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9563" autoAdjust="0"/>
  </p:normalViewPr>
  <p:slideViewPr>
    <p:cSldViewPr snapToGrid="0">
      <p:cViewPr varScale="1">
        <p:scale>
          <a:sx n="98" d="100"/>
          <a:sy n="98" d="100"/>
        </p:scale>
        <p:origin x="-24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ent-fs-vm004.enterprise.ri.gov\DBR-OHIC\Home\libby.bunzli\Affordability%20Standards\PC%20Spend%20Analysis%20for%20Report%20plus%20NHP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baseline="0" dirty="0"/>
              <a:t>Primary Care Spending, Total and as % of Total Medical Spending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/>
              <a:t>2008 - 2015</a:t>
            </a:r>
            <a:endParaRPr lang="en-US" i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36169196703106"/>
          <c:y val="0.14030176719095205"/>
          <c:w val="0.73973283354926356"/>
          <c:h val="0.7288598078749902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'Data For Charts'!$A$40</c:f>
              <c:strCache>
                <c:ptCount val="1"/>
                <c:pt idx="0">
                  <c:v>Total Primary Care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8D-42CC-B9AE-DA8FE6F405BD}"/>
              </c:ext>
            </c:extLst>
          </c:dPt>
          <c:cat>
            <c:numRef>
              <c:f>'Data For Charts'!$O$3:$V$3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'Data For Charts'!$B$40:$J$40</c:f>
              <c:numCache>
                <c:formatCode>_("$"* #,##0_);_("$"* \(#,##0\);_("$"* "-"_);_(@_)</c:formatCode>
                <c:ptCount val="9"/>
                <c:pt idx="0">
                  <c:v>47104296.140000001</c:v>
                </c:pt>
                <c:pt idx="1">
                  <c:v>49919758.809999757</c:v>
                </c:pt>
                <c:pt idx="2">
                  <c:v>53448630.350000203</c:v>
                </c:pt>
                <c:pt idx="3">
                  <c:v>58301458.587845765</c:v>
                </c:pt>
                <c:pt idx="4">
                  <c:v>64594559.069904521</c:v>
                </c:pt>
                <c:pt idx="5">
                  <c:v>65255650.727952078</c:v>
                </c:pt>
                <c:pt idx="6">
                  <c:v>71232754.559651196</c:v>
                </c:pt>
                <c:pt idx="7">
                  <c:v>73203648.04736723</c:v>
                </c:pt>
                <c:pt idx="8">
                  <c:v>73888927.784922421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48D-42CC-B9AE-DA8FE6F40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677952"/>
        <c:axId val="105655680"/>
      </c:barChart>
      <c:lineChart>
        <c:grouping val="standard"/>
        <c:varyColors val="0"/>
        <c:ser>
          <c:idx val="0"/>
          <c:order val="0"/>
          <c:tx>
            <c:strRef>
              <c:f>'Data For Charts'!$N$39</c:f>
              <c:strCache>
                <c:ptCount val="1"/>
                <c:pt idx="0">
                  <c:v>Primary Care % of Total Medical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diamond"/>
            <c:size val="15"/>
            <c:spPr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accent6"/>
                </a:solidFill>
              </a:ln>
              <a:effectLst/>
            </c:spPr>
          </c:marker>
          <c:dPt>
            <c:idx val="7"/>
            <c:marker>
              <c:spPr>
                <a:solidFill>
                  <a:schemeClr val="accent6">
                    <a:lumMod val="20000"/>
                    <a:lumOff val="80000"/>
                  </a:schemeClr>
                </a:solidFill>
                <a:ln w="38100">
                  <a:solidFill>
                    <a:schemeClr val="accent6"/>
                  </a:solidFill>
                  <a:prstDash val="solid"/>
                </a:ln>
                <a:effectLst/>
              </c:spPr>
            </c:marker>
            <c:bubble3D val="0"/>
            <c:spPr>
              <a:ln w="38100" cap="rnd">
                <a:solidFill>
                  <a:schemeClr val="accent6"/>
                </a:solidFill>
                <a:prstDash val="solid"/>
                <a:round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948D-42CC-B9AE-DA8FE6F405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'Data For Charts'!$O$3:$W$3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cat>
          <c:val>
            <c:numRef>
              <c:f>'Data For Charts'!$O$39:$W$39</c:f>
              <c:numCache>
                <c:formatCode>0.0%</c:formatCode>
                <c:ptCount val="9"/>
                <c:pt idx="0">
                  <c:v>5.7218603467311474E-2</c:v>
                </c:pt>
                <c:pt idx="1">
                  <c:v>6.3405813120158555E-2</c:v>
                </c:pt>
                <c:pt idx="2">
                  <c:v>7.1368207674537734E-2</c:v>
                </c:pt>
                <c:pt idx="3">
                  <c:v>7.9784023773150595E-2</c:v>
                </c:pt>
                <c:pt idx="4">
                  <c:v>9.1243967268992587E-2</c:v>
                </c:pt>
                <c:pt idx="5">
                  <c:v>9.7998259853412664E-2</c:v>
                </c:pt>
                <c:pt idx="6">
                  <c:v>0.10476068279077481</c:v>
                </c:pt>
                <c:pt idx="7">
                  <c:v>0.11525934306153014</c:v>
                </c:pt>
                <c:pt idx="8">
                  <c:v>0.11614592224403869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948D-42CC-B9AE-DA8FE6F405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654144"/>
        <c:axId val="105652224"/>
      </c:lineChart>
      <c:valAx>
        <c:axId val="10565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Primary Care Spending as Percent of Total Medical Spending</a:t>
                </a:r>
              </a:p>
            </c:rich>
          </c:tx>
          <c:layout>
            <c:manualLayout>
              <c:xMode val="edge"/>
              <c:yMode val="edge"/>
              <c:x val="6.6624960900844542E-3"/>
              <c:y val="0.1297066654182877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54144"/>
        <c:crosses val="autoZero"/>
        <c:crossBetween val="between"/>
      </c:valAx>
      <c:catAx>
        <c:axId val="10565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52224"/>
        <c:crosses val="autoZero"/>
        <c:auto val="1"/>
        <c:lblAlgn val="ctr"/>
        <c:lblOffset val="100"/>
        <c:noMultiLvlLbl val="0"/>
      </c:catAx>
      <c:valAx>
        <c:axId val="105655680"/>
        <c:scaling>
          <c:orientation val="minMax"/>
        </c:scaling>
        <c:delete val="0"/>
        <c:axPos val="r"/>
        <c:numFmt formatCode="_(&quot;$&quot;* #,##0_);_(&quot;$&quot;* \(#,##0\);_(&quot;$&quot;* &quot;-&quot;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677952"/>
        <c:crosses val="max"/>
        <c:crossBetween val="between"/>
      </c:valAx>
      <c:catAx>
        <c:axId val="10567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56556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049873586495767"/>
          <c:y val="0.17030502760318286"/>
          <c:w val="0.24359544020356766"/>
          <c:h val="8.80816973216570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cap="small" baseline="0" dirty="0"/>
              <a:t>Care Transformation PCMH Targets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95-49A2-BAED-89576ACC12F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95-49A2-BAED-89576ACC12F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2E95-49A2-BAED-89576ACC12F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E95-49A2-BAED-89576ACC12F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95-49A2-BAED-89576ACC12F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95-49A2-BAED-89576ACC12F2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E95-49A2-BAED-89576ACC12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Sheet1!$C$12:$I$12</c:f>
              <c:strCache>
                <c:ptCount val="7"/>
                <c:pt idx="0">
                  <c:v>2015 Baseline</c:v>
                </c:pt>
                <c:pt idx="1">
                  <c:v>2016 Target</c:v>
                </c:pt>
                <c:pt idx="2">
                  <c:v>2016 Actual</c:v>
                </c:pt>
                <c:pt idx="3">
                  <c:v>2017 Target</c:v>
                </c:pt>
                <c:pt idx="4">
                  <c:v>2017 Actual</c:v>
                </c:pt>
                <c:pt idx="5">
                  <c:v>2018 Target</c:v>
                </c:pt>
                <c:pt idx="6">
                  <c:v>2019 Target</c:v>
                </c:pt>
              </c:strCache>
            </c:strRef>
          </c:cat>
          <c:val>
            <c:numRef>
              <c:f>Sheet1!$C$13:$I$13</c:f>
              <c:numCache>
                <c:formatCode>0%</c:formatCode>
                <c:ptCount val="7"/>
                <c:pt idx="0">
                  <c:v>0.46</c:v>
                </c:pt>
                <c:pt idx="1">
                  <c:v>0.5</c:v>
                </c:pt>
                <c:pt idx="2">
                  <c:v>0.51</c:v>
                </c:pt>
                <c:pt idx="3">
                  <c:v>0.6</c:v>
                </c:pt>
                <c:pt idx="4">
                  <c:v>0.56000000000000005</c:v>
                </c:pt>
                <c:pt idx="5">
                  <c:v>0.7</c:v>
                </c:pt>
                <c:pt idx="6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95-49A2-BAED-89576ACC12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05972480"/>
        <c:axId val="105982208"/>
      </c:barChart>
      <c:catAx>
        <c:axId val="105972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982208"/>
        <c:crosses val="autoZero"/>
        <c:auto val="1"/>
        <c:lblAlgn val="ctr"/>
        <c:lblOffset val="100"/>
        <c:noMultiLvlLbl val="0"/>
      </c:catAx>
      <c:valAx>
        <c:axId val="1059822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0597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9D8E67-D582-4793-B230-8F0DA0873226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CE2B8F-EF03-4A82-A125-C7FEEED78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2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F625-C8EC-4334-99A5-B90CF26294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7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100000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3CA94-E470-4A20-B0D5-59CF129DFF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26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4E1B3-F36A-4F35-95B1-0264A7FF06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27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13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8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8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5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0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2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2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E89C3EC-6FE3-4504-B5A6-BB9721509135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538C60F-86E6-4607-87F9-D2A7A09E0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/>
          <p:cNvSpPr/>
          <p:nvPr/>
        </p:nvSpPr>
        <p:spPr>
          <a:xfrm>
            <a:off x="230959" y="241534"/>
            <a:ext cx="11726091" cy="877402"/>
          </a:xfrm>
          <a:prstGeom prst="roundRect">
            <a:avLst>
              <a:gd name="adj" fmla="val 0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Investments in Primary Care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508438"/>
              </p:ext>
            </p:extLst>
          </p:nvPr>
        </p:nvGraphicFramePr>
        <p:xfrm>
          <a:off x="386614" y="2633264"/>
          <a:ext cx="11164577" cy="3953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60195EDB-414A-4625-81B4-60E0DB9A5043}"/>
              </a:ext>
            </a:extLst>
          </p:cNvPr>
          <p:cNvGrpSpPr/>
          <p:nvPr/>
        </p:nvGrpSpPr>
        <p:grpSpPr>
          <a:xfrm>
            <a:off x="383475" y="1434475"/>
            <a:ext cx="11167717" cy="1006117"/>
            <a:chOff x="654958" y="6098994"/>
            <a:chExt cx="11016342" cy="46566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xmlns="" id="{94C59386-381F-4BDE-863A-739A62E3C4C7}"/>
                </a:ext>
              </a:extLst>
            </p:cNvPr>
            <p:cNvSpPr/>
            <p:nvPr/>
          </p:nvSpPr>
          <p:spPr>
            <a:xfrm>
              <a:off x="718417" y="6180046"/>
              <a:ext cx="10889422" cy="3846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chemeClr val="tx2">
                    <a:lumMod val="60000"/>
                    <a:lumOff val="40000"/>
                  </a:schemeClr>
                </a:buClr>
                <a:buSzPct val="100000"/>
              </a:pPr>
              <a:r>
                <a:rPr lang="en-US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Evidence suggests strengthening primary care will lead to improved outcomes and lower costs.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2010-2014- OHIC required increase primary care spending by 1 %/year</a:t>
              </a:r>
              <a:endPara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4F27A740-00ED-4FEE-8FBD-4D286C0B6440}"/>
                </a:ext>
              </a:extLst>
            </p:cNvPr>
            <p:cNvSpPr/>
            <p:nvPr/>
          </p:nvSpPr>
          <p:spPr>
            <a:xfrm>
              <a:off x="654958" y="6098994"/>
              <a:ext cx="11016342" cy="1621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chemeClr val="tx2">
                    <a:lumMod val="60000"/>
                    <a:lumOff val="40000"/>
                  </a:schemeClr>
                </a:buClr>
                <a:buSzPct val="100000"/>
              </a:pP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	Friedberg et al., 2010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386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0959" y="241534"/>
            <a:ext cx="11726091" cy="877402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Transforming the Healthcare Delivery System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85068" y="1785730"/>
            <a:ext cx="60379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100000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The Affordability Standards transform the way primary care is delivered -- higher quality and lower cost care mutually reinforced by healthcare financing.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00000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Target: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80% of primary care practices contracting with each health insurer will be designated Patient Centered Medical Homes (PCMH) by the end of 2019</a:t>
            </a:r>
          </a:p>
          <a:p>
            <a:pPr marL="285750" indent="-285750">
              <a:buClr>
                <a:srgbClr val="373545">
                  <a:lumMod val="60000"/>
                  <a:lumOff val="40000"/>
                </a:srgbClr>
              </a:buClr>
              <a:buSzPct val="100000"/>
              <a:buFont typeface="Wingdings" panose="05000000000000000000" pitchFamily="2" charset="2"/>
              <a:buChar char="§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285750" lvl="0" indent="-285750">
              <a:buClr>
                <a:srgbClr val="373545">
                  <a:lumMod val="60000"/>
                  <a:lumOff val="40000"/>
                </a:srgb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 panose="020B0603020202020204" pitchFamily="34" charset="0"/>
              </a:rPr>
              <a:t>The Care Transformation Advisory Committee develops an annual plan for achieving this target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00000"/>
            </a:pP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Insurers are obligated to financially support PCMH practices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  <a:buSzPct val="100000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742950" lvl="1" indent="-285750">
              <a:buClr>
                <a:schemeClr val="tx2">
                  <a:lumMod val="60000"/>
                  <a:lumOff val="4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AA3DAE8E-41BE-4242-933E-6D4AF77BBDF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91546" y="2208626"/>
          <a:ext cx="5559083" cy="3699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261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47438" y="2605374"/>
            <a:ext cx="543329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Core Measures standard in contracts. </a:t>
            </a: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285750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Any measure beyond the Core must be selected from the list of Menu Measures.</a:t>
            </a:r>
          </a:p>
          <a:p>
            <a:pPr marL="290513" lvl="1" indent="-28575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290513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4763"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</a:b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</a:b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xmlns="" id="{9D9A0EF4-9772-48B8-90EC-14299905EA7B}"/>
              </a:ext>
            </a:extLst>
          </p:cNvPr>
          <p:cNvSpPr/>
          <p:nvPr/>
        </p:nvSpPr>
        <p:spPr>
          <a:xfrm>
            <a:off x="230959" y="241534"/>
            <a:ext cx="11726091" cy="877402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Aligning Quality Measures</a:t>
            </a:r>
          </a:p>
        </p:txBody>
      </p:sp>
      <p:graphicFrame>
        <p:nvGraphicFramePr>
          <p:cNvPr id="9" name="Content Placeholder 7">
            <a:extLst>
              <a:ext uri="{FF2B5EF4-FFF2-40B4-BE49-F238E27FC236}">
                <a16:creationId xmlns:a16="http://schemas.microsoft.com/office/drawing/2014/main" xmlns="" id="{763DA479-97C5-4B53-94F5-5F0A1DE8BC9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651722" y="2726787"/>
          <a:ext cx="4725307" cy="2667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964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 Sets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 Measures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2000" dirty="0">
                          <a:effectLst/>
                        </a:rPr>
                        <a:t>ACO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10 core, 49 menu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Primary Care</a:t>
                      </a:r>
                      <a:endParaRPr lang="en-US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effectLst/>
                        </a:rPr>
                        <a:t>6 core, 24 menu</a:t>
                      </a:r>
                      <a:endParaRPr lang="en-US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Hospital</a:t>
                      </a:r>
                      <a:endParaRPr lang="en-US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8 core, 13 menu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Maternity</a:t>
                      </a:r>
                      <a:endParaRPr lang="en-US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2 core, 7 menu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Mental Health</a:t>
                      </a:r>
                      <a:endParaRPr lang="en-US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3 core, 11 menu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Substance Use</a:t>
                      </a:r>
                      <a:endParaRPr lang="en-US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1 core, 2 menu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9C6ADAC-B44E-4D78-82A1-41A15C0F29CB}"/>
              </a:ext>
            </a:extLst>
          </p:cNvPr>
          <p:cNvSpPr/>
          <p:nvPr/>
        </p:nvSpPr>
        <p:spPr>
          <a:xfrm>
            <a:off x="3044323" y="5929361"/>
            <a:ext cx="6099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http://www.ohic.ri.gov/ohic-measure%20alignment.php 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38B78B8-2A48-4FC1-9FAE-01683ECF3B9B}"/>
              </a:ext>
            </a:extLst>
          </p:cNvPr>
          <p:cNvSpPr/>
          <p:nvPr/>
        </p:nvSpPr>
        <p:spPr>
          <a:xfrm>
            <a:off x="993914" y="1497497"/>
            <a:ext cx="101867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OHIC requires commercial insurers to use the same “Aligned Measure Sets” in any contract that has a financial incentive tied to quality.</a:t>
            </a:r>
          </a:p>
        </p:txBody>
      </p:sp>
    </p:spTree>
    <p:extLst>
      <p:ext uri="{BB962C8B-B14F-4D97-AF65-F5344CB8AC3E}">
        <p14:creationId xmlns:p14="http://schemas.microsoft.com/office/powerpoint/2010/main" val="361356812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3930</TotalTime>
  <Words>232</Words>
  <Application>Microsoft Office PowerPoint</Application>
  <PresentationFormat>Custom</PresentationFormat>
  <Paragraphs>44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Basis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OHIC &amp; Primary Care</dc:title>
  <dc:creator>Bunzli, Libby (OHIC)</dc:creator>
  <cp:lastModifiedBy>Brown, Candice</cp:lastModifiedBy>
  <cp:revision>14</cp:revision>
  <cp:lastPrinted>2018-03-27T19:19:39Z</cp:lastPrinted>
  <dcterms:created xsi:type="dcterms:W3CDTF">2018-03-22T18:22:43Z</dcterms:created>
  <dcterms:modified xsi:type="dcterms:W3CDTF">2018-03-29T15:09:27Z</dcterms:modified>
</cp:coreProperties>
</file>