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7" r:id="rId3"/>
    <p:sldId id="286" r:id="rId4"/>
    <p:sldId id="294" r:id="rId5"/>
    <p:sldId id="295" r:id="rId6"/>
    <p:sldId id="296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09" r:id="rId15"/>
    <p:sldId id="305" r:id="rId16"/>
    <p:sldId id="297" r:id="rId17"/>
    <p:sldId id="306" r:id="rId18"/>
    <p:sldId id="30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DC47D-F2F3-4747-8CCD-D197EDDE679E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F288-E58B-40C3-9604-7FE8DC06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95788-DBC0-4F74-B50E-3A590549C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BBA4B-8FC8-4304-AB43-5AD1D02FC1D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F6FE9-ADA9-4FF0-86F3-9AED9AABE31C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7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DC13D-52B9-4D20-837D-7171610703A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41361-29EC-4511-90EF-08EE3A650E8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280A-F88C-4DFA-8301-F7416DEC02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D9583-9964-479E-8F96-B1EFCB3C5043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8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6543-A64D-4B96-AC4A-F6A482F2D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A0F4F-06C7-4788-9027-340580945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6DCE3-671E-4CD2-BDA1-36FF89E9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BD455-A92C-40D5-9C2C-E0A77CF2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CFAF-EF42-429C-B8DC-F2CC51D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9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DE20-FFE1-496C-B83F-967B08D3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C136-0D2B-4FF9-9418-9C2C6931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BBF4-7636-4704-A73B-F1E9E651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A3C44-5726-498D-A55A-073D1E77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89A6-E005-4846-98A8-45154920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9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8992-3F89-4543-A0D3-0DE6F602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75EA2-249B-4D22-9A46-1188AA61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5573-6B3E-4B99-91B7-529B0AD1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17087-35E9-4D81-83E8-824070DF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9698-542E-49F0-BD51-660D02C0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63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2696-C715-4C31-8630-9A1D43C4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1709-EEBF-4BEC-9CBE-D9D479F8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D66F9-2260-4476-91C5-32A6BABBA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86D63-5A72-4303-9701-68CA12BE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19B8-4092-4E32-A3AF-7DB1566B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7DA07-1EED-4BDD-819B-F17B7A10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7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B420-700A-49EC-A44D-D8956BF1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EF9F-FFB8-4A90-AE03-32CFD269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A8B77-45D9-401D-89B3-AAC0B793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F2660-C3B9-49FE-8BDA-D5ED6AF95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CCD7F-6956-4B2A-8ECF-8CB1E753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BA1B7-4D32-4CE4-AD7E-9A6E7B22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22B54-44D6-4D4E-8CE6-38D1E5BE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8BF5C-36D2-47D0-B2FF-9C2FDA1F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9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5F49-A322-4FA4-A781-C92F2ED7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7C1AB-F2F5-4455-8B3C-925B8555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9206-CF8C-4569-B9A3-CD98BAFE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85167-8256-4B1B-9512-E170091B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1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BA533-5F71-40B8-BFE0-ECC8BCEF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D17D1-2340-4840-AE04-77F85A75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8B794-A1B7-45E3-AF66-C8800DC4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4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2F6D-4F99-4A75-B08F-C9649988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88B1-7E7D-40C2-A894-DD2243F7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27D58-8E5F-42AF-BDBC-260676C2B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AA044-C364-4A29-833C-C12F0BDD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124A9-E96E-4567-9DC1-CEF54BD0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E53B6-DAFC-4EBC-B9DA-37A62E31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9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2CF81-89B2-41D3-B07B-EDA1A1238FA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8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08F8-343A-407F-81AA-3267FCCD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89E99-B474-4B9C-A054-189172D6A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70193-3844-4CCD-AD95-ECFB29631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DAC10-C4C5-4969-BDCC-5D7095BC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7B27D-6FFD-4A59-9A3D-5EB83D9D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590A-4B94-424F-A0E9-96FF6679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2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39CA-D193-4E9E-A0AF-43352BDA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A7D0D-366A-45F4-B0D6-CEB33169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E48F-A1E7-4F78-857E-E6789594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9C6C-C236-4A9F-8126-023BC357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AC6B-6069-48B7-B7EA-80704514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96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E30A5-1DCE-4DEC-90DF-2C481F979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46E5A-7D85-4486-92C2-05913C870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B883-5DBB-4312-8963-C6E1E532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995DA-6001-4F6C-8EF0-FB57742A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54F6-4A46-495A-9855-0FA3DB5F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6BE13-838D-490B-8559-11AB65139D9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6D807-0A7E-4E18-B12A-5631F1B3E608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7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F430-F199-466F-9523-0519C378AD4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2F7B8-3B08-47B8-98B9-B1F916BB6FBF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6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C2829-6903-40E4-B24F-F1970E4A65D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9BE3-4785-468A-A66B-57206D64B4E1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F9AC2-47DD-4A05-B902-A256A03B5E5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DF86-4388-48E0-8FB6-1C7F7A318F2E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BE95-A7A0-4614-AD65-6454720A1F2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1255E-B6B9-46DD-82CB-C436BD85485E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AA894-6E38-48EF-A6C8-B4CEA55ED07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D80B2-BF3A-45D8-B965-CA4C3792DE62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7" y="6391191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600FD-0923-43B8-9D06-0D8FEAB77BD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A95E2-8581-41C2-8B5E-F193F2F1A054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" y="6398093"/>
            <a:ext cx="2191236" cy="4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BC841-A15F-4904-8AB4-25E82DF9658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47DED-2F50-444C-A6C0-78058BB7EBA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7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C514D-B330-4DFA-8C05-C7037A8A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7E69E-603A-469E-B875-E73D2373E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17B7-6D0A-4CA3-925E-B5A33C19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6239-6127-4ADB-8800-01C36DC11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9485-456C-4107-AF4C-C8F7B8D0F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52C0-509F-4633-9CDF-EF382F23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DB7E-1FD2-4F7F-97DA-3251F9532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7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aga.org/article/importance-patient-engagemen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60117"/>
            <a:ext cx="10058400" cy="38607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/>
            </a:r>
            <a:br>
              <a:rPr lang="en-US" sz="6600" dirty="0">
                <a:latin typeface="+mn-lt"/>
              </a:rPr>
            </a:br>
            <a:r>
              <a:rPr lang="en-US" sz="4400" dirty="0" smtClean="0">
                <a:latin typeface="+mn-lt"/>
              </a:rPr>
              <a:t>Pharmacy Quality Improvement Initiative 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Kick Off May 20, 2021</a:t>
            </a:r>
            <a:r>
              <a:rPr lang="en-US" sz="31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US" sz="3100" b="1" dirty="0">
                <a:solidFill>
                  <a:schemeClr val="accent2"/>
                </a:solidFill>
                <a:latin typeface="+mn-lt"/>
              </a:rPr>
            </a:br>
            <a:endParaRPr lang="en-US" sz="31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00055"/>
            <a:ext cx="10058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Care Transformation Collaborative of R.I.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A0B9EC-F8AB-4995-9F9A-4831C6F1B56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094" y="364773"/>
            <a:ext cx="3532586" cy="9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6D29-F7F3-47E5-A579-5C078D6C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14" y="780763"/>
            <a:ext cx="7886700" cy="7889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Measure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2C01-2475-43DC-9F3C-11FA9563C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8800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nursing home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age 18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Failure / HTN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Cardiac procedures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EF1D-16BD-4F6F-A150-F1C096690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8256" y="1828800"/>
            <a:ext cx="3886200" cy="42394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COPD / Asthma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Cystic fibrosis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Anomalies of the respiratory system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Sickle cell anemia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Immunocompromised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Kidney/urinary tract disorder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797AF-97CC-49AA-97EB-3579BB874B56}"/>
              </a:ext>
            </a:extLst>
          </p:cNvPr>
          <p:cNvCxnSpPr/>
          <p:nvPr/>
        </p:nvCxnSpPr>
        <p:spPr>
          <a:xfrm>
            <a:off x="5918778" y="1789254"/>
            <a:ext cx="0" cy="4279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1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B0C4A-F7CC-4089-ACB7-E9953E7AF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179"/>
              </p:ext>
            </p:extLst>
          </p:nvPr>
        </p:nvGraphicFramePr>
        <p:xfrm>
          <a:off x="6073791" y="2131790"/>
          <a:ext cx="438557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570">
                  <a:extLst>
                    <a:ext uri="{9D8B030D-6E8A-4147-A177-3AD203B41FA5}">
                      <a16:colId xmlns:a16="http://schemas.microsoft.com/office/drawing/2014/main" val="83484382"/>
                    </a:ext>
                  </a:extLst>
                </a:gridCol>
              </a:tblGrid>
              <a:tr h="249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Definitions:</a:t>
                      </a:r>
                      <a:endParaRPr lang="en-US" sz="18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434540"/>
                  </a:ext>
                </a:extLst>
              </a:tr>
              <a:tr h="22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ED: Percent of cases with ≥ 1 ED visit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88852"/>
                  </a:ext>
                </a:extLst>
              </a:tr>
              <a:tr h="22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Inpt: Percent of cases with ≥ 1 inpatient stay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76910"/>
                  </a:ext>
                </a:extLst>
              </a:tr>
              <a:tr h="222661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DM:ST is short term complications of diabetes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5209"/>
                  </a:ext>
                </a:extLst>
              </a:tr>
              <a:tr h="222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DM:ST/LT is short or long-term complications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55495"/>
                  </a:ext>
                </a:extLst>
              </a:tr>
              <a:tr h="494867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 Average (in blue) is the mean rate across Anchor, Coastal, MARI, RIPCPC &amp; Thundermist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009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46A48E-6397-4396-BA59-EE050220E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50814"/>
              </p:ext>
            </p:extLst>
          </p:nvPr>
        </p:nvGraphicFramePr>
        <p:xfrm>
          <a:off x="1297683" y="4665454"/>
          <a:ext cx="8025414" cy="2389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5414">
                  <a:extLst>
                    <a:ext uri="{9D8B030D-6E8A-4147-A177-3AD203B41FA5}">
                      <a16:colId xmlns:a16="http://schemas.microsoft.com/office/drawing/2014/main" val="2833158242"/>
                    </a:ext>
                  </a:extLst>
                </a:gridCol>
              </a:tblGrid>
              <a:tr h="463370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7223"/>
                  </a:ext>
                </a:extLst>
              </a:tr>
              <a:tr h="176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shade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&gt; 1 point lower than RI APCD rate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17427"/>
                  </a:ext>
                </a:extLst>
              </a:tr>
              <a:tr h="176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shade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&gt; 1 point higher than RI APCD rate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955688"/>
                  </a:ext>
                </a:extLst>
              </a:tr>
              <a:tr h="176454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57054"/>
                  </a:ext>
                </a:extLst>
              </a:tr>
              <a:tr h="182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Cells are empty where values could permit determining numerator &lt; 11 cases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978472"/>
                  </a:ext>
                </a:extLst>
              </a:tr>
              <a:tr h="938382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26" marR="3126" marT="31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782075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9D9492C-53F4-4F96-8433-218AF7F3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77" y="1096959"/>
            <a:ext cx="7886700" cy="54039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Results: Overall v Systems of Care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60BA2-6A4A-4B04-B19D-16067E5B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83" y="1838219"/>
            <a:ext cx="4391917" cy="32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D9492C-53F4-4F96-8433-218AF7F3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435" y="1064414"/>
            <a:ext cx="9989983" cy="54039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Results: Overall v Women &amp; </a:t>
            </a:r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Higher 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Poverty Zip Code</a:t>
            </a: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BBADF-DA40-462B-8FBC-8AA97D22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1772769"/>
            <a:ext cx="9929091" cy="3137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8DF0CC-B231-4B7E-BEB2-E403D46524C0}"/>
              </a:ext>
            </a:extLst>
          </p:cNvPr>
          <p:cNvSpPr txBox="1"/>
          <p:nvPr/>
        </p:nvSpPr>
        <p:spPr>
          <a:xfrm>
            <a:off x="9128136" y="4909865"/>
            <a:ext cx="1549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Central Falls, Woonsocket, Providence, Pawtucket, Burrillville, more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58F72-6B98-49E8-A613-52F2DD07CF0F}"/>
              </a:ext>
            </a:extLst>
          </p:cNvPr>
          <p:cNvCxnSpPr>
            <a:cxnSpLocks/>
          </p:cNvCxnSpPr>
          <p:nvPr/>
        </p:nvCxnSpPr>
        <p:spPr>
          <a:xfrm flipH="1">
            <a:off x="9033164" y="4909865"/>
            <a:ext cx="9236" cy="154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Practice Facilitation 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Kelley Doherty Sanzen, </a:t>
            </a:r>
            <a:r>
              <a:rPr lang="en-US" dirty="0"/>
              <a:t>PAHM, CDOE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Profile photo of Kelley Doherty Sanz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88" y="2477948"/>
            <a:ext cx="3094182" cy="30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Facilitator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  <a:defRPr/>
            </a:pPr>
            <a:r>
              <a:rPr lang="en-US" altLang="en-US" dirty="0"/>
              <a:t>Monthly meetings to discuss project plan and program development strategy</a:t>
            </a:r>
          </a:p>
          <a:p>
            <a:pPr>
              <a:buFontTx/>
              <a:buChar char="-"/>
              <a:defRPr/>
            </a:pPr>
            <a:r>
              <a:rPr lang="en-US" altLang="en-US" dirty="0"/>
              <a:t>Facilitate care team well-being survey </a:t>
            </a:r>
          </a:p>
          <a:p>
            <a:pPr>
              <a:buFontTx/>
              <a:buChar char="-"/>
              <a:defRPr/>
            </a:pPr>
            <a:r>
              <a:rPr lang="en-US" altLang="en-US" dirty="0"/>
              <a:t>PDSA facilitation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Consult with practices to develop AIM statements and set SMART goals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Evaluate existing workflows and opportunities for improvement of team-based care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Select outcomes measures in conjunction with practices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Assist practice in developing patient engagement strategy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Identify at risk populations and implement risk stratification methods into workflows to optimize team-based care and provider well being</a:t>
            </a:r>
          </a:p>
          <a:p>
            <a:pPr>
              <a:buFontTx/>
              <a:buChar char="-"/>
              <a:defRPr/>
            </a:pPr>
            <a:r>
              <a:rPr lang="en-US" altLang="en-US" dirty="0"/>
              <a:t>Assist practices with action plan development and execution</a:t>
            </a:r>
          </a:p>
          <a:p>
            <a:pPr>
              <a:buFontTx/>
              <a:buChar char="-"/>
              <a:defRPr/>
            </a:pPr>
            <a:r>
              <a:rPr lang="en-US" altLang="en-US" dirty="0"/>
              <a:t>Report practice performance and goal attainment through monthly progress reports to CTC-RI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0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Basecamp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57492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Basecamp </a:t>
            </a:r>
            <a:r>
              <a:rPr lang="en-US" dirty="0"/>
              <a:t>is more than just a project management tool — it’s a better way to work. Teams that switch to Basecamp are more productive and better organized.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Get </a:t>
            </a:r>
            <a:r>
              <a:rPr lang="en-US" b="1" dirty="0"/>
              <a:t>organized and stay that way with Basecamp </a:t>
            </a:r>
            <a:r>
              <a:rPr lang="en-US" b="1" dirty="0" smtClean="0"/>
              <a:t>projects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A notification email will be sent to all team members today.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Pharmacy QI Resources can be found on our basecamp project folder.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482" y="1845734"/>
            <a:ext cx="6560287" cy="4379934"/>
          </a:xfrm>
          <a:prstGeom prst="rect">
            <a:avLst/>
          </a:prstGeom>
        </p:spPr>
      </p:pic>
      <p:pic>
        <p:nvPicPr>
          <p:cNvPr id="1026" name="Picture 2" descr="Image result for basecam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24" y="668208"/>
            <a:ext cx="1037402" cy="9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2" descr="Question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567" y="1737360"/>
            <a:ext cx="6727825" cy="3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0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Patient Engagement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Maureen Maigret, </a:t>
            </a:r>
            <a:r>
              <a:rPr lang="en-US" dirty="0"/>
              <a:t>RN, BS, MPA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F6FE9-ADA9-4FF0-86F3-9AED9AABE31C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356" y="2265286"/>
            <a:ext cx="3435408" cy="34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2EF4A-6B6A-4216-9CC1-DB75E6AC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  <a:t>             </a:t>
            </a:r>
            <a:b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</a:br>
            <a: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  <a:t>        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venirNext-Regular"/>
              </a:rPr>
              <a:t>Why</a:t>
            </a:r>
            <a: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  <a:t>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venirNext-Regular"/>
              </a:rPr>
              <a:t>Patient </a:t>
            </a:r>
            <a:b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venirNext-Regular"/>
              </a:rPr>
            </a:b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venirNext-Regular"/>
              </a:rPr>
              <a:t>             and Family Engagement</a:t>
            </a:r>
            <a: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  <a:t/>
            </a:r>
            <a:br>
              <a:rPr lang="en-US" b="1" i="0" dirty="0">
                <a:solidFill>
                  <a:srgbClr val="4B4B4B"/>
                </a:solidFill>
                <a:effectLst/>
                <a:latin typeface="AvenirNext-Regular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8F3FD-EB8B-4818-9955-3A7A55415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134" y="1729648"/>
            <a:ext cx="5181600" cy="431861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For Patients/Consumers</a:t>
            </a:r>
          </a:p>
          <a:p>
            <a:endParaRPr lang="en-US" dirty="0"/>
          </a:p>
          <a:p>
            <a:pPr lvl="1"/>
            <a:r>
              <a:rPr lang="en-US" sz="3800" dirty="0"/>
              <a:t>Engagement        Patient Activation</a:t>
            </a:r>
          </a:p>
          <a:p>
            <a:pPr lvl="1"/>
            <a:r>
              <a:rPr lang="en-US" sz="3800" dirty="0"/>
              <a:t>Improved Care Outcomes</a:t>
            </a:r>
          </a:p>
          <a:p>
            <a:pPr lvl="1"/>
            <a:r>
              <a:rPr lang="en-US" sz="3800" dirty="0"/>
              <a:t>Patient self-management of chronic diseases</a:t>
            </a:r>
          </a:p>
          <a:p>
            <a:pPr lvl="1"/>
            <a:r>
              <a:rPr lang="en-US" sz="3800" dirty="0"/>
              <a:t>Reduced Costs</a:t>
            </a:r>
          </a:p>
          <a:p>
            <a:pPr lvl="1"/>
            <a:r>
              <a:rPr lang="en-US" sz="3800" dirty="0"/>
              <a:t>Patient/Family Education Tools	</a:t>
            </a:r>
            <a:br>
              <a:rPr lang="en-US" sz="3800" dirty="0"/>
            </a:br>
            <a:r>
              <a:rPr lang="en-US" sz="3800" dirty="0"/>
              <a:t>        Handouts</a:t>
            </a:r>
            <a:br>
              <a:rPr lang="en-US" sz="3800" dirty="0"/>
            </a:br>
            <a:r>
              <a:rPr lang="en-US" sz="3800" dirty="0"/>
              <a:t>        Teach Back</a:t>
            </a:r>
            <a:br>
              <a:rPr lang="en-US" sz="3800" dirty="0"/>
            </a:br>
            <a:r>
              <a:rPr lang="en-US" sz="3800" dirty="0"/>
              <a:t>        Mail: electronic and snail</a:t>
            </a:r>
            <a:br>
              <a:rPr lang="en-US" sz="3800" dirty="0"/>
            </a:br>
            <a:r>
              <a:rPr lang="en-US" sz="3800" dirty="0"/>
              <a:t>        Patient portals – Highly accepted</a:t>
            </a:r>
            <a:br>
              <a:rPr lang="en-US" sz="3800" dirty="0"/>
            </a:br>
            <a:r>
              <a:rPr lang="en-US" sz="3800" dirty="0"/>
              <a:t>        Webinars</a:t>
            </a:r>
          </a:p>
          <a:p>
            <a:pPr lvl="1"/>
            <a:r>
              <a:rPr lang="en-US" sz="3800" dirty="0"/>
              <a:t>Promotes Shared Decision Making</a:t>
            </a:r>
          </a:p>
          <a:p>
            <a:pPr lvl="1"/>
            <a:r>
              <a:rPr lang="en-US" sz="3800" dirty="0"/>
              <a:t>Identify 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What Matters </a:t>
            </a:r>
            <a:r>
              <a:rPr lang="en-US" sz="3800" dirty="0"/>
              <a:t>to Patient </a:t>
            </a:r>
          </a:p>
          <a:p>
            <a:pPr lvl="1"/>
            <a:r>
              <a:rPr lang="en-US" sz="3800" dirty="0"/>
              <a:t>Understanding patient’s cultural background </a:t>
            </a:r>
            <a:br>
              <a:rPr lang="en-US" sz="3800" dirty="0"/>
            </a:br>
            <a:r>
              <a:rPr lang="en-US" sz="3800" dirty="0"/>
              <a:t>and preferences is Important 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BB0C3-2FFD-4111-8F04-B369D339A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15456"/>
            <a:ext cx="5181600" cy="43328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For Family Caregivers/Advocates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pPr lvl="1"/>
            <a:r>
              <a:rPr lang="en-US" sz="3400" dirty="0"/>
              <a:t>In RI, 136,000 unpaid family caregivers providing 100 Million hours care (AARP)</a:t>
            </a:r>
          </a:p>
          <a:p>
            <a:pPr lvl="1"/>
            <a:r>
              <a:rPr lang="en-US" sz="3400" dirty="0"/>
              <a:t>Supporting them is critical</a:t>
            </a:r>
          </a:p>
          <a:p>
            <a:pPr lvl="1"/>
            <a:r>
              <a:rPr lang="en-US" sz="3400" dirty="0"/>
              <a:t>Involving family members in decisions (with patient consent) and providing support and  education</a:t>
            </a:r>
            <a:br>
              <a:rPr lang="en-US" sz="3400" dirty="0"/>
            </a:br>
            <a:r>
              <a:rPr lang="en-US" sz="3400" dirty="0"/>
              <a:t>            drives positive experience</a:t>
            </a:r>
          </a:p>
          <a:p>
            <a:pPr lvl="1"/>
            <a:r>
              <a:rPr lang="en-US" sz="3400" dirty="0"/>
              <a:t>Several Laws require identifying family caregivers and assessing their needs</a:t>
            </a:r>
          </a:p>
          <a:p>
            <a:pPr lvl="2"/>
            <a:r>
              <a:rPr lang="en-US" sz="2900" dirty="0"/>
              <a:t>CARES  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Caregiver Advise, Record, Enable) </a:t>
            </a:r>
            <a:r>
              <a:rPr lang="en-US" sz="2900" dirty="0"/>
              <a:t>Act – Hospitals must record if family caregiver is involved and need to be provided education on any nursing tasks they may be responsible for upon discharge home</a:t>
            </a:r>
          </a:p>
          <a:p>
            <a:pPr lvl="2"/>
            <a:r>
              <a:rPr lang="en-US" sz="2900" dirty="0"/>
              <a:t>For persons on Medicaid Home Care, if family helping with care, they must be assessed for needs and provided with resource information and education</a:t>
            </a:r>
          </a:p>
          <a:p>
            <a:pPr lvl="2"/>
            <a:r>
              <a:rPr lang="en-US" sz="2900" dirty="0"/>
              <a:t>Know what support programs available, esp. for </a:t>
            </a:r>
            <a:r>
              <a:rPr lang="en-US" sz="2900" dirty="0" err="1"/>
              <a:t>carers</a:t>
            </a:r>
            <a:r>
              <a:rPr lang="en-US" sz="2900" dirty="0"/>
              <a:t> of persons with Alzheimer’s/other dementias.</a:t>
            </a:r>
            <a:br>
              <a:rPr lang="en-US" sz="2900" dirty="0"/>
            </a:br>
            <a:r>
              <a:rPr lang="en-US" sz="2900" dirty="0"/>
              <a:t>Alzheimer’s virtual support groups; AARP programs</a:t>
            </a:r>
            <a:br>
              <a:rPr lang="en-US" sz="2900" dirty="0"/>
            </a:br>
            <a:r>
              <a:rPr lang="en-US" sz="2900" b="1" dirty="0"/>
              <a:t>TCI </a:t>
            </a:r>
            <a:r>
              <a:rPr lang="en-US" sz="2900" dirty="0"/>
              <a:t>provides up to 4 weeks partial paid leave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989AB8-1646-4771-9F3A-1F871B78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6" y="286601"/>
            <a:ext cx="1420257" cy="12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0B73E46-CF18-49FB-89CA-D6B6209FDFA4}"/>
              </a:ext>
            </a:extLst>
          </p:cNvPr>
          <p:cNvSpPr/>
          <p:nvPr/>
        </p:nvSpPr>
        <p:spPr>
          <a:xfrm>
            <a:off x="2725022" y="2302526"/>
            <a:ext cx="326649" cy="23135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65C3F8-9D41-4442-B2D7-B988E96AD75F}"/>
              </a:ext>
            </a:extLst>
          </p:cNvPr>
          <p:cNvSpPr/>
          <p:nvPr/>
        </p:nvSpPr>
        <p:spPr>
          <a:xfrm>
            <a:off x="7070351" y="3197646"/>
            <a:ext cx="326649" cy="23135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BA8D0-09AD-449F-9C0C-927D0E4C3AFE}"/>
              </a:ext>
            </a:extLst>
          </p:cNvPr>
          <p:cNvSpPr txBox="1"/>
          <p:nvPr/>
        </p:nvSpPr>
        <p:spPr>
          <a:xfrm>
            <a:off x="616944" y="6202067"/>
            <a:ext cx="1073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5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presence of a family member who will act as a fearless advocate is not just essential—it is a matter of survival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50000"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"Passages in Caregiving: Turning Chaos Into Confidence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,"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Gail Sheehy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8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E6C26B-9279-4129-9587-54FA3D80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16" y="1017227"/>
            <a:ext cx="3117054" cy="18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2E013-2DD8-439E-9BD3-60E7DC08D6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27217" y="371589"/>
            <a:ext cx="4737253" cy="62910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DBF20-84F6-4A38-9FD5-E21D0A79AAB7}"/>
              </a:ext>
            </a:extLst>
          </p:cNvPr>
          <p:cNvSpPr txBox="1"/>
          <p:nvPr/>
        </p:nvSpPr>
        <p:spPr>
          <a:xfrm>
            <a:off x="420480" y="467255"/>
            <a:ext cx="570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Levels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Patient+Family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Engagement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6CDA6-219B-46D6-802C-0FE82F67F834}"/>
              </a:ext>
            </a:extLst>
          </p:cNvPr>
          <p:cNvSpPr txBox="1"/>
          <p:nvPr/>
        </p:nvSpPr>
        <p:spPr>
          <a:xfrm>
            <a:off x="1586909" y="5892167"/>
            <a:ext cx="3360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6475C"/>
                </a:solidFill>
                <a:effectLst/>
                <a:uLnTx/>
                <a:uFillTx/>
                <a:latin typeface="Roboto" panose="020B0604020202020204" pitchFamily="2" charset="0"/>
                <a:ea typeface="+mn-ea"/>
                <a:cs typeface="+mn-cs"/>
              </a:rPr>
              <a:t>Patient Engagement, " Health Affairs Health Policy Brief, February 14, 2013.DOI: 10.1377/hpb20130214.898775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77FB4-61F8-430D-BC92-A4024850AD58}"/>
              </a:ext>
            </a:extLst>
          </p:cNvPr>
          <p:cNvSpPr txBox="1"/>
          <p:nvPr/>
        </p:nvSpPr>
        <p:spPr>
          <a:xfrm>
            <a:off x="908369" y="2974425"/>
            <a:ext cx="441490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 Examples of Organizational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Satisfaction Surveys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Medicaid Consumer Advisory Committees; Medicaid Client Surveys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 Consumer Advisory Panels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Policy making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Hearings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groups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Wrong Door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Alzheimer’s State Plan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480A3A-AFBD-4ECD-8374-5747B8A3966F}"/>
              </a:ext>
            </a:extLst>
          </p:cNvPr>
          <p:cNvSpPr/>
          <p:nvPr/>
        </p:nvSpPr>
        <p:spPr>
          <a:xfrm flipV="1">
            <a:off x="5731326" y="2156323"/>
            <a:ext cx="666915" cy="12118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3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40" y="4807127"/>
            <a:ext cx="30861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Welcome! Please Chat in:</a:t>
            </a:r>
          </a:p>
          <a:p>
            <a:r>
              <a:rPr lang="en-US" sz="3200" b="1" dirty="0" smtClean="0"/>
              <a:t>- Your Name and Organization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Please mute yourself when not speaking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Please use the ‘Raise Hand’ feature 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5" y="3205776"/>
            <a:ext cx="10923443" cy="9851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012874" y="3097402"/>
            <a:ext cx="743526" cy="523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6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4C6BA-E1BB-492D-AEDD-B68283FD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41" y="774478"/>
            <a:ext cx="4282874" cy="5309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0D42C85-C8F5-4CB0-AAB5-09FB7871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15" y="392676"/>
            <a:ext cx="10515600" cy="2187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Pre-discharge Coordination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7A75528-2E3C-4162-85D5-20C1ECCCC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3894"/>
            <a:ext cx="5181600" cy="5593069"/>
          </a:xfrm>
          <a:ln w="158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347A37B0-6486-43CE-995C-A19BC70D90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126" y="3547013"/>
            <a:ext cx="5473873" cy="1286698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01F911-8DAE-46C4-98E4-24429E734021}"/>
              </a:ext>
            </a:extLst>
          </p:cNvPr>
          <p:cNvSpPr txBox="1"/>
          <p:nvPr/>
        </p:nvSpPr>
        <p:spPr>
          <a:xfrm>
            <a:off x="612625" y="312112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Follow-up Appointment - Primary Care Visit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2022C-0493-4E7A-A8B2-056D07FB29E3}"/>
              </a:ext>
            </a:extLst>
          </p:cNvPr>
          <p:cNvSpPr/>
          <p:nvPr/>
        </p:nvSpPr>
        <p:spPr>
          <a:xfrm>
            <a:off x="622127" y="826701"/>
            <a:ext cx="5236718" cy="22559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part of discharge planning, find out what patient is going back to and their needs. Will they need Home Care follow-up? Do they live alone (as do 34% older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)? Do they understand what are warning signs? Do they have family/friends who can help in pinch? Do they have food in home or know how to get some? Know about the POINT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462-4444)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referral to community resources such as BE KIND RI for food delivery, PROJECT HELLO for friendly weekly call by vetted volunteer,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digital education and technology needs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for accessing benefits for which they may be eligible.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E2D76E-1E91-4B45-9B50-3BB07442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12" y="4941298"/>
            <a:ext cx="3867690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4CE305-D8DC-4313-BD6A-CED9DAD6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50" y="348328"/>
            <a:ext cx="7134225" cy="7321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Post-Hospital Syndrome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00217D9-9D29-4623-BCA0-6E02A0CBFD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1ED8598-66CD-4489-81EA-5752F1062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0" y="2033762"/>
            <a:ext cx="5794589" cy="3935061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DAA097-8FF6-4727-90AB-D5EB4C7C7FC5}"/>
              </a:ext>
            </a:extLst>
          </p:cNvPr>
          <p:cNvSpPr txBox="1"/>
          <p:nvPr/>
        </p:nvSpPr>
        <p:spPr>
          <a:xfrm>
            <a:off x="626533" y="1492914"/>
            <a:ext cx="51816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Nearly one-fifth Medicare patients discharged from a hospital develop an acute medical problem within 30 days and need readmission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for reasons which have little in common with initial Dx.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Post-Hospital Syndrome-A Condition of Generalized Risk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https://www.ncbi.nlm.nih.gov/entrez/eutils/elink.fcgi?dbfrom=pubmed&amp;retmode=ref&amp;cmd=prlinks&amp;id=23301730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468BD1-0D1D-4EC9-AB48-F4EA4075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67" y="143139"/>
            <a:ext cx="1349775" cy="13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A97950-2BF4-42DB-9A6F-1CC4074D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78" y="1597447"/>
            <a:ext cx="9810244" cy="452245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58DE48-74EC-4DC3-8921-99F9413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98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USEFUL RESOURCE: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ASSESSING THE 8P’s</a:t>
            </a:r>
          </a:p>
        </p:txBody>
      </p:sp>
    </p:spTree>
    <p:extLst>
      <p:ext uri="{BB962C8B-B14F-4D97-AF65-F5344CB8AC3E}">
        <p14:creationId xmlns:p14="http://schemas.microsoft.com/office/powerpoint/2010/main" val="3964524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0E094-ECDF-44F4-BAD1-8CE5076A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5" y="1820592"/>
            <a:ext cx="11698862" cy="4064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4AE0B-8F2C-4E58-AC39-29BED0F6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201025" cy="787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P’s Checklist Assessment Continued</a:t>
            </a:r>
          </a:p>
        </p:txBody>
      </p:sp>
    </p:spTree>
    <p:extLst>
      <p:ext uri="{BB962C8B-B14F-4D97-AF65-F5344CB8AC3E}">
        <p14:creationId xmlns:p14="http://schemas.microsoft.com/office/powerpoint/2010/main" val="3544694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0C76F6-E5A1-485F-BF05-B1EB5AA4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279400"/>
            <a:ext cx="7800975" cy="7806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MORE USEFUL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448379-61AF-4A0B-B440-84081DB22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253331"/>
            <a:ext cx="4982059" cy="4351338"/>
          </a:xfr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49DC25-EF4D-4EB8-9A94-8DCBC5698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1"/>
            <a:ext cx="5181600" cy="4351338"/>
          </a:xfr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5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5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IDEAL Discharge Planning</a:t>
            </a:r>
            <a:r>
              <a:rPr lang="en-US" sz="5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highlights the key elements of engaging the patient and family in discharge planning: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nclude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patient and family as full partners in the discharge planning process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iscuss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patient and family five key areas to prevent problems at home: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8886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1.</a:t>
            </a:r>
            <a:r>
              <a:rPr lang="en-US" sz="4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Describe what life at home will be like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8886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medications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8886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Highlight warning signs and problems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8886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4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Explain test results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8886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4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Make follow-up appointments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ducate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patient and family in plain language about the patient’s condition,</a:t>
            </a:r>
            <a:b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discharge process, and next steps </a:t>
            </a:r>
            <a:r>
              <a:rPr lang="en-US" sz="4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every opportunity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throughout the hospital stay 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ssess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well doctors and nurses explain the diagnosis, condition, and next steps in the patient’s care to the patient and family and use teach back. </a:t>
            </a: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isten to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honor the patient and family’s goals, preferences, observations, and concerns.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Source::Care Transitions from Hospital to Home: IDEAL Discharge Planning Implementation Handbook @ </a:t>
            </a:r>
            <a:r>
              <a:rPr lang="en-US" sz="4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https://www.ahrq.gov/patient-safety/patients-families/engagingfamilies/strategy4/index.html</a:t>
            </a:r>
            <a:r>
              <a:rPr lang="en-US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  <a:p>
            <a:pPr marL="0" indent="0">
              <a:buNone/>
            </a:pPr>
            <a:r>
              <a:rPr lang="en-US" sz="5600" b="1" dirty="0">
                <a:solidFill>
                  <a:schemeClr val="accent6">
                    <a:lumMod val="75000"/>
                  </a:schemeClr>
                </a:solidFill>
              </a:rPr>
              <a:t>Importance of Patient Engagement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>
                <a:hlinkClick r:id="rId3"/>
              </a:rPr>
              <a:t>https://www.colleaga.org/article/importance-patient-engagement</a:t>
            </a:r>
            <a:endParaRPr lang="en-US" sz="5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Welcome &amp; Introductions (Susanne Campbell)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PQI Framework &amp; Performance Reports (Steve Kogut)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Practice Facilitation Background (Kelley Sanzen)</a:t>
            </a:r>
          </a:p>
          <a:p>
            <a:pPr marL="749808" lvl="1" indent="-457200">
              <a:buClrTx/>
            </a:pPr>
            <a:r>
              <a:rPr lang="en-US" sz="3000" dirty="0" smtClean="0"/>
              <a:t>Mini Z Survey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Review of Milestone Document (Susanne Campbell)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Patient Voice &amp; Needs (Maureen Maigret)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2F7B8-3B08-47B8-98B9-B1F916BB6FBF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6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QI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Susanne Campbell, </a:t>
            </a:r>
            <a:r>
              <a:rPr lang="en-US" i="1" dirty="0"/>
              <a:t>Care Transformation Collaborative of RI 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err="1"/>
              <a:t>Pano</a:t>
            </a:r>
            <a:r>
              <a:rPr lang="en-US" dirty="0"/>
              <a:t> </a:t>
            </a:r>
            <a:r>
              <a:rPr lang="en-US" dirty="0" err="1"/>
              <a:t>Yeracaris</a:t>
            </a:r>
            <a:r>
              <a:rPr lang="en-US" dirty="0"/>
              <a:t>, </a:t>
            </a:r>
            <a:r>
              <a:rPr lang="en-US" i="1" dirty="0"/>
              <a:t>Care Transformation Collaborative of RI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Jazmine Mercado, </a:t>
            </a:r>
            <a:r>
              <a:rPr lang="en-US" i="1" dirty="0"/>
              <a:t>Care Transformation Collaborative of RI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Stephanie De Abreu, </a:t>
            </a:r>
            <a:r>
              <a:rPr lang="en-US" i="1" dirty="0" err="1"/>
              <a:t>Unitedhealthcare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Stephen Kogut, </a:t>
            </a:r>
            <a:r>
              <a:rPr lang="en-US" i="1" dirty="0"/>
              <a:t>University of Rhode Island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Deborah Newell, </a:t>
            </a:r>
            <a:r>
              <a:rPr lang="en-US" i="1" dirty="0"/>
              <a:t>Rhode Island Department of Health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Megan Fallon-Sheridan, </a:t>
            </a:r>
            <a:r>
              <a:rPr lang="en-US" i="1" dirty="0"/>
              <a:t>Rhode Island Department of Health</a:t>
            </a:r>
            <a:endParaRPr lang="en-US" dirty="0"/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Maureen Maigret, </a:t>
            </a:r>
            <a:r>
              <a:rPr lang="en-US" i="1" dirty="0"/>
              <a:t>RI Long Term Care Coordinating </a:t>
            </a:r>
            <a:r>
              <a:rPr lang="en-US" i="1" dirty="0" smtClean="0"/>
              <a:t>Council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Neil Sarkar</a:t>
            </a:r>
            <a:r>
              <a:rPr lang="en-US" i="1" dirty="0" smtClean="0"/>
              <a:t>, Rhode Island Quality Institute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Ευχαριστούμε για την αγορά σας ⋆ Epixeirein | Σύμβουλοι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33" y="2085370"/>
            <a:ext cx="3910717" cy="35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Teams: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1. Anchor Medical Associates </a:t>
            </a:r>
          </a:p>
          <a:p>
            <a:r>
              <a:rPr lang="en-US" sz="2400" b="1" dirty="0" smtClean="0"/>
              <a:t>2. Coastal Medical- East Greenwich </a:t>
            </a:r>
          </a:p>
          <a:p>
            <a:r>
              <a:rPr lang="en-US" sz="2400" b="1" dirty="0" smtClean="0"/>
              <a:t>3. Providence Community Health Center- Capitol</a:t>
            </a:r>
          </a:p>
          <a:p>
            <a:r>
              <a:rPr lang="en-US" sz="2400" b="1" dirty="0" smtClean="0"/>
              <a:t>4. Rhode Island Primary Care Physicians </a:t>
            </a:r>
          </a:p>
          <a:p>
            <a:r>
              <a:rPr lang="en-US" sz="2400" b="1" dirty="0" smtClean="0"/>
              <a:t>5. Women’s Medicine Collaborative</a:t>
            </a:r>
          </a:p>
          <a:p>
            <a:r>
              <a:rPr lang="en-US" sz="2400" b="1" dirty="0" smtClean="0"/>
              <a:t>6. Thundermist Health Center</a:t>
            </a:r>
          </a:p>
          <a:p>
            <a:r>
              <a:rPr lang="en-US" sz="2400" b="1" dirty="0" smtClean="0"/>
              <a:t>7. Medical Associates of RI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&lt;strong&gt;CONGRATS&lt;/strong&gt; TO THE BEAUTY CLOSET'S LATEST GIVEAWAY WINN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967">
            <a:off x="6122910" y="2692240"/>
            <a:ext cx="5967490" cy="25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PQI Framework &amp; Performance Reports 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Kogut </a:t>
            </a:r>
            <a:r>
              <a:rPr lang="en-US" dirty="0"/>
              <a:t>PhD, MBA </a:t>
            </a:r>
            <a:r>
              <a:rPr lang="en-US" dirty="0" err="1"/>
              <a:t>RPh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84455-7FCA-4ED4-9E06-E4ED17E2A7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797" y="2070157"/>
            <a:ext cx="2355446" cy="3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B65A-B03F-4BE6-A3E6-3706B560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283514"/>
            <a:ext cx="946888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Prevention Quality Indicators (PQI):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EC6A-B662-4446-BCCA-1B7FD445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1" y="1825625"/>
            <a:ext cx="9901381" cy="416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“The PQIs provide a good starting point for assessing the quality of </a:t>
            </a:r>
            <a:r>
              <a:rPr lang="en-US" i="1" dirty="0"/>
              <a:t>preventive care in the community.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i="1" dirty="0"/>
              <a:t>“…provide information on admissions for ambulatory care sensitive conditions that evidence suggests could have been avoided, at least in part, through better outpatient care.”</a:t>
            </a:r>
          </a:p>
          <a:p>
            <a:endParaRPr lang="en-US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AHRQ Quality Indicators—Guide to Prevention Quality Indicators: Hospital Admission for Ambulatory Care Sensitive Conditions. Rockville, MD: Agency for Healthcare Research and Quality, 2001. AHRQ Pub. No. 02-R0203. www.qualityindicators.ahrq.gov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BDD3D-B3BA-421A-8F2C-A9857584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995" y="3584285"/>
            <a:ext cx="4562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9F751-55F9-4CB1-AE41-01B445B5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61" y="365127"/>
            <a:ext cx="9996883" cy="125895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US total stays, aggregate costs, and mean cost per stay for potentially preventable adult inpatient stays, 2017</a:t>
            </a:r>
            <a:endParaRPr lang="en-US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1266F-458B-41D2-BE8A-5AC08008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61" y="1840740"/>
            <a:ext cx="9996883" cy="4353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85CF2D-9122-4D51-AB16-B05C4227BD34}"/>
              </a:ext>
            </a:extLst>
          </p:cNvPr>
          <p:cNvSpPr txBox="1"/>
          <p:nvPr/>
        </p:nvSpPr>
        <p:spPr>
          <a:xfrm>
            <a:off x="4045349" y="6411006"/>
            <a:ext cx="81466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McDermott KW (IBM Watson Health), Jiang HJ (AHRQ). Characteristics and Costs of Potentially Preventable Inpatient Stays, 2017. HCUP Statistical Brief #259. June 2020. Agency for Healthcare Research and Quality, Rockville, MD.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16912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6D29-F7F3-47E5-A579-5C078D6C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64" y="1005808"/>
            <a:ext cx="8833899" cy="58903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Adapting the PQI Measures for this QI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2C01-2475-43DC-9F3C-11FA9563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64" y="1838036"/>
            <a:ext cx="10280072" cy="41748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Emergency Department visits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Outcome: condition-specific denominators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Numerator: Primary diagnosis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Source: HealthFacts RI 2019 (APCD)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Includes most private insurance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Medicaid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Medicare Advantage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composites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397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1113</Words>
  <Application>Microsoft Office PowerPoint</Application>
  <PresentationFormat>Widescreen</PresentationFormat>
  <Paragraphs>185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AvenirNext-Regular</vt:lpstr>
      <vt:lpstr>Calibri</vt:lpstr>
      <vt:lpstr>Calibri Light</vt:lpstr>
      <vt:lpstr>Corbel</vt:lpstr>
      <vt:lpstr>Roboto</vt:lpstr>
      <vt:lpstr>Rockwell</vt:lpstr>
      <vt:lpstr>Source Sans Pro</vt:lpstr>
      <vt:lpstr>Times New Roman</vt:lpstr>
      <vt:lpstr>Wingdings</vt:lpstr>
      <vt:lpstr>1_Retrospect</vt:lpstr>
      <vt:lpstr>Office Theme</vt:lpstr>
      <vt:lpstr>           Pharmacy Quality Improvement Initiative  Kick Off May 20, 2021 </vt:lpstr>
      <vt:lpstr>Zoom </vt:lpstr>
      <vt:lpstr>Agenda: </vt:lpstr>
      <vt:lpstr>Pharmacy QI Committee </vt:lpstr>
      <vt:lpstr>Participating Teams:</vt:lpstr>
      <vt:lpstr>PQI Framework &amp; Performance Reports </vt:lpstr>
      <vt:lpstr>Prevention Quality Indicators (PQI): Background</vt:lpstr>
      <vt:lpstr>US total stays, aggregate costs, and mean cost per stay for potentially preventable adult inpatient stays, 2017</vt:lpstr>
      <vt:lpstr>Adapting the PQI Measures for this QI Project</vt:lpstr>
      <vt:lpstr>Measure Exclusions</vt:lpstr>
      <vt:lpstr>Results: Overall v Systems of Care</vt:lpstr>
      <vt:lpstr>Results: Overall v Women &amp; Higher Poverty Zip Code</vt:lpstr>
      <vt:lpstr>Practice Facilitation </vt:lpstr>
      <vt:lpstr>Practice Facilitator Role </vt:lpstr>
      <vt:lpstr>Introduction to Basecamp</vt:lpstr>
      <vt:lpstr>Questions &amp; Discussion </vt:lpstr>
      <vt:lpstr>Patient Engagement </vt:lpstr>
      <vt:lpstr>                       Why Patient               and Family Engagement </vt:lpstr>
      <vt:lpstr>PowerPoint Presentation</vt:lpstr>
      <vt:lpstr>Pre-discharge Coordination</vt:lpstr>
      <vt:lpstr>Post-Hospital Syndrome</vt:lpstr>
      <vt:lpstr>USEFUL RESOURCE: ASSESSING THE 8P’s</vt:lpstr>
      <vt:lpstr>* P’s Checklist Assessment Continued</vt:lpstr>
      <vt:lpstr>MORE 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Quality Improvement Initiative  Learning Network- June 25, 2020</dc:title>
  <dc:creator>Jazmine Mercado</dc:creator>
  <cp:lastModifiedBy>Susanne Campbell</cp:lastModifiedBy>
  <cp:revision>40</cp:revision>
  <dcterms:created xsi:type="dcterms:W3CDTF">2020-06-01T15:12:29Z</dcterms:created>
  <dcterms:modified xsi:type="dcterms:W3CDTF">2021-05-24T11:05:45Z</dcterms:modified>
</cp:coreProperties>
</file>