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2" r:id="rId4"/>
  </p:sldMasterIdLst>
  <p:notesMasterIdLst>
    <p:notesMasterId r:id="rId45"/>
  </p:notesMasterIdLst>
  <p:sldIdLst>
    <p:sldId id="312" r:id="rId5"/>
    <p:sldId id="278" r:id="rId6"/>
    <p:sldId id="272" r:id="rId7"/>
    <p:sldId id="273" r:id="rId8"/>
    <p:sldId id="279" r:id="rId9"/>
    <p:sldId id="280" r:id="rId10"/>
    <p:sldId id="281" r:id="rId11"/>
    <p:sldId id="282" r:id="rId12"/>
    <p:sldId id="310"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3" r:id="rId41"/>
    <p:sldId id="269" r:id="rId42"/>
    <p:sldId id="274" r:id="rId43"/>
    <p:sldId id="275" r:id="rId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yne, Ailis (RIDOH)" initials="CA(" lastIdx="1" clrIdx="0">
    <p:extLst>
      <p:ext uri="{19B8F6BF-5375-455C-9EA6-DF929625EA0E}">
        <p15:presenceInfo xmlns:p15="http://schemas.microsoft.com/office/powerpoint/2012/main" userId="S::ailis.clyne@health.ri.gov::0c6baa37-87ad-4317-acd2-3155ceee43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CC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3" autoAdjust="0"/>
    <p:restoredTop sz="64389" autoAdjust="0"/>
  </p:normalViewPr>
  <p:slideViewPr>
    <p:cSldViewPr snapToGrid="0">
      <p:cViewPr varScale="1">
        <p:scale>
          <a:sx n="26" d="100"/>
          <a:sy n="26" d="100"/>
        </p:scale>
        <p:origin x="14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E52963A-8DAC-4713-881D-1D80A7E1D46A}" type="datetimeFigureOut">
              <a:rPr lang="en-US" smtClean="0"/>
              <a:t>2/23/2021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BAF6611-10D2-4F5F-BC6D-8B01F9F02F75}" type="slidenum">
              <a:rPr lang="en-US" smtClean="0"/>
              <a:t>‹#›</a:t>
            </a:fld>
            <a:endParaRPr lang="en-US" dirty="0"/>
          </a:p>
        </p:txBody>
      </p:sp>
    </p:spTree>
    <p:extLst>
      <p:ext uri="{BB962C8B-B14F-4D97-AF65-F5344CB8AC3E}">
        <p14:creationId xmlns:p14="http://schemas.microsoft.com/office/powerpoint/2010/main" val="3107036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815EC2-30A0-404D-BE9A-77A6D25B79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77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F6611-10D2-4F5F-BC6D-8B01F9F02F75}" type="slidenum">
              <a:rPr lang="en-US" smtClean="0"/>
              <a:t>9</a:t>
            </a:fld>
            <a:endParaRPr lang="en-US" dirty="0"/>
          </a:p>
        </p:txBody>
      </p:sp>
    </p:spTree>
    <p:extLst>
      <p:ext uri="{BB962C8B-B14F-4D97-AF65-F5344CB8AC3E}">
        <p14:creationId xmlns:p14="http://schemas.microsoft.com/office/powerpoint/2010/main" val="15752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F6611-10D2-4F5F-BC6D-8B01F9F02F75}" type="slidenum">
              <a:rPr lang="en-US" smtClean="0"/>
              <a:t>36</a:t>
            </a:fld>
            <a:endParaRPr lang="en-US" dirty="0"/>
          </a:p>
        </p:txBody>
      </p:sp>
    </p:spTree>
    <p:extLst>
      <p:ext uri="{BB962C8B-B14F-4D97-AF65-F5344CB8AC3E}">
        <p14:creationId xmlns:p14="http://schemas.microsoft.com/office/powerpoint/2010/main" val="263307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F6611-10D2-4F5F-BC6D-8B01F9F02F75}" type="slidenum">
              <a:rPr lang="en-US" smtClean="0"/>
              <a:t>37</a:t>
            </a:fld>
            <a:endParaRPr lang="en-US" dirty="0"/>
          </a:p>
        </p:txBody>
      </p:sp>
    </p:spTree>
    <p:extLst>
      <p:ext uri="{BB962C8B-B14F-4D97-AF65-F5344CB8AC3E}">
        <p14:creationId xmlns:p14="http://schemas.microsoft.com/office/powerpoint/2010/main" val="42685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52D08B-3FE0-405B-82AA-92B5AB6AC72F}" type="slidenum">
              <a:rPr lang="en-US" smtClean="0"/>
              <a:t>38</a:t>
            </a:fld>
            <a:endParaRPr lang="en-US" dirty="0"/>
          </a:p>
        </p:txBody>
      </p:sp>
    </p:spTree>
    <p:extLst>
      <p:ext uri="{BB962C8B-B14F-4D97-AF65-F5344CB8AC3E}">
        <p14:creationId xmlns:p14="http://schemas.microsoft.com/office/powerpoint/2010/main" val="351017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52D08B-3FE0-405B-82AA-92B5AB6AC72F}" type="slidenum">
              <a:rPr lang="en-US" smtClean="0"/>
              <a:t>39</a:t>
            </a:fld>
            <a:endParaRPr lang="en-US" dirty="0"/>
          </a:p>
        </p:txBody>
      </p:sp>
    </p:spTree>
    <p:extLst>
      <p:ext uri="{BB962C8B-B14F-4D97-AF65-F5344CB8AC3E}">
        <p14:creationId xmlns:p14="http://schemas.microsoft.com/office/powerpoint/2010/main" val="328183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52D08B-3FE0-405B-82AA-92B5AB6AC72F}" type="slidenum">
              <a:rPr lang="en-US" smtClean="0"/>
              <a:t>40</a:t>
            </a:fld>
            <a:endParaRPr lang="en-US" dirty="0"/>
          </a:p>
        </p:txBody>
      </p:sp>
    </p:spTree>
    <p:extLst>
      <p:ext uri="{BB962C8B-B14F-4D97-AF65-F5344CB8AC3E}">
        <p14:creationId xmlns:p14="http://schemas.microsoft.com/office/powerpoint/2010/main" val="968704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9"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6" y="1792226"/>
            <a:ext cx="990599" cy="304799"/>
          </a:xfrm>
        </p:spPr>
        <p:txBody>
          <a:bodyPr anchor="t"/>
          <a:lstStyle>
            <a:lvl1pPr algn="l">
              <a:defRPr b="0" i="0">
                <a:solidFill>
                  <a:schemeClr val="bg1">
                    <a:alpha val="60000"/>
                  </a:schemeClr>
                </a:solidFill>
              </a:defRPr>
            </a:lvl1pPr>
          </a:lstStyle>
          <a:p>
            <a:fld id="{13C127C7-85AB-4EB7-8239-3D4DDEC98F4C}" type="datetimeFigureOut">
              <a:rPr lang="en-US" smtClean="0"/>
              <a:t>2/23/2021</a:t>
            </a:fld>
            <a:endParaRPr lang="en-US" dirty="0"/>
          </a:p>
        </p:txBody>
      </p:sp>
      <p:sp>
        <p:nvSpPr>
          <p:cNvPr id="5" name="Footer Placeholder 4"/>
          <p:cNvSpPr>
            <a:spLocks noGrp="1"/>
          </p:cNvSpPr>
          <p:nvPr>
            <p:ph type="ftr" sz="quarter" idx="11"/>
          </p:nvPr>
        </p:nvSpPr>
        <p:spPr bwMode="gray">
          <a:xfrm rot="5400000">
            <a:off x="8951977" y="3227834"/>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2" y="295731"/>
            <a:ext cx="838199" cy="767687"/>
          </a:xfrm>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40963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3" y="5536665"/>
            <a:ext cx="8825659"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02003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7"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5"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99592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7"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9"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7" y="982134"/>
            <a:ext cx="8453907"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6" y="5029201"/>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250850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188731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6"/>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2" y="3179765"/>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4"/>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2204991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3" y="5109105"/>
            <a:ext cx="305043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3"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8" name="Footer Placeholder 7"/>
          <p:cNvSpPr>
            <a:spLocks noGrp="1"/>
          </p:cNvSpPr>
          <p:nvPr>
            <p:ph type="ftr" sz="quarter" idx="11"/>
          </p:nvPr>
        </p:nvSpPr>
        <p:spPr>
          <a:xfrm>
            <a:off x="561111" y="6391840"/>
            <a:ext cx="3644283" cy="304801"/>
          </a:xfrm>
        </p:spPr>
        <p:txBody>
          <a:bodyPr/>
          <a:lstStyle/>
          <a:p>
            <a:endParaRPr lang="en-US" dirty="0"/>
          </a:p>
        </p:txBody>
      </p:sp>
      <p:sp>
        <p:nvSpPr>
          <p:cNvPr id="9" name="Slide Number Placeholder 8"/>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131543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5"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41" y="6391840"/>
            <a:ext cx="990599" cy="304799"/>
          </a:xfrm>
        </p:spPr>
        <p:txBody>
          <a:bodyPr/>
          <a:lstStyle/>
          <a:p>
            <a:fld id="{13C127C7-85AB-4EB7-8239-3D4DDEC98F4C}" type="datetimeFigureOut">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415068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6"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6" y="6391840"/>
            <a:ext cx="992135" cy="304799"/>
          </a:xfrm>
        </p:spPr>
        <p:txBody>
          <a:bodyPr/>
          <a:lstStyle/>
          <a:p>
            <a:fld id="{13C127C7-85AB-4EB7-8239-3D4DDEC98F4C}" type="datetimeFigureOut">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691815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C80E2B79-AB15-4E9C-8F1F-060FD5A30237}" type="datetime1">
              <a:rPr lang="en-US" smtClean="0"/>
              <a:pPr eaLnBrk="0" fontAlgn="base" hangingPunct="0">
                <a:spcBef>
                  <a:spcPct val="0"/>
                </a:spcBef>
                <a:spcAft>
                  <a:spcPct val="0"/>
                </a:spcAft>
                <a:defRPr/>
              </a:pPr>
              <a:t>2/23/2021</a:t>
            </a:fld>
            <a:endParaRPr lang="en-US" dirty="0"/>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224A538-8B9D-4849-90B4-8C9F0C9B8C17}"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3170428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4ED01288-7B2D-4AA8-9929-3337BD3788FF}" type="datetime1">
              <a:rPr lang="en-US" smtClean="0"/>
              <a:pPr eaLnBrk="0" fontAlgn="base" hangingPunct="0">
                <a:spcBef>
                  <a:spcPct val="0"/>
                </a:spcBef>
                <a:spcAft>
                  <a:spcPct val="0"/>
                </a:spcAft>
                <a:defRPr/>
              </a:pPr>
              <a:t>2/23/2021</a:t>
            </a:fld>
            <a:endParaRPr lang="en-US" dirty="0"/>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7238804A-4D1A-4059-AD39-C44A79D5000F}"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99899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5"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241799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D91FBB01-455B-439B-8DFA-F92CF2ACF8EC}" type="datetime1">
              <a:rPr lang="en-US" smtClean="0"/>
              <a:pPr eaLnBrk="0" fontAlgn="base" hangingPunct="0">
                <a:spcBef>
                  <a:spcPct val="0"/>
                </a:spcBef>
                <a:spcAft>
                  <a:spcPct val="0"/>
                </a:spcAft>
                <a:defRPr/>
              </a:pPr>
              <a:t>2/23/2021</a:t>
            </a:fld>
            <a:endParaRPr lang="en-US" dirty="0"/>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11AF76F-494A-4929-AEEA-60ACD80E4D90}"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618162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8"/>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90917DD9-1C66-4C76-B179-F2AC4A1FE228}" type="datetime1">
              <a:rPr lang="en-US" smtClean="0"/>
              <a:pPr eaLnBrk="0" fontAlgn="base" hangingPunct="0">
                <a:spcBef>
                  <a:spcPct val="0"/>
                </a:spcBef>
                <a:spcAft>
                  <a:spcPct val="0"/>
                </a:spcAft>
                <a:defRPr/>
              </a:pPr>
              <a:t>2/23/2021</a:t>
            </a:fld>
            <a:endParaRPr lang="en-US" dirty="0"/>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7F8A769-3AF9-478A-9501-EC85A53D5483}"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4237670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D3D3B3F8-A676-4831-86CF-0A2A65555D31}" type="datetime1">
              <a:rPr lang="en-US" smtClean="0"/>
              <a:pPr eaLnBrk="0" fontAlgn="base" hangingPunct="0">
                <a:spcBef>
                  <a:spcPct val="0"/>
                </a:spcBef>
                <a:spcAft>
                  <a:spcPct val="0"/>
                </a:spcAft>
                <a:defRPr/>
              </a:pPr>
              <a:t>2/23/2021</a:t>
            </a:fld>
            <a:endParaRPr lang="en-US" dirty="0"/>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0071803-5230-411D-878B-5E3F22141E30}"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795826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1F37D397-EC82-48D3-87E0-6F7246CE48D0}" type="datetime1">
              <a:rPr lang="en-US" smtClean="0"/>
              <a:pPr eaLnBrk="0" fontAlgn="base" hangingPunct="0">
                <a:spcBef>
                  <a:spcPct val="0"/>
                </a:spcBef>
                <a:spcAft>
                  <a:spcPct val="0"/>
                </a:spcAft>
                <a:defRPr/>
              </a:pPr>
              <a:t>2/23/2021</a:t>
            </a:fld>
            <a:endParaRPr lang="en-US" dirty="0"/>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DAD4FA-97CE-4E83-B86B-20F2C615F770}"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634346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D0F895EC-B7F0-4D52-B4C8-DC72F82D9E59}" type="datetime1">
              <a:rPr lang="en-US" smtClean="0"/>
              <a:pPr eaLnBrk="0" fontAlgn="base" hangingPunct="0">
                <a:spcBef>
                  <a:spcPct val="0"/>
                </a:spcBef>
                <a:spcAft>
                  <a:spcPct val="0"/>
                </a:spcAft>
                <a:defRPr/>
              </a:pPr>
              <a:t>2/23/2021</a:t>
            </a:fld>
            <a:endParaRPr lang="en-US" dirty="0"/>
          </a:p>
        </p:txBody>
      </p:sp>
      <p:sp>
        <p:nvSpPr>
          <p:cNvPr id="5" name="Footer Placeholder 7"/>
          <p:cNvSpPr>
            <a:spLocks noGrp="1"/>
          </p:cNvSpPr>
          <p:nvPr>
            <p:ph type="ftr" sz="quarter" idx="11"/>
          </p:nvPr>
        </p:nvSpPr>
        <p:spPr/>
        <p:txBody>
          <a:bodyPr/>
          <a:lstStyle>
            <a:lvl1pPr>
              <a:defRPr>
                <a:solidFill>
                  <a:srgbClr val="FFFFFF"/>
                </a:solidFill>
              </a:defRPr>
            </a:lvl1pPr>
          </a:lstStyle>
          <a:p>
            <a:pPr eaLnBrk="0" fontAlgn="base" hangingPunct="0">
              <a:spcBef>
                <a:spcPct val="0"/>
              </a:spcBef>
              <a:spcAft>
                <a:spcPct val="0"/>
              </a:spcAft>
              <a:defRPr/>
            </a:pPr>
            <a:endParaRPr lang="en-US" dirty="0"/>
          </a:p>
        </p:txBody>
      </p:sp>
      <p:sp>
        <p:nvSpPr>
          <p:cNvPr id="6"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defRPr/>
            </a:pPr>
            <a:fld id="{B608D648-31F8-44C0-884B-7A20D4610B1F}"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2267007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667" y="6459539"/>
            <a:ext cx="2618317" cy="365125"/>
          </a:xfrm>
        </p:spPr>
        <p:txBody>
          <a:bodyPr/>
          <a:lstStyle>
            <a:lvl1pPr algn="l">
              <a:defRPr/>
            </a:lvl1pPr>
          </a:lstStyle>
          <a:p>
            <a:pPr eaLnBrk="0" fontAlgn="base" hangingPunct="0">
              <a:spcBef>
                <a:spcPct val="0"/>
              </a:spcBef>
              <a:spcAft>
                <a:spcPct val="0"/>
              </a:spcAft>
              <a:defRPr/>
            </a:pPr>
            <a:fld id="{0DF55E8A-017E-4F28-B4E0-B25A7478037C}" type="datetime1">
              <a:rPr lang="en-US" smtClean="0"/>
              <a:pPr eaLnBrk="0" fontAlgn="base" hangingPunct="0">
                <a:spcBef>
                  <a:spcPct val="0"/>
                </a:spcBef>
                <a:spcAft>
                  <a:spcPct val="0"/>
                </a:spcAft>
                <a:defRPr/>
              </a:pPr>
              <a:t>2/23/2021</a:t>
            </a:fld>
            <a:endParaRPr lang="en-US" dirty="0"/>
          </a:p>
        </p:txBody>
      </p:sp>
      <p:sp>
        <p:nvSpPr>
          <p:cNvPr id="8" name="Footer Placeholder 5"/>
          <p:cNvSpPr>
            <a:spLocks noGrp="1"/>
          </p:cNvSpPr>
          <p:nvPr>
            <p:ph type="ftr" sz="quarter" idx="11"/>
          </p:nvPr>
        </p:nvSpPr>
        <p:spPr>
          <a:xfrm>
            <a:off x="4800600" y="6459539"/>
            <a:ext cx="4648200" cy="365125"/>
          </a:xfrm>
        </p:spPr>
        <p:txBody>
          <a:bodyPr/>
          <a:lstStyle>
            <a:lvl1pPr algn="l">
              <a:defRPr>
                <a:solidFill>
                  <a:schemeClr val="tx2"/>
                </a:solidFill>
              </a:defRPr>
            </a:lvl1pPr>
          </a:lstStyle>
          <a:p>
            <a:pPr eaLnBrk="0" fontAlgn="base" hangingPunct="0">
              <a:spcBef>
                <a:spcPct val="0"/>
              </a:spcBef>
              <a:spcAft>
                <a:spcPct val="0"/>
              </a:spcAft>
              <a:defRPr/>
            </a:pPr>
            <a:endParaRPr lang="en-US" dirty="0">
              <a:solidFill>
                <a:srgbClr val="344068"/>
              </a:solidFill>
            </a:endParaRP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eaLnBrk="0" fontAlgn="base" hangingPunct="0">
              <a:spcBef>
                <a:spcPct val="0"/>
              </a:spcBef>
              <a:spcAft>
                <a:spcPct val="0"/>
              </a:spcAft>
              <a:defRPr/>
            </a:pPr>
            <a:fld id="{82B690A2-1ED9-4C4C-A4E7-2A7E46D5FDBB}" type="slidenum">
              <a:rPr lang="en-US" altLang="en-US" smtClean="0">
                <a:solidFill>
                  <a:srgbClr val="344068"/>
                </a:solidFill>
              </a:rPr>
              <a:pPr eaLnBrk="0" fontAlgn="base" hangingPunct="0">
                <a:spcBef>
                  <a:spcPct val="0"/>
                </a:spcBef>
                <a:spcAft>
                  <a:spcPct val="0"/>
                </a:spcAft>
                <a:defRPr/>
              </a:pPr>
              <a:t>‹#›</a:t>
            </a:fld>
            <a:endParaRPr lang="en-US" altLang="en-US" dirty="0">
              <a:solidFill>
                <a:srgbClr val="344068"/>
              </a:solidFill>
            </a:endParaRPr>
          </a:p>
        </p:txBody>
      </p:sp>
    </p:spTree>
    <p:extLst>
      <p:ext uri="{BB962C8B-B14F-4D97-AF65-F5344CB8AC3E}">
        <p14:creationId xmlns:p14="http://schemas.microsoft.com/office/powerpoint/2010/main" val="1364296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77B1819E-3F0F-43F9-884D-C5307C195AFA}" type="datetime1">
              <a:rPr lang="en-US" smtClean="0"/>
              <a:pPr eaLnBrk="0" fontAlgn="base" hangingPunct="0">
                <a:spcBef>
                  <a:spcPct val="0"/>
                </a:spcBef>
                <a:spcAft>
                  <a:spcPct val="0"/>
                </a:spcAft>
                <a:defRPr/>
              </a:pPr>
              <a:t>2/23/2021</a:t>
            </a:fld>
            <a:endParaRPr lang="en-US" dirty="0"/>
          </a:p>
        </p:txBody>
      </p:sp>
      <p:sp>
        <p:nvSpPr>
          <p:cNvPr id="8"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9"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F62E0C35-BCB5-41B0-960F-A4A5A0C3E71D}"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1050917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D0E6D90-A3E0-4F9A-BD36-E0203A5B98FC}" type="datetime1">
              <a:rPr lang="en-US" smtClean="0"/>
              <a:pPr eaLnBrk="0" fontAlgn="base" hangingPunct="0">
                <a:spcBef>
                  <a:spcPct val="0"/>
                </a:spcBef>
                <a:spcAft>
                  <a:spcPct val="0"/>
                </a:spcAft>
                <a:defRPr/>
              </a:pPr>
              <a:t>2/23/2021</a:t>
            </a:fld>
            <a:endParaRPr lang="en-US" dirty="0"/>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F7C82CF-AC5B-47AC-929E-E1D9ACCD9C8F}"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2603704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1"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1"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1D587B1D-84A7-4ECE-93EA-AAD3EF7A3689}" type="datetime1">
              <a:rPr lang="en-US" smtClean="0"/>
              <a:pPr eaLnBrk="0" fontAlgn="base" hangingPunct="0">
                <a:spcBef>
                  <a:spcPct val="0"/>
                </a:spcBef>
                <a:spcAft>
                  <a:spcPct val="0"/>
                </a:spcAft>
                <a:defRPr/>
              </a:pPr>
              <a:t>2/23/2021</a:t>
            </a:fld>
            <a:endParaRPr lang="en-US" dirty="0"/>
          </a:p>
        </p:txBody>
      </p:sp>
      <p:sp>
        <p:nvSpPr>
          <p:cNvPr id="7"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p>
        </p:txBody>
      </p:sp>
      <p:sp>
        <p:nvSpPr>
          <p:cNvPr id="8"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DC780540-BC42-406F-B22A-5E7EC448753F}"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46025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1"/>
            <a:ext cx="609600" cy="1034129"/>
          </a:xfrm>
          <a:prstGeom prst="rect">
            <a:avLst/>
          </a:prstGeom>
          <a:noFill/>
        </p:spPr>
        <p:txBody>
          <a:bodyPr wrap="square" lIns="0" tIns="9144" rIns="0" bIns="9144"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a:ea typeface="+mn-ea"/>
                <a:cs typeface="+mn-cs"/>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pPr defTabSz="914400"/>
            <a:fld id="{2069C06D-4ED8-42C6-905D-CA84CA1B6CBF}" type="datetime2">
              <a:rPr lang="en-US" smtClean="0">
                <a:solidFill>
                  <a:prstClr val="white">
                    <a:alpha val="60000"/>
                  </a:prstClr>
                </a:solidFill>
              </a:rPr>
              <a:pPr defTabSz="914400"/>
              <a:t>Tuesday, February 23, 2021</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pPr defTabSz="914400"/>
            <a:fld id="{1789C0F2-17E0-497A-9BBE-0C73201AAFE3}" type="slidenum">
              <a:rPr lang="en-US" smtClean="0">
                <a:solidFill>
                  <a:prstClr val="white">
                    <a:alpha val="60000"/>
                  </a:prstClr>
                </a:solidFill>
              </a:rPr>
              <a:pPr defTabSz="914400"/>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pPr defTabSz="914400"/>
            <a:endParaRPr lang="en-US" dirty="0">
              <a:solidFill>
                <a:prstClr val="white">
                  <a:alpha val="60000"/>
                </a:prstClr>
              </a:solidFill>
            </a:endParaRPr>
          </a:p>
        </p:txBody>
      </p:sp>
    </p:spTree>
    <p:extLst>
      <p:ext uri="{BB962C8B-B14F-4D97-AF65-F5344CB8AC3E}">
        <p14:creationId xmlns:p14="http://schemas.microsoft.com/office/powerpoint/2010/main" val="325971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830364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pPr defTabSz="914400"/>
            <a:fld id="{14CB1CAA-32CD-4B55-B92A-B8F0843CACF4}" type="datetime2">
              <a:rPr lang="en-US" smtClean="0">
                <a:solidFill>
                  <a:prstClr val="white">
                    <a:alpha val="60000"/>
                  </a:prstClr>
                </a:solidFill>
              </a:rPr>
              <a:pPr defTabSz="914400"/>
              <a:t>Tuesday, February 23, 2021</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pPr defTabSz="914400"/>
            <a:fld id="{1789C0F2-17E0-497A-9BBE-0C73201AAFE3}" type="slidenum">
              <a:rPr lang="en-US" smtClean="0">
                <a:solidFill>
                  <a:prstClr val="white">
                    <a:alpha val="60000"/>
                  </a:prstClr>
                </a:solidFill>
              </a:rPr>
              <a:pPr defTabSz="914400"/>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pPr defTabSz="914400"/>
            <a:endParaRPr lang="en-US" dirty="0">
              <a:solidFill>
                <a:prstClr val="white">
                  <a:alpha val="60000"/>
                </a:prstClr>
              </a:solidFill>
            </a:endParaRPr>
          </a:p>
        </p:txBody>
      </p:sp>
    </p:spTree>
    <p:extLst>
      <p:ext uri="{BB962C8B-B14F-4D97-AF65-F5344CB8AC3E}">
        <p14:creationId xmlns:p14="http://schemas.microsoft.com/office/powerpoint/2010/main" val="4005835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498"/>
            <a:ext cx="609600" cy="1015663"/>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a:ea typeface="+mn-ea"/>
                <a:cs typeface="+mn-cs"/>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pPr defTabSz="914400"/>
            <a:fld id="{3AD8CDC4-3D19-4983-B478-82F6B8E5AB66}" type="datetime2">
              <a:rPr lang="en-US" smtClean="0">
                <a:solidFill>
                  <a:prstClr val="white">
                    <a:alpha val="60000"/>
                  </a:prstClr>
                </a:solidFill>
              </a:rPr>
              <a:pPr defTabSz="914400"/>
              <a:t>Tuesday, February 23, 2021</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pPr defTabSz="914400"/>
            <a:fld id="{1789C0F2-17E0-497A-9BBE-0C73201AAFE3}" type="slidenum">
              <a:rPr lang="en-US" smtClean="0">
                <a:solidFill>
                  <a:prstClr val="white">
                    <a:alpha val="60000"/>
                  </a:prstClr>
                </a:solidFill>
              </a:rPr>
              <a:pPr defTabSz="914400"/>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pPr defTabSz="914400"/>
            <a:endParaRPr lang="en-US" dirty="0">
              <a:solidFill>
                <a:prstClr val="white">
                  <a:alpha val="60000"/>
                </a:prstClr>
              </a:solidFill>
            </a:endParaRP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38285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defTabSz="914400"/>
            <a:fld id="{84B82477-D5D3-4181-8C11-75D0F2433A87}" type="datetime2">
              <a:rPr lang="en-US" smtClean="0">
                <a:solidFill>
                  <a:prstClr val="white">
                    <a:alpha val="60000"/>
                  </a:prstClr>
                </a:solidFill>
              </a:rPr>
              <a:pPr defTabSz="914400"/>
              <a:t>Tuesday, February 23, 2021</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pPr defTabSz="914400"/>
            <a:fld id="{1789C0F2-17E0-497A-9BBE-0C73201AAFE3}" type="slidenum">
              <a:rPr lang="en-US" smtClean="0">
                <a:solidFill>
                  <a:prstClr val="white">
                    <a:alpha val="60000"/>
                  </a:prstClr>
                </a:solidFill>
              </a:rPr>
              <a:pPr defTabSz="914400"/>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pPr defTabSz="914400"/>
            <a:endParaRPr lang="en-US" dirty="0">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648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a:ea typeface="+mn-ea"/>
                <a:cs typeface="+mn-cs"/>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a:ea typeface="+mn-ea"/>
                <a:cs typeface="+mn-cs"/>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pPr defTabSz="914400"/>
            <a:fld id="{213E253B-1893-4367-8BAE-DF4BC10DC578}" type="datetime2">
              <a:rPr lang="en-US" smtClean="0">
                <a:solidFill>
                  <a:prstClr val="white">
                    <a:alpha val="60000"/>
                  </a:prstClr>
                </a:solidFill>
              </a:rPr>
              <a:pPr defTabSz="914400"/>
              <a:t>Tuesday, February 23, 2021</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pPr defTabSz="914400"/>
            <a:fld id="{1789C0F2-17E0-497A-9BBE-0C73201AAFE3}" type="slidenum">
              <a:rPr lang="en-US" smtClean="0">
                <a:solidFill>
                  <a:prstClr val="white">
                    <a:alpha val="60000"/>
                  </a:prstClr>
                </a:solidFill>
              </a:rPr>
              <a:pPr defTabSz="914400"/>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pPr defTabSz="914400"/>
            <a:endParaRPr lang="en-US" dirty="0">
              <a:solidFill>
                <a:prstClr val="white">
                  <a:alpha val="60000"/>
                </a:prstClr>
              </a:solidFill>
            </a:endParaRPr>
          </a:p>
        </p:txBody>
      </p:sp>
    </p:spTree>
    <p:extLst>
      <p:ext uri="{BB962C8B-B14F-4D97-AF65-F5344CB8AC3E}">
        <p14:creationId xmlns:p14="http://schemas.microsoft.com/office/powerpoint/2010/main" val="418192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pPr defTabSz="914400"/>
            <a:fld id="{8B62300D-25B3-4603-86C9-4CB776489F00}" type="datetime2">
              <a:rPr lang="en-US" smtClean="0">
                <a:solidFill>
                  <a:prstClr val="white">
                    <a:alpha val="60000"/>
                  </a:prstClr>
                </a:solidFill>
              </a:rPr>
              <a:pPr defTabSz="914400"/>
              <a:t>Tuesday, February 23, 2021</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pPr defTabSz="914400"/>
            <a:fld id="{1789C0F2-17E0-497A-9BBE-0C73201AAFE3}" type="slidenum">
              <a:rPr lang="en-US" smtClean="0">
                <a:solidFill>
                  <a:prstClr val="white">
                    <a:alpha val="60000"/>
                  </a:prstClr>
                </a:solidFill>
              </a:rPr>
              <a:pPr defTabSz="914400"/>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pPr defTabSz="914400"/>
            <a:endParaRPr lang="en-US" dirty="0">
              <a:solidFill>
                <a:prstClr val="white">
                  <a:alpha val="60000"/>
                </a:prstClr>
              </a:solidFill>
            </a:endParaRPr>
          </a:p>
        </p:txBody>
      </p:sp>
    </p:spTree>
    <p:extLst>
      <p:ext uri="{BB962C8B-B14F-4D97-AF65-F5344CB8AC3E}">
        <p14:creationId xmlns:p14="http://schemas.microsoft.com/office/powerpoint/2010/main" val="3199062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defTabSz="914400"/>
            <a:fld id="{C6314AD9-FCC8-48B7-B85B-012A91320DFF}" type="datetime2">
              <a:rPr lang="en-US" smtClean="0">
                <a:solidFill>
                  <a:prstClr val="white">
                    <a:alpha val="60000"/>
                  </a:prstClr>
                </a:solidFill>
              </a:rPr>
              <a:pPr defTabSz="914400"/>
              <a:t>Tuesday, February 23, 2021</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pPr defTabSz="914400"/>
            <a:fld id="{1789C0F2-17E0-497A-9BBE-0C73201AAFE3}" type="slidenum">
              <a:rPr lang="en-US" smtClean="0">
                <a:solidFill>
                  <a:prstClr val="white">
                    <a:alpha val="60000"/>
                  </a:prstClr>
                </a:solidFill>
              </a:rPr>
              <a:pPr defTabSz="914400"/>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pPr defTabSz="914400"/>
            <a:endParaRPr lang="en-US" dirty="0">
              <a:solidFill>
                <a:prstClr val="white">
                  <a:alpha val="60000"/>
                </a:prstClr>
              </a:solidFill>
            </a:endParaRPr>
          </a:p>
        </p:txBody>
      </p:sp>
    </p:spTree>
    <p:extLst>
      <p:ext uri="{BB962C8B-B14F-4D97-AF65-F5344CB8AC3E}">
        <p14:creationId xmlns:p14="http://schemas.microsoft.com/office/powerpoint/2010/main" val="1875886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a:ea typeface="+mn-ea"/>
                <a:cs typeface="+mn-cs"/>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pPr defTabSz="914400"/>
            <a:fld id="{3182DC50-D5DB-4F94-B367-9876CD2C4012}" type="datetime2">
              <a:rPr lang="en-US" smtClean="0">
                <a:solidFill>
                  <a:prstClr val="white">
                    <a:alpha val="60000"/>
                  </a:prstClr>
                </a:solidFill>
              </a:rPr>
              <a:pPr defTabSz="914400"/>
              <a:t>Tuesday, February 23, 2021</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pPr defTabSz="914400"/>
            <a:fld id="{1789C0F2-17E0-497A-9BBE-0C73201AAFE3}" type="slidenum">
              <a:rPr lang="en-US" smtClean="0">
                <a:solidFill>
                  <a:prstClr val="white">
                    <a:alpha val="60000"/>
                  </a:prstClr>
                </a:solidFill>
              </a:rPr>
              <a:pPr defTabSz="914400"/>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pPr defTabSz="914400"/>
            <a:endParaRPr lang="en-US" dirty="0">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94726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a:ea typeface="+mn-ea"/>
                <a:cs typeface="+mn-cs"/>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pPr defTabSz="914400"/>
            <a:fld id="{292EB412-E790-42EA-81FE-2925D3A43D91}" type="datetime2">
              <a:rPr lang="en-US" smtClean="0">
                <a:solidFill>
                  <a:prstClr val="white">
                    <a:alpha val="60000"/>
                  </a:prstClr>
                </a:solidFill>
              </a:rPr>
              <a:pPr defTabSz="914400"/>
              <a:t>Tuesday, February 23, 2021</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pPr defTabSz="914400"/>
            <a:fld id="{1789C0F2-17E0-497A-9BBE-0C73201AAFE3}" type="slidenum">
              <a:rPr lang="en-US" smtClean="0">
                <a:solidFill>
                  <a:prstClr val="white">
                    <a:alpha val="60000"/>
                  </a:prstClr>
                </a:solidFill>
              </a:rPr>
              <a:pPr defTabSz="914400"/>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pPr defTabSz="914400"/>
            <a:endParaRPr lang="en-US" dirty="0">
              <a:solidFill>
                <a:prstClr val="white">
                  <a:alpha val="60000"/>
                </a:prstClr>
              </a:solidFill>
            </a:endParaRPr>
          </a:p>
        </p:txBody>
      </p:sp>
    </p:spTree>
    <p:extLst>
      <p:ext uri="{BB962C8B-B14F-4D97-AF65-F5344CB8AC3E}">
        <p14:creationId xmlns:p14="http://schemas.microsoft.com/office/powerpoint/2010/main" val="2029499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2"/>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fld id="{A56EEE0E-EDB0-4D84-86B0-50833DF22902}" type="datetime2">
              <a:rPr lang="en-US" smtClean="0">
                <a:solidFill>
                  <a:prstClr val="white">
                    <a:alpha val="60000"/>
                  </a:prstClr>
                </a:solidFill>
              </a:rPr>
              <a:pPr defTabSz="914400"/>
              <a:t>Tuesday, February 23, 2021</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pPr defTabSz="914400"/>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pPr defTabSz="914400"/>
            <a:fld id="{1789C0F2-17E0-497A-9BBE-0C73201AAFE3}" type="slidenum">
              <a:rPr lang="en-US" smtClean="0">
                <a:solidFill>
                  <a:prstClr val="white">
                    <a:alpha val="60000"/>
                  </a:prstClr>
                </a:solidFill>
              </a:rPr>
              <a:pPr defTabSz="914400"/>
              <a:t>‹#›</a:t>
            </a:fld>
            <a:endParaRPr lang="en-US" dirty="0">
              <a:solidFill>
                <a:prstClr val="white">
                  <a:alpha val="60000"/>
                </a:prstClr>
              </a:solidFill>
            </a:endParaRPr>
          </a:p>
        </p:txBody>
      </p:sp>
    </p:spTree>
    <p:extLst>
      <p:ext uri="{BB962C8B-B14F-4D97-AF65-F5344CB8AC3E}">
        <p14:creationId xmlns:p14="http://schemas.microsoft.com/office/powerpoint/2010/main" val="1181218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a:fld id="{5114372C-B5AB-4C39-B273-B99224EB4DD5}" type="datetime2">
              <a:rPr lang="en-US" smtClean="0">
                <a:solidFill>
                  <a:prstClr val="white">
                    <a:alpha val="60000"/>
                  </a:prstClr>
                </a:solidFill>
              </a:rPr>
              <a:pPr defTabSz="914400"/>
              <a:t>Tuesday, February 23, 2021</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pPr defTabSz="914400"/>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pPr defTabSz="914400"/>
            <a:fld id="{1789C0F2-17E0-497A-9BBE-0C73201AAFE3}" type="slidenum">
              <a:rPr lang="en-US" smtClean="0">
                <a:solidFill>
                  <a:prstClr val="white">
                    <a:alpha val="60000"/>
                  </a:prstClr>
                </a:solidFill>
              </a:rPr>
              <a:pPr defTabSz="914400"/>
              <a:t>‹#›</a:t>
            </a:fld>
            <a:endParaRPr lang="en-US" dirty="0">
              <a:solidFill>
                <a:prstClr val="white">
                  <a:alpha val="60000"/>
                </a:prstClr>
              </a:solidFill>
            </a:endParaRPr>
          </a:p>
        </p:txBody>
      </p:sp>
    </p:spTree>
    <p:extLst>
      <p:ext uri="{BB962C8B-B14F-4D97-AF65-F5344CB8AC3E}">
        <p14:creationId xmlns:p14="http://schemas.microsoft.com/office/powerpoint/2010/main" val="241435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2"/>
            <a:ext cx="482515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4"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277711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423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6"/>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20"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2" y="4455621"/>
            <a:ext cx="10058400" cy="1143000"/>
          </a:xfrm>
        </p:spPr>
        <p:txBody>
          <a:bodyPr lIns="91440" rIns="91440">
            <a:normAutofit/>
          </a:bodyPr>
          <a:lstStyle>
            <a:lvl1pPr marL="0" indent="0" algn="l">
              <a:buNone/>
              <a:defRPr sz="2400" cap="all" spc="201" baseline="0">
                <a:solidFill>
                  <a:schemeClr val="tx2"/>
                </a:solidFill>
                <a:latin typeface="+mj-lt"/>
              </a:defRPr>
            </a:lvl1pPr>
            <a:lvl2pPr marL="457206" indent="0" algn="ctr">
              <a:buNone/>
              <a:defRPr sz="2400"/>
            </a:lvl2pPr>
            <a:lvl3pPr marL="914411" indent="0" algn="ctr">
              <a:buNone/>
              <a:defRPr sz="2400"/>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17FAE0CB-4987-4FD5-83E7-D6257DE6DCC7}"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2/23/2021</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6E9E5445-88B9-4965-88BC-ADCB42259F86}"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409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AC60935A-A696-405F-BAA8-DDCD89AC97CF}"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2/23/2021</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60DFD169-B58C-4C9F-8E00-5ECDFAE23A0D}"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556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423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6"/>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20"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1" baseline="0">
                <a:solidFill>
                  <a:schemeClr val="tx2"/>
                </a:solidFill>
                <a:latin typeface="+mj-lt"/>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7E902D43-79AE-445B-806F-38C74DC329CF}"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2/23/2021</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E2D17548-E844-4983-B911-6CE3EFB43A18}"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9876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9"/>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05D326FE-3F25-4330-9E52-A4E76B6DCB80}"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2/23/2021</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8549F1B5-F5B8-450A-AA9F-6DBB7CD9BB28}"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616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E62FC041-E86A-488D-8F34-46A69E538A3D}"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2/23/2021</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74FCEF0C-7263-4A8F-AA27-E3E348B1206B}"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654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BE06385E-B7F6-4643-9C3C-9FCD644319D9}"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2/23/2021</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B9645067-6DE9-43BA-9E57-BB05188FA223}"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732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423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6"/>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A3FB319A-46F4-4923-8153-F077D542163C}"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2/23/2021</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7"/>
          <p:cNvSpPr>
            <a:spLocks noGrp="1"/>
          </p:cNvSpPr>
          <p:nvPr>
            <p:ph type="ftr" sz="quarter" idx="11"/>
          </p:nvPr>
        </p:nvSpPr>
        <p:spPr/>
        <p:txBody>
          <a:bodyPr/>
          <a:lstStyle>
            <a:lvl1pPr>
              <a:defRPr>
                <a:solidFill>
                  <a:srgbClr val="FFFFFF"/>
                </a:solidFill>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8"/>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C413B11C-8E81-4E7D-B2B7-29F6B89BBBD8}"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350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2"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9"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2"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669" y="6459540"/>
            <a:ext cx="2618316" cy="365125"/>
          </a:xfrm>
        </p:spPr>
        <p:txBody>
          <a:bodyPr/>
          <a:lstStyle>
            <a:lvl1pPr algn="l">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D0D355E7-9EC7-4150-8457-B0C649CBC1DA}"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2/23/2021</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Footer Placeholder 5"/>
          <p:cNvSpPr>
            <a:spLocks noGrp="1"/>
          </p:cNvSpPr>
          <p:nvPr>
            <p:ph type="ftr" sz="quarter" idx="11"/>
          </p:nvPr>
        </p:nvSpPr>
        <p:spPr>
          <a:xfrm>
            <a:off x="4800600" y="6459540"/>
            <a:ext cx="4648201" cy="365125"/>
          </a:xfrm>
        </p:spPr>
        <p:txBody>
          <a:bodyPr/>
          <a:lstStyle>
            <a:lvl1pPr algn="l">
              <a:defRPr>
                <a:solidFill>
                  <a:schemeClr val="tx2"/>
                </a:solidFill>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002060"/>
              </a:solidFill>
              <a:effectLst/>
              <a:uLnTx/>
              <a:uFillTx/>
              <a:latin typeface="Calibri" panose="020F0502020204030204"/>
              <a:ea typeface="+mn-ea"/>
              <a:cs typeface="+mn-cs"/>
            </a:endParaRP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B1B312A5-10F1-4F71-8E2A-96D84900D713}" type="slidenum">
              <a:rPr kumimoji="0" lang="en-US" altLang="en-US" sz="1001"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803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8" y="0"/>
            <a:ext cx="12191986" cy="4915076"/>
          </a:xfrm>
          <a:solidFill>
            <a:schemeClr val="bg2">
              <a:lumMod val="90000"/>
            </a:schemeClr>
          </a:solidFill>
        </p:spPr>
        <p:txBody>
          <a:bodyPr lIns="457200" tIns="457200" rtlCol="0">
            <a:normAutofit/>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1"/>
              </a:spcAft>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D25F1F6A-37AC-498C-B684-9D4755E726C9}"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2/23/2021</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Footer Placeholder 5"/>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9" name="Slide Number Placeholder 6"/>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31273D27-FA8E-4757-8947-AFA7791A2DD8}"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646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684D35F4-8803-40F9-A447-60B93D5E27D0}"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2/23/2021</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4E1F7430-1FA0-4D11-9352-4288CF0E3146}"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27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4"/>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4" y="3179764"/>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217745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423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6"/>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1"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088F8DD3-2BDC-494B-BBAC-D091FAB9BF0F}"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2/23/2021</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CF30BE92-DEEE-4C9E-9B2A-9D33F845F49B}"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1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27176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09542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5" y="1447800"/>
            <a:ext cx="519006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66367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5"/>
            <a:ext cx="3865135"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C127C7-85AB-4EB7-8239-3D4DDEC98F4C}" type="datetimeFigureOut">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32007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5"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6" y="6391840"/>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3C127C7-85AB-4EB7-8239-3D4DDEC98F4C}" type="datetimeFigureOut">
              <a:rPr lang="en-US" smtClean="0"/>
              <a:t>2/23/2021</a:t>
            </a:fld>
            <a:endParaRPr lang="en-US" dirty="0"/>
          </a:p>
        </p:txBody>
      </p:sp>
      <p:sp>
        <p:nvSpPr>
          <p:cNvPr id="5" name="Footer Placeholder 4"/>
          <p:cNvSpPr>
            <a:spLocks noGrp="1"/>
          </p:cNvSpPr>
          <p:nvPr>
            <p:ph type="ftr" sz="quarter" idx="3"/>
          </p:nvPr>
        </p:nvSpPr>
        <p:spPr>
          <a:xfrm>
            <a:off x="561111" y="6391840"/>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2" y="295731"/>
            <a:ext cx="838199" cy="767687"/>
          </a:xfrm>
          <a:prstGeom prst="rect">
            <a:avLst/>
          </a:prstGeom>
        </p:spPr>
        <p:txBody>
          <a:bodyPr vert="horz" lIns="91440" tIns="45720" rIns="91440" bIns="45720" rtlCol="0" anchor="b"/>
          <a:lstStyle>
            <a:lvl1pPr algn="ctr">
              <a:defRPr sz="2800" b="0" i="0">
                <a:solidFill>
                  <a:schemeClr val="bg1"/>
                </a:solidFill>
              </a:defRPr>
            </a:lvl1pPr>
          </a:lstStyle>
          <a:p>
            <a:fld id="{1D10C49C-8013-4E84-9EE3-73D5780D50C7}" type="slidenum">
              <a:rPr lang="en-US" smtClean="0"/>
              <a:t>‹#›</a:t>
            </a:fld>
            <a:endParaRPr lang="en-US" dirty="0"/>
          </a:p>
        </p:txBody>
      </p:sp>
    </p:spTree>
    <p:extLst>
      <p:ext uri="{BB962C8B-B14F-4D97-AF65-F5344CB8AC3E}">
        <p14:creationId xmlns:p14="http://schemas.microsoft.com/office/powerpoint/2010/main" val="3542465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fld id="{A1E40C5E-D753-4C37-AEFA-01F57A1DE17B}" type="datetime1">
              <a:rPr lang="en-US" smtClean="0"/>
              <a:pPr eaLnBrk="0" fontAlgn="base" hangingPunct="0">
                <a:spcBef>
                  <a:spcPct val="0"/>
                </a:spcBef>
                <a:spcAft>
                  <a:spcPct val="0"/>
                </a:spcAft>
                <a:defRPr/>
              </a:pPr>
              <a:t>2/23/2021</a:t>
            </a:fld>
            <a:endParaRPr lang="en-US" dirty="0"/>
          </a:p>
        </p:txBody>
      </p:sp>
      <p:sp>
        <p:nvSpPr>
          <p:cNvPr id="5" name="Footer Placeholder 4"/>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endParaRPr lang="en-US" dirty="0"/>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pPr eaLnBrk="0" fontAlgn="base" hangingPunct="0">
              <a:spcBef>
                <a:spcPct val="0"/>
              </a:spcBef>
              <a:spcAft>
                <a:spcPct val="0"/>
              </a:spcAft>
              <a:defRPr/>
            </a:pPr>
            <a:fld id="{F7CDBE90-AC00-458C-95A9-1BE3B0C6F103}" type="slidenum">
              <a:rPr lang="en-US" altLang="en-US" smtClean="0"/>
              <a:pPr eaLnBrk="0" fontAlgn="base" hangingPunct="0">
                <a:spcBef>
                  <a:spcPct val="0"/>
                </a:spcBef>
                <a:spcAft>
                  <a:spcPct val="0"/>
                </a:spcAft>
                <a:defRPr/>
              </a:pPr>
              <a:t>‹#›</a:t>
            </a:fld>
            <a:endParaRPr lang="en-US" altLang="en-US" dirty="0"/>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4316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8" name="Oval 7"/>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Oval 8"/>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Oval 9"/>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Title Placeholder 1"/>
          <p:cNvSpPr>
            <a:spLocks noGrp="1"/>
          </p:cNvSpPr>
          <p:nvPr>
            <p:ph type="title"/>
          </p:nvPr>
        </p:nvSpPr>
        <p:spPr>
          <a:xfrm>
            <a:off x="1036320"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844800" y="685802"/>
            <a:ext cx="8128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defTabSz="914400"/>
            <a:fld id="{0B385921-A91A-409C-921C-0E0EC1E750EC}" type="datetime2">
              <a:rPr lang="en-US" smtClean="0">
                <a:solidFill>
                  <a:prstClr val="white">
                    <a:alpha val="60000"/>
                  </a:prstClr>
                </a:solidFill>
              </a:rPr>
              <a:pPr defTabSz="914400"/>
              <a:t>Tuesday, February 23, 2021</a:t>
            </a:fld>
            <a:endParaRPr lang="en-US" dirty="0">
              <a:solidFill>
                <a:prstClr val="white">
                  <a:alpha val="60000"/>
                </a:prstClr>
              </a:solidFill>
            </a:endParaRPr>
          </a:p>
        </p:txBody>
      </p:sp>
      <p:sp>
        <p:nvSpPr>
          <p:cNvPr id="5" name="Footer Placeholder 4"/>
          <p:cNvSpPr>
            <a:spLocks noGrp="1"/>
          </p:cNvSpPr>
          <p:nvPr>
            <p:ph type="ftr" sz="quarter" idx="3"/>
          </p:nvPr>
        </p:nvSpPr>
        <p:spPr>
          <a:xfrm>
            <a:off x="1097280" y="6154739"/>
            <a:ext cx="6096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defTabSz="914400"/>
            <a:endParaRPr lang="en-US" dirty="0">
              <a:solidFill>
                <a:prstClr val="white">
                  <a:alpha val="60000"/>
                </a:prstClr>
              </a:solidFill>
            </a:endParaRPr>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defTabSz="914400"/>
            <a:fld id="{1789C0F2-17E0-497A-9BBE-0C73201AAFE3}" type="slidenum">
              <a:rPr lang="en-US" smtClean="0">
                <a:solidFill>
                  <a:prstClr val="white">
                    <a:alpha val="60000"/>
                  </a:prstClr>
                </a:solidFill>
              </a:rPr>
              <a:pPr defTabSz="914400"/>
              <a:t>‹#›</a:t>
            </a:fld>
            <a:endParaRPr lang="en-US" dirty="0">
              <a:solidFill>
                <a:prstClr val="white">
                  <a:alpha val="60000"/>
                </a:prstClr>
              </a:solidFill>
            </a:endParaRPr>
          </a:p>
        </p:txBody>
      </p:sp>
    </p:spTree>
    <p:extLst>
      <p:ext uri="{BB962C8B-B14F-4D97-AF65-F5344CB8AC3E}">
        <p14:creationId xmlns:p14="http://schemas.microsoft.com/office/powerpoint/2010/main" val="115046535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7"/>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4" y="287340"/>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1096434" y="1846265"/>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96434" y="6459540"/>
            <a:ext cx="2472267"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457206" rtl="0" eaLnBrk="0" fontAlgn="base" latinLnBrk="0" hangingPunct="0">
              <a:lnSpc>
                <a:spcPct val="100000"/>
              </a:lnSpc>
              <a:spcBef>
                <a:spcPct val="0"/>
              </a:spcBef>
              <a:spcAft>
                <a:spcPct val="0"/>
              </a:spcAft>
              <a:buClrTx/>
              <a:buSzTx/>
              <a:buFontTx/>
              <a:buNone/>
              <a:tabLst/>
              <a:defRPr/>
            </a:pPr>
            <a:fld id="{18BF28DA-EEEE-45E2-802B-FB99CD3B28F2}"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6" rtl="0" eaLnBrk="0" fontAlgn="base" latinLnBrk="0" hangingPunct="0">
                <a:lnSpc>
                  <a:spcPct val="100000"/>
                </a:lnSpc>
                <a:spcBef>
                  <a:spcPct val="0"/>
                </a:spcBef>
                <a:spcAft>
                  <a:spcPct val="0"/>
                </a:spcAft>
                <a:buClrTx/>
                <a:buSzTx/>
                <a:buFontTx/>
                <a:buNone/>
                <a:tabLst/>
                <a:defRPr/>
              </a:pPr>
              <a:t>2/23/2021</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687234" y="6459540"/>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457206"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9899653" y="6459540"/>
            <a:ext cx="1312332" cy="365125"/>
          </a:xfrm>
          <a:prstGeom prst="rect">
            <a:avLst/>
          </a:prstGeom>
        </p:spPr>
        <p:txBody>
          <a:bodyPr vert="horz" wrap="square" lIns="91440" tIns="45720" rIns="91440" bIns="45720" numCol="1" anchor="ctr" anchorCtr="0" compatLnSpc="1">
            <a:prstTxWarp prst="textNoShape">
              <a:avLst/>
            </a:prstTxWarp>
          </a:bodyPr>
          <a:lstStyle>
            <a:lvl1pPr algn="r">
              <a:defRPr sz="1001">
                <a:solidFill>
                  <a:srgbClr val="FFFFFF"/>
                </a:solidFill>
              </a:defRPr>
            </a:lvl1pPr>
          </a:lstStyle>
          <a:p>
            <a:pPr marL="0" marR="0" lvl="0" indent="0" algn="r" defTabSz="457206" rtl="0" eaLnBrk="0" fontAlgn="base" latinLnBrk="0" hangingPunct="0">
              <a:lnSpc>
                <a:spcPct val="100000"/>
              </a:lnSpc>
              <a:spcBef>
                <a:spcPct val="0"/>
              </a:spcBef>
              <a:spcAft>
                <a:spcPct val="0"/>
              </a:spcAft>
              <a:buClrTx/>
              <a:buSzTx/>
              <a:buFontTx/>
              <a:buNone/>
              <a:tabLst/>
              <a:defRPr/>
            </a:pPr>
            <a:fld id="{90B2895D-17E1-4BA6-A2F3-F767EA547196}" type="slidenum">
              <a:rPr kumimoji="0" lang="en-US" altLang="en-US" sz="1001"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a:t>
            </a:fld>
            <a:endParaRPr kumimoji="0" lang="en-US" altLang="en-US" sz="100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0" name="Straight Connector 9"/>
          <p:cNvCxnSpPr/>
          <p:nvPr/>
        </p:nvCxnSpPr>
        <p:spPr>
          <a:xfrm>
            <a:off x="1193799" y="1738313"/>
            <a:ext cx="99673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32681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6"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11"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17"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23"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90" indent="-90490" algn="l" rtl="0" eaLnBrk="0" fontAlgn="base" hangingPunct="0">
        <a:lnSpc>
          <a:spcPct val="90000"/>
        </a:lnSpc>
        <a:spcBef>
          <a:spcPts val="1200"/>
        </a:spcBef>
        <a:spcAft>
          <a:spcPts val="201"/>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93" indent="-182566" algn="l" rtl="0" eaLnBrk="0" fontAlgn="base" hangingPunct="0">
        <a:lnSpc>
          <a:spcPct val="90000"/>
        </a:lnSpc>
        <a:spcBef>
          <a:spcPts val="201"/>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45" indent="-182566" algn="l" rtl="0" eaLnBrk="0" fontAlgn="base" hangingPunct="0">
        <a:lnSpc>
          <a:spcPct val="90000"/>
        </a:lnSpc>
        <a:spcBef>
          <a:spcPts val="201"/>
        </a:spcBef>
        <a:spcAft>
          <a:spcPts val="400"/>
        </a:spcAft>
        <a:buClr>
          <a:schemeClr val="accent1"/>
        </a:buClr>
        <a:buFont typeface="Calibri" panose="020F0502020204030204" pitchFamily="34" charset="0"/>
        <a:buChar char="◦"/>
        <a:defRPr sz="1401" kern="1200">
          <a:solidFill>
            <a:srgbClr val="404040"/>
          </a:solidFill>
          <a:latin typeface="+mn-lt"/>
          <a:ea typeface="+mn-ea"/>
          <a:cs typeface="+mn-cs"/>
        </a:defRPr>
      </a:lvl3pPr>
      <a:lvl4pPr marL="749309" indent="-182566" algn="l" rtl="0" eaLnBrk="0" fontAlgn="base" hangingPunct="0">
        <a:lnSpc>
          <a:spcPct val="90000"/>
        </a:lnSpc>
        <a:spcBef>
          <a:spcPts val="201"/>
        </a:spcBef>
        <a:spcAft>
          <a:spcPts val="400"/>
        </a:spcAft>
        <a:buClr>
          <a:schemeClr val="accent1"/>
        </a:buClr>
        <a:buFont typeface="Calibri" panose="020F0502020204030204" pitchFamily="34" charset="0"/>
        <a:buChar char="◦"/>
        <a:defRPr sz="1401" kern="1200">
          <a:solidFill>
            <a:srgbClr val="404040"/>
          </a:solidFill>
          <a:latin typeface="+mn-lt"/>
          <a:ea typeface="+mn-ea"/>
          <a:cs typeface="+mn-cs"/>
        </a:defRPr>
      </a:lvl4pPr>
      <a:lvl5pPr marL="931875" indent="-182566" algn="l" rtl="0" eaLnBrk="0" fontAlgn="base" hangingPunct="0">
        <a:lnSpc>
          <a:spcPct val="90000"/>
        </a:lnSpc>
        <a:spcBef>
          <a:spcPts val="201"/>
        </a:spcBef>
        <a:spcAft>
          <a:spcPts val="400"/>
        </a:spcAft>
        <a:buClr>
          <a:schemeClr val="accent1"/>
        </a:buClr>
        <a:buFont typeface="Calibri" panose="020F0502020204030204" pitchFamily="34" charset="0"/>
        <a:buChar char="◦"/>
        <a:defRPr sz="1401" kern="1200">
          <a:solidFill>
            <a:srgbClr val="404040"/>
          </a:solidFill>
          <a:latin typeface="+mn-lt"/>
          <a:ea typeface="+mn-ea"/>
          <a:cs typeface="+mn-cs"/>
        </a:defRPr>
      </a:lvl5pPr>
      <a:lvl6pPr marL="1100014"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6"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9"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21"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30.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30.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hyperlink" Target="mailto:ERay@wihri.org" TargetMode="External"/><Relationship Id="rId2" Type="http://schemas.openxmlformats.org/officeDocument/2006/relationships/hyperlink" Target="mailto:MHoward@wihri.org" TargetMode="External"/><Relationship Id="rId1" Type="http://schemas.openxmlformats.org/officeDocument/2006/relationships/slideLayout" Target="../slideLayouts/slideLayout35.xml"/><Relationship Id="rId5" Type="http://schemas.openxmlformats.org/officeDocument/2006/relationships/image" Target="../media/image35.png"/><Relationship Id="rId4" Type="http://schemas.openxmlformats.org/officeDocument/2006/relationships/hyperlink" Target="mailto:RIMomsPRN@CareNE.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61.jpe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g"/><Relationship Id="rId9" Type="http://schemas.openxmlformats.org/officeDocument/2006/relationships/image" Target="../media/image21.jpe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tc-ri.org/" TargetMode="External"/><Relationship Id="rId2" Type="http://schemas.openxmlformats.org/officeDocument/2006/relationships/hyperlink" Target="https://www.ctc-ri.org/news-events/pcmh-news-and-articles/monthly-newsletters" TargetMode="Externa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4.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66" y="161096"/>
            <a:ext cx="10058400" cy="743174"/>
          </a:xfrm>
        </p:spPr>
        <p:txBody>
          <a:bodyPr/>
          <a:lstStyle/>
          <a:p>
            <a:pPr>
              <a:defRPr/>
            </a:pPr>
            <a:r>
              <a:rPr lang="en-US" b="1" dirty="0">
                <a:solidFill>
                  <a:schemeClr val="tx1"/>
                </a:solidFill>
                <a:latin typeface="+mn-lt"/>
              </a:rPr>
              <a:t>Agenda</a:t>
            </a:r>
          </a:p>
        </p:txBody>
      </p:sp>
      <p:sp>
        <p:nvSpPr>
          <p:cNvPr id="102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9" indent="-285753">
              <a:defRPr>
                <a:solidFill>
                  <a:schemeClr val="tx1"/>
                </a:solidFill>
                <a:latin typeface="Calibri" panose="020F0502020204030204" pitchFamily="34" charset="0"/>
              </a:defRPr>
            </a:lvl2pPr>
            <a:lvl3pPr marL="1143015" indent="-228604">
              <a:defRPr>
                <a:solidFill>
                  <a:schemeClr val="tx1"/>
                </a:solidFill>
                <a:latin typeface="Calibri" panose="020F0502020204030204" pitchFamily="34" charset="0"/>
              </a:defRPr>
            </a:lvl3pPr>
            <a:lvl4pPr marL="1600221" indent="-228604">
              <a:defRPr>
                <a:solidFill>
                  <a:schemeClr val="tx1"/>
                </a:solidFill>
                <a:latin typeface="Calibri" panose="020F0502020204030204" pitchFamily="34" charset="0"/>
              </a:defRPr>
            </a:lvl4pPr>
            <a:lvl5pPr marL="2057427" indent="-228604">
              <a:defRPr>
                <a:solidFill>
                  <a:schemeClr val="tx1"/>
                </a:solidFill>
                <a:latin typeface="Calibri" panose="020F0502020204030204" pitchFamily="34" charset="0"/>
              </a:defRPr>
            </a:lvl5pPr>
            <a:lvl6pPr marL="2514632" indent="-228604" defTabSz="457206" eaLnBrk="0" fontAlgn="base" hangingPunct="0">
              <a:spcBef>
                <a:spcPct val="0"/>
              </a:spcBef>
              <a:spcAft>
                <a:spcPct val="0"/>
              </a:spcAft>
              <a:defRPr>
                <a:solidFill>
                  <a:schemeClr val="tx1"/>
                </a:solidFill>
                <a:latin typeface="Calibri" panose="020F0502020204030204" pitchFamily="34" charset="0"/>
              </a:defRPr>
            </a:lvl6pPr>
            <a:lvl7pPr marL="2971838" indent="-228604" defTabSz="457206" eaLnBrk="0" fontAlgn="base" hangingPunct="0">
              <a:spcBef>
                <a:spcPct val="0"/>
              </a:spcBef>
              <a:spcAft>
                <a:spcPct val="0"/>
              </a:spcAft>
              <a:defRPr>
                <a:solidFill>
                  <a:schemeClr val="tx1"/>
                </a:solidFill>
                <a:latin typeface="Calibri" panose="020F0502020204030204" pitchFamily="34" charset="0"/>
              </a:defRPr>
            </a:lvl7pPr>
            <a:lvl8pPr marL="3429044" indent="-228604" defTabSz="457206" eaLnBrk="0" fontAlgn="base" hangingPunct="0">
              <a:spcBef>
                <a:spcPct val="0"/>
              </a:spcBef>
              <a:spcAft>
                <a:spcPct val="0"/>
              </a:spcAft>
              <a:defRPr>
                <a:solidFill>
                  <a:schemeClr val="tx1"/>
                </a:solidFill>
                <a:latin typeface="Calibri" panose="020F0502020204030204" pitchFamily="34" charset="0"/>
              </a:defRPr>
            </a:lvl8pPr>
            <a:lvl9pPr marL="3886249" indent="-228604" defTabSz="457206"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6" rtl="0" eaLnBrk="0" fontAlgn="base" latinLnBrk="0" hangingPunct="0">
              <a:lnSpc>
                <a:spcPct val="100000"/>
              </a:lnSpc>
              <a:spcBef>
                <a:spcPct val="0"/>
              </a:spcBef>
              <a:spcAft>
                <a:spcPct val="0"/>
              </a:spcAft>
              <a:buClrTx/>
              <a:buSzTx/>
              <a:buFontTx/>
              <a:buNone/>
              <a:tabLst/>
              <a:defRPr/>
            </a:pPr>
            <a:fld id="{9C9DEA80-B7ED-4CA3-9BF8-F7A2AF1143EF}" type="slidenum">
              <a:rPr kumimoji="0" lang="en-US" altLang="en-US" sz="1001"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457206" rtl="0" eaLnBrk="0" fontAlgn="base" latinLnBrk="0" hangingPunct="0">
                <a:lnSpc>
                  <a:spcPct val="100000"/>
                </a:lnSpc>
                <a:spcBef>
                  <a:spcPct val="0"/>
                </a:spcBef>
                <a:spcAft>
                  <a:spcPct val="0"/>
                </a:spcAft>
                <a:buClrTx/>
                <a:buSzTx/>
                <a:buFontTx/>
                <a:buNone/>
                <a:tabLst/>
                <a:defRPr/>
              </a:pPr>
              <a:t>1</a:t>
            </a:fld>
            <a:endParaRPr kumimoji="0" lang="en-US" altLang="en-US" sz="1001"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945247690"/>
              </p:ext>
            </p:extLst>
          </p:nvPr>
        </p:nvGraphicFramePr>
        <p:xfrm>
          <a:off x="393866" y="957944"/>
          <a:ext cx="11420763" cy="5317092"/>
        </p:xfrm>
        <a:graphic>
          <a:graphicData uri="http://schemas.openxmlformats.org/drawingml/2006/table">
            <a:tbl>
              <a:tblPr firstRow="1" bandRow="1">
                <a:tableStyleId>{5C22544A-7EE6-4342-B048-85BDC9FD1C3A}</a:tableStyleId>
              </a:tblPr>
              <a:tblGrid>
                <a:gridCol w="9578705">
                  <a:extLst>
                    <a:ext uri="{9D8B030D-6E8A-4147-A177-3AD203B41FA5}">
                      <a16:colId xmlns:a16="http://schemas.microsoft.com/office/drawing/2014/main" val="1221555988"/>
                    </a:ext>
                  </a:extLst>
                </a:gridCol>
                <a:gridCol w="1842058">
                  <a:extLst>
                    <a:ext uri="{9D8B030D-6E8A-4147-A177-3AD203B41FA5}">
                      <a16:colId xmlns:a16="http://schemas.microsoft.com/office/drawing/2014/main" val="911197676"/>
                    </a:ext>
                  </a:extLst>
                </a:gridCol>
              </a:tblGrid>
              <a:tr h="817145">
                <a:tc>
                  <a:txBody>
                    <a:bodyPr/>
                    <a:lstStyle/>
                    <a:p>
                      <a:r>
                        <a:rPr lang="en-US" sz="2000" dirty="0">
                          <a:latin typeface="+mn-lt"/>
                        </a:rPr>
                        <a:t>Topic</a:t>
                      </a:r>
                    </a:p>
                    <a:p>
                      <a:r>
                        <a:rPr lang="en-US" sz="2000" i="1" dirty="0">
                          <a:latin typeface="+mn-lt"/>
                        </a:rPr>
                        <a:t>Presenter(s)</a:t>
                      </a:r>
                    </a:p>
                  </a:txBody>
                  <a:tcPr marT="45721" marB="45721"/>
                </a:tc>
                <a:tc>
                  <a:txBody>
                    <a:bodyPr/>
                    <a:lstStyle/>
                    <a:p>
                      <a:r>
                        <a:rPr lang="en-US" sz="2000" dirty="0">
                          <a:latin typeface="+mn-lt"/>
                        </a:rPr>
                        <a:t>Duration</a:t>
                      </a:r>
                    </a:p>
                  </a:txBody>
                  <a:tcPr marT="45721" marB="45721"/>
                </a:tc>
                <a:extLst>
                  <a:ext uri="{0D108BD9-81ED-4DB2-BD59-A6C34878D82A}">
                    <a16:rowId xmlns:a16="http://schemas.microsoft.com/office/drawing/2014/main" val="3274708899"/>
                  </a:ext>
                </a:extLst>
              </a:tr>
              <a:tr h="817145">
                <a:tc>
                  <a:txBody>
                    <a:bodyPr/>
                    <a:lstStyle/>
                    <a:p>
                      <a:pPr marL="0" eaLnBrk="1" fontAlgn="t" hangingPunct="1">
                        <a:spcBef>
                          <a:spcPts val="0"/>
                        </a:spcBef>
                        <a:spcAft>
                          <a:spcPts val="0"/>
                        </a:spcAft>
                      </a:pPr>
                      <a:r>
                        <a:rPr lang="en-US" sz="2000" b="1" dirty="0">
                          <a:solidFill>
                            <a:srgbClr val="000000"/>
                          </a:solidFill>
                          <a:latin typeface="+mn-lt"/>
                        </a:rPr>
                        <a:t>Welcome</a:t>
                      </a:r>
                      <a:r>
                        <a:rPr lang="en-US" sz="2000" b="1" baseline="0" dirty="0">
                          <a:solidFill>
                            <a:srgbClr val="000000"/>
                          </a:solidFill>
                          <a:latin typeface="+mn-lt"/>
                        </a:rPr>
                        <a:t> Remarks</a:t>
                      </a:r>
                      <a:endParaRPr lang="en-US" sz="2000" dirty="0">
                        <a:latin typeface="+mn-lt"/>
                      </a:endParaRPr>
                    </a:p>
                    <a:p>
                      <a:pPr marL="0" eaLnBrk="1" fontAlgn="t" hangingPunct="1">
                        <a:spcBef>
                          <a:spcPts val="0"/>
                        </a:spcBef>
                        <a:spcAft>
                          <a:spcPts val="0"/>
                        </a:spcAft>
                      </a:pPr>
                      <a:r>
                        <a:rPr lang="en-US" sz="2000" i="1" dirty="0">
                          <a:solidFill>
                            <a:srgbClr val="000000"/>
                          </a:solidFill>
                          <a:latin typeface="+mn-lt"/>
                        </a:rPr>
                        <a:t>Deborah Garneau, RIDOH</a:t>
                      </a:r>
                      <a:endParaRPr lang="en-US" sz="2000" i="1" dirty="0">
                        <a:latin typeface="+mn-lt"/>
                      </a:endParaRPr>
                    </a:p>
                  </a:txBody>
                  <a:tcPr marT="45721" marB="45721"/>
                </a:tc>
                <a:tc>
                  <a:txBody>
                    <a:bodyPr/>
                    <a:lstStyle/>
                    <a:p>
                      <a:r>
                        <a:rPr lang="en-US" sz="2000" dirty="0">
                          <a:latin typeface="+mn-lt"/>
                        </a:rPr>
                        <a:t>5 minutes</a:t>
                      </a:r>
                    </a:p>
                  </a:txBody>
                  <a:tcPr marT="45721" marB="45721"/>
                </a:tc>
                <a:extLst>
                  <a:ext uri="{0D108BD9-81ED-4DB2-BD59-A6C34878D82A}">
                    <a16:rowId xmlns:a16="http://schemas.microsoft.com/office/drawing/2014/main" val="3649552938"/>
                  </a:ext>
                </a:extLst>
              </a:tr>
              <a:tr h="747372">
                <a:tc>
                  <a:txBody>
                    <a:bodyPr/>
                    <a:lstStyle/>
                    <a:p>
                      <a:r>
                        <a:rPr lang="en-US" sz="2000" b="1" i="0" baseline="0" dirty="0">
                          <a:latin typeface="+mn-lt"/>
                        </a:rPr>
                        <a:t>CTC and Practice Introductions</a:t>
                      </a:r>
                    </a:p>
                    <a:p>
                      <a:r>
                        <a:rPr lang="en-US" sz="2000" i="1" kern="1200" dirty="0">
                          <a:solidFill>
                            <a:srgbClr val="000000"/>
                          </a:solidFill>
                          <a:latin typeface="+mn-lt"/>
                          <a:ea typeface="+mn-ea"/>
                          <a:cs typeface="+mn-cs"/>
                        </a:rPr>
                        <a:t>All</a:t>
                      </a:r>
                    </a:p>
                  </a:txBody>
                  <a:tcPr marT="45721" marB="45721"/>
                </a:tc>
                <a:tc>
                  <a:txBody>
                    <a:bodyPr/>
                    <a:lstStyle/>
                    <a:p>
                      <a:r>
                        <a:rPr lang="en-US" sz="2000" dirty="0">
                          <a:latin typeface="+mn-lt"/>
                        </a:rPr>
                        <a:t>20 minutes </a:t>
                      </a:r>
                    </a:p>
                  </a:txBody>
                  <a:tcPr marT="45721" marB="45721"/>
                </a:tc>
                <a:extLst>
                  <a:ext uri="{0D108BD9-81ED-4DB2-BD59-A6C34878D82A}">
                    <a16:rowId xmlns:a16="http://schemas.microsoft.com/office/drawing/2014/main" val="2655760738"/>
                  </a:ext>
                </a:extLst>
              </a:tr>
              <a:tr h="711200">
                <a:tc>
                  <a:txBody>
                    <a:bodyPr/>
                    <a:lstStyle/>
                    <a:p>
                      <a:pPr marL="0" algn="l" defTabSz="914400" rtl="0" eaLnBrk="1" latinLnBrk="0" hangingPunct="1"/>
                      <a:r>
                        <a:rPr lang="en-US" sz="2000" b="1" kern="1200" baseline="0" dirty="0">
                          <a:solidFill>
                            <a:schemeClr val="dk1"/>
                          </a:solidFill>
                          <a:latin typeface="+mn-lt"/>
                          <a:ea typeface="+mn-ea"/>
                          <a:cs typeface="+mn-cs"/>
                        </a:rPr>
                        <a:t>Woman and Infants Teleconsultation Overview and Screening Presentation</a:t>
                      </a:r>
                    </a:p>
                    <a:p>
                      <a:pPr marL="0" algn="l" defTabSz="914400" rtl="0" eaLnBrk="1" latinLnBrk="0" hangingPunct="1"/>
                      <a:r>
                        <a:rPr lang="en-US" sz="2000" b="0" i="1" kern="1200" baseline="0" dirty="0">
                          <a:solidFill>
                            <a:schemeClr val="dk1"/>
                          </a:solidFill>
                          <a:latin typeface="+mn-lt"/>
                          <a:ea typeface="+mn-ea"/>
                          <a:cs typeface="+mn-cs"/>
                        </a:rPr>
                        <a:t>Margaret Howard, WIH</a:t>
                      </a:r>
                    </a:p>
                  </a:txBody>
                  <a:tcPr marT="45721" marB="45721"/>
                </a:tc>
                <a:tc>
                  <a:txBody>
                    <a:bodyPr/>
                    <a:lstStyle/>
                    <a:p>
                      <a:r>
                        <a:rPr lang="en-US" sz="2000" baseline="0" dirty="0">
                          <a:latin typeface="+mn-lt"/>
                        </a:rPr>
                        <a:t>35 </a:t>
                      </a:r>
                      <a:r>
                        <a:rPr lang="en-US" sz="2000" dirty="0">
                          <a:latin typeface="+mn-lt"/>
                        </a:rPr>
                        <a:t>minutes</a:t>
                      </a:r>
                    </a:p>
                  </a:txBody>
                  <a:tcPr marT="45721" marB="45721"/>
                </a:tc>
                <a:extLst>
                  <a:ext uri="{0D108BD9-81ED-4DB2-BD59-A6C34878D82A}">
                    <a16:rowId xmlns:a16="http://schemas.microsoft.com/office/drawing/2014/main" val="3934938058"/>
                  </a:ext>
                </a:extLst>
              </a:tr>
              <a:tr h="653143">
                <a:tc>
                  <a:txBody>
                    <a:bodyPr/>
                    <a:lstStyle/>
                    <a:p>
                      <a:pPr marL="0" algn="l" defTabSz="914400" rtl="0" eaLnBrk="1" latinLnBrk="0" hangingPunct="1"/>
                      <a:r>
                        <a:rPr lang="en-US" sz="2000" b="1" i="0" kern="1200" baseline="0" dirty="0">
                          <a:solidFill>
                            <a:schemeClr val="dk1"/>
                          </a:solidFill>
                          <a:latin typeface="+mn-lt"/>
                          <a:ea typeface="+mn-ea"/>
                          <a:cs typeface="+mn-cs"/>
                        </a:rPr>
                        <a:t>Question and Answer Period</a:t>
                      </a:r>
                    </a:p>
                    <a:p>
                      <a:pPr marL="0" algn="l" defTabSz="914400" rtl="0" eaLnBrk="1" latinLnBrk="0" hangingPunct="1"/>
                      <a:r>
                        <a:rPr lang="en-US" sz="2000" b="0" i="1" kern="1200" baseline="0" dirty="0">
                          <a:solidFill>
                            <a:schemeClr val="dk1"/>
                          </a:solidFill>
                          <a:latin typeface="+mn-lt"/>
                          <a:ea typeface="+mn-ea"/>
                          <a:cs typeface="+mn-cs"/>
                        </a:rPr>
                        <a:t>All</a:t>
                      </a:r>
                    </a:p>
                  </a:txBody>
                  <a:tcPr marT="45721" marB="45721"/>
                </a:tc>
                <a:tc>
                  <a:txBody>
                    <a:bodyPr/>
                    <a:lstStyle/>
                    <a:p>
                      <a:r>
                        <a:rPr lang="en-US" sz="2000" dirty="0">
                          <a:latin typeface="+mn-lt"/>
                        </a:rPr>
                        <a:t>10</a:t>
                      </a:r>
                      <a:r>
                        <a:rPr lang="en-US" sz="2000" baseline="0" dirty="0">
                          <a:latin typeface="+mn-lt"/>
                        </a:rPr>
                        <a:t> </a:t>
                      </a:r>
                      <a:r>
                        <a:rPr lang="en-US" sz="2000" dirty="0">
                          <a:latin typeface="+mn-lt"/>
                        </a:rPr>
                        <a:t>minutes</a:t>
                      </a:r>
                    </a:p>
                  </a:txBody>
                  <a:tcPr marT="45721" marB="45721"/>
                </a:tc>
                <a:extLst>
                  <a:ext uri="{0D108BD9-81ED-4DB2-BD59-A6C34878D82A}">
                    <a16:rowId xmlns:a16="http://schemas.microsoft.com/office/drawing/2014/main" val="861964452"/>
                  </a:ext>
                </a:extLst>
              </a:tr>
              <a:tr h="761594">
                <a:tc>
                  <a:txBody>
                    <a:bodyPr/>
                    <a:lstStyle/>
                    <a:p>
                      <a:pPr marL="0" algn="l" defTabSz="914400" rtl="0" eaLnBrk="1" latinLnBrk="0" hangingPunct="1"/>
                      <a:r>
                        <a:rPr lang="en-US" sz="2000" b="1" i="0" kern="1200" baseline="0" dirty="0">
                          <a:solidFill>
                            <a:schemeClr val="dk1"/>
                          </a:solidFill>
                          <a:latin typeface="+mn-lt"/>
                          <a:ea typeface="+mn-ea"/>
                          <a:cs typeface="+mn-cs"/>
                        </a:rPr>
                        <a:t>CTC Milestone Review</a:t>
                      </a:r>
                    </a:p>
                    <a:p>
                      <a:pPr marL="0" algn="l" defTabSz="914400" rtl="0" eaLnBrk="1" latinLnBrk="0" hangingPunct="1"/>
                      <a:r>
                        <a:rPr lang="en-US" sz="2000" b="0" i="1" kern="1200" baseline="0" dirty="0">
                          <a:solidFill>
                            <a:schemeClr val="dk1"/>
                          </a:solidFill>
                          <a:latin typeface="+mn-lt"/>
                          <a:ea typeface="+mn-ea"/>
                          <a:cs typeface="+mn-cs"/>
                        </a:rPr>
                        <a:t>Susanne Campbell, CTC</a:t>
                      </a:r>
                    </a:p>
                  </a:txBody>
                  <a:tcPr marT="45721" marB="45721"/>
                </a:tc>
                <a:tc>
                  <a:txBody>
                    <a:bodyPr/>
                    <a:lstStyle/>
                    <a:p>
                      <a:r>
                        <a:rPr lang="en-US" sz="2000" dirty="0">
                          <a:latin typeface="+mn-lt"/>
                        </a:rPr>
                        <a:t>10 minutes</a:t>
                      </a:r>
                    </a:p>
                  </a:txBody>
                  <a:tcPr marT="45721" marB="45721"/>
                </a:tc>
                <a:extLst>
                  <a:ext uri="{0D108BD9-81ED-4DB2-BD59-A6C34878D82A}">
                    <a16:rowId xmlns:a16="http://schemas.microsoft.com/office/drawing/2014/main" val="2040590138"/>
                  </a:ext>
                </a:extLst>
              </a:tr>
              <a:tr h="761594">
                <a:tc>
                  <a:txBody>
                    <a:bodyPr/>
                    <a:lstStyle/>
                    <a:p>
                      <a:pPr marL="0" algn="l" defTabSz="914400" rtl="0" eaLnBrk="1" latinLnBrk="0" hangingPunct="1"/>
                      <a:r>
                        <a:rPr lang="en-US" sz="2000" b="1" i="0" kern="1200" baseline="0" dirty="0">
                          <a:solidFill>
                            <a:schemeClr val="dk1"/>
                          </a:solidFill>
                          <a:latin typeface="+mn-lt"/>
                          <a:ea typeface="+mn-ea"/>
                          <a:cs typeface="+mn-cs"/>
                        </a:rPr>
                        <a:t>Measurement Evaluation Discussion</a:t>
                      </a:r>
                    </a:p>
                    <a:p>
                      <a:pPr marL="0" algn="l" defTabSz="914400" rtl="0" eaLnBrk="1" latinLnBrk="0" hangingPunct="1"/>
                      <a:r>
                        <a:rPr lang="en-US" sz="2000" b="0" i="1" kern="1200" baseline="0" dirty="0">
                          <a:solidFill>
                            <a:schemeClr val="dk1"/>
                          </a:solidFill>
                          <a:latin typeface="+mn-lt"/>
                          <a:ea typeface="+mn-ea"/>
                          <a:cs typeface="+mn-cs"/>
                        </a:rPr>
                        <a:t>Jim Beasley, RIDOH</a:t>
                      </a:r>
                    </a:p>
                  </a:txBody>
                  <a:tcPr marT="45721" marB="45721"/>
                </a:tc>
                <a:tc>
                  <a:txBody>
                    <a:bodyPr/>
                    <a:lstStyle/>
                    <a:p>
                      <a:r>
                        <a:rPr lang="en-US" sz="2000" dirty="0">
                          <a:latin typeface="+mn-lt"/>
                        </a:rPr>
                        <a:t>10 minutes</a:t>
                      </a:r>
                    </a:p>
                  </a:txBody>
                  <a:tcPr marT="45721" marB="45721"/>
                </a:tc>
                <a:extLst>
                  <a:ext uri="{0D108BD9-81ED-4DB2-BD59-A6C34878D82A}">
                    <a16:rowId xmlns:a16="http://schemas.microsoft.com/office/drawing/2014/main" val="454345561"/>
                  </a:ext>
                </a:extLst>
              </a:tr>
            </a:tbl>
          </a:graphicData>
        </a:graphic>
      </p:graphicFrame>
      <p:pic>
        <p:nvPicPr>
          <p:cNvPr id="5" name="Picture 4">
            <a:extLst>
              <a:ext uri="{FF2B5EF4-FFF2-40B4-BE49-F238E27FC236}">
                <a16:creationId xmlns:a16="http://schemas.microsoft.com/office/drawing/2014/main" id="{A8A4379C-41F7-4C8B-9B08-1C0FE5B8B1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88427" y="178555"/>
            <a:ext cx="3526202" cy="737143"/>
          </a:xfrm>
          <a:prstGeom prst="rect">
            <a:avLst/>
          </a:prstGeom>
          <a:solidFill>
            <a:schemeClr val="accent4">
              <a:lumMod val="75000"/>
            </a:schemeClr>
          </a:solidFill>
        </p:spPr>
      </p:pic>
    </p:spTree>
    <p:extLst>
      <p:ext uri="{BB962C8B-B14F-4D97-AF65-F5344CB8AC3E}">
        <p14:creationId xmlns:p14="http://schemas.microsoft.com/office/powerpoint/2010/main" val="28703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15200" y="6125528"/>
            <a:ext cx="3048000" cy="503872"/>
          </a:xfrm>
        </p:spPr>
        <p:txBody>
          <a:bodyPr/>
          <a:lstStyle/>
          <a:p>
            <a:pPr algn="ctr" defTabSz="914400"/>
            <a:r>
              <a:rPr lang="en-US" dirty="0">
                <a:solidFill>
                  <a:prstClr val="white">
                    <a:lumMod val="95000"/>
                    <a:alpha val="60000"/>
                  </a:prstClr>
                </a:solidFill>
                <a:latin typeface="Palatino Linotype"/>
              </a:rPr>
              <a:t>Care Transformation Collaborative RI Kickoff</a:t>
            </a:r>
          </a:p>
          <a:p>
            <a:pPr algn="ctr" defTabSz="914400"/>
            <a:r>
              <a:rPr lang="en-US" dirty="0">
                <a:solidFill>
                  <a:prstClr val="white">
                    <a:lumMod val="95000"/>
                    <a:alpha val="60000"/>
                  </a:prstClr>
                </a:solidFill>
                <a:latin typeface="Palatino Linotype"/>
              </a:rPr>
              <a:t>Tuesday February 23, 2021</a:t>
            </a:r>
          </a:p>
        </p:txBody>
      </p:sp>
      <p:sp>
        <p:nvSpPr>
          <p:cNvPr id="2" name="Title 1"/>
          <p:cNvSpPr>
            <a:spLocks noGrp="1"/>
          </p:cNvSpPr>
          <p:nvPr>
            <p:ph type="ctrTitle" idx="4294967295"/>
          </p:nvPr>
        </p:nvSpPr>
        <p:spPr>
          <a:xfrm>
            <a:off x="2286000" y="1143000"/>
            <a:ext cx="7543800" cy="2152650"/>
          </a:xfrm>
        </p:spPr>
        <p:txBody>
          <a:bodyPr/>
          <a:lstStyle/>
          <a:p>
            <a:pPr algn="ctr"/>
            <a:r>
              <a:rPr lang="en-US" sz="4000" dirty="0">
                <a:solidFill>
                  <a:schemeClr val="tx1">
                    <a:lumMod val="95000"/>
                  </a:schemeClr>
                </a:solidFill>
              </a:rPr>
              <a:t>Screening for Depression, Anxiety and Substance Use </a:t>
            </a:r>
            <a:br>
              <a:rPr lang="en-US" sz="4000" dirty="0">
                <a:solidFill>
                  <a:schemeClr val="tx1">
                    <a:lumMod val="95000"/>
                  </a:schemeClr>
                </a:solidFill>
              </a:rPr>
            </a:br>
            <a:r>
              <a:rPr lang="en-US" sz="4000" dirty="0">
                <a:solidFill>
                  <a:schemeClr val="tx1">
                    <a:lumMod val="95000"/>
                  </a:schemeClr>
                </a:solidFill>
              </a:rPr>
              <a:t>in the Perinatal Period</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834859"/>
            <a:ext cx="2438400" cy="72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981200" y="3749041"/>
            <a:ext cx="4876800" cy="1200329"/>
          </a:xfrm>
          <a:prstGeom prst="rect">
            <a:avLst/>
          </a:prstGeom>
        </p:spPr>
        <p:txBody>
          <a:bodyPr wrap="square">
            <a:spAutoFit/>
          </a:bodyPr>
          <a:lstStyle/>
          <a:p>
            <a:pPr defTabSz="914400"/>
            <a:r>
              <a:rPr lang="en-US" dirty="0">
                <a:solidFill>
                  <a:srgbClr val="ACCBF9"/>
                </a:solidFill>
                <a:latin typeface="Palatino Linotype"/>
              </a:rPr>
              <a:t>Margaret Howard, PhD                                           </a:t>
            </a:r>
          </a:p>
          <a:p>
            <a:pPr defTabSz="914400"/>
            <a:r>
              <a:rPr lang="en-US" dirty="0">
                <a:solidFill>
                  <a:srgbClr val="ACCBF9"/>
                </a:solidFill>
                <a:latin typeface="Palatino Linotype"/>
              </a:rPr>
              <a:t>Professor of Psychiatry &amp; Human Behavior and Medicine, Clinician Educator</a:t>
            </a:r>
          </a:p>
          <a:p>
            <a:pPr defTabSz="914400"/>
            <a:r>
              <a:rPr lang="en-US" dirty="0">
                <a:solidFill>
                  <a:srgbClr val="ACCBF9"/>
                </a:solidFill>
                <a:latin typeface="Palatino Linotype"/>
              </a:rPr>
              <a:t>Division Director, Women’s Behavioral Health</a:t>
            </a:r>
          </a:p>
        </p:txBody>
      </p:sp>
    </p:spTree>
    <p:extLst>
      <p:ext uri="{BB962C8B-B14F-4D97-AF65-F5344CB8AC3E}">
        <p14:creationId xmlns:p14="http://schemas.microsoft.com/office/powerpoint/2010/main" val="192616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57400" y="1600200"/>
            <a:ext cx="7418370" cy="3581400"/>
          </a:xfrm>
        </p:spPr>
        <p:txBody>
          <a:bodyPr>
            <a:normAutofit/>
          </a:bodyPr>
          <a:lstStyle/>
          <a:p>
            <a:pPr>
              <a:lnSpc>
                <a:spcPct val="150000"/>
              </a:lnSpc>
            </a:pPr>
            <a:r>
              <a:rPr lang="en-US" sz="2800" dirty="0">
                <a:solidFill>
                  <a:schemeClr val="tx2"/>
                </a:solidFill>
              </a:rPr>
              <a:t>Sage Therapeutics Advisory Board </a:t>
            </a:r>
          </a:p>
          <a:p>
            <a:pPr>
              <a:lnSpc>
                <a:spcPct val="150000"/>
              </a:lnSpc>
            </a:pPr>
            <a:r>
              <a:rPr lang="en-US" sz="2800" dirty="0">
                <a:solidFill>
                  <a:schemeClr val="tx2"/>
                </a:solidFill>
              </a:rPr>
              <a:t>HRSA UK3MC32244-01-00</a:t>
            </a:r>
            <a:endParaRPr lang="en-US" sz="2800" b="1" dirty="0">
              <a:solidFill>
                <a:schemeClr val="tx2"/>
              </a:solidFill>
            </a:endParaRPr>
          </a:p>
          <a:p>
            <a:pPr marL="18288" indent="0">
              <a:buNone/>
            </a:pPr>
            <a:endParaRPr lang="en-US" sz="2800" dirty="0"/>
          </a:p>
        </p:txBody>
      </p:sp>
      <p:sp>
        <p:nvSpPr>
          <p:cNvPr id="7" name="Title 6"/>
          <p:cNvSpPr>
            <a:spLocks noGrp="1"/>
          </p:cNvSpPr>
          <p:nvPr>
            <p:ph type="title"/>
          </p:nvPr>
        </p:nvSpPr>
        <p:spPr>
          <a:xfrm>
            <a:off x="2362200" y="609600"/>
            <a:ext cx="7543800" cy="914400"/>
          </a:xfrm>
        </p:spPr>
        <p:txBody>
          <a:bodyPr/>
          <a:lstStyle/>
          <a:p>
            <a:pPr algn="ctr"/>
            <a:r>
              <a:rPr lang="en-US" sz="4000" dirty="0"/>
              <a:t>Funding and Disclosures</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p:txBody>
      </p:sp>
    </p:spTree>
    <p:extLst>
      <p:ext uri="{BB962C8B-B14F-4D97-AF65-F5344CB8AC3E}">
        <p14:creationId xmlns:p14="http://schemas.microsoft.com/office/powerpoint/2010/main" val="62004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905000"/>
            <a:ext cx="7543800" cy="4495800"/>
          </a:xfrm>
        </p:spPr>
        <p:txBody>
          <a:bodyPr>
            <a:normAutofit lnSpcReduction="10000"/>
          </a:bodyPr>
          <a:lstStyle/>
          <a:p>
            <a:r>
              <a:rPr lang="en-US" dirty="0"/>
              <a:t>Rhode Island Dept. of Health</a:t>
            </a:r>
          </a:p>
          <a:p>
            <a:r>
              <a:rPr lang="en-US" dirty="0"/>
              <a:t>Women &amp; Infants Hospital</a:t>
            </a:r>
          </a:p>
          <a:p>
            <a:pPr marL="0" indent="0">
              <a:buNone/>
            </a:pPr>
            <a:endParaRPr lang="en-US" dirty="0"/>
          </a:p>
          <a:p>
            <a:r>
              <a:rPr lang="en-US" dirty="0"/>
              <a:t>Zobeida Diaz, MD</a:t>
            </a:r>
          </a:p>
          <a:p>
            <a:r>
              <a:rPr lang="en-US" dirty="0"/>
              <a:t>Cynthia Battle, PhD</a:t>
            </a:r>
          </a:p>
          <a:p>
            <a:r>
              <a:rPr lang="en-US" dirty="0"/>
              <a:t>Eva Ray, LCSW</a:t>
            </a:r>
          </a:p>
          <a:p>
            <a:r>
              <a:rPr lang="en-US" dirty="0"/>
              <a:t>Jordan White, MD</a:t>
            </a:r>
          </a:p>
          <a:p>
            <a:r>
              <a:rPr lang="en-US" dirty="0"/>
              <a:t>Jennifer Levy, MD</a:t>
            </a:r>
          </a:p>
          <a:p>
            <a:r>
              <a:rPr lang="en-US" dirty="0"/>
              <a:t>Deb Garneau, MA</a:t>
            </a:r>
          </a:p>
          <a:p>
            <a:r>
              <a:rPr lang="en-US" dirty="0"/>
              <a:t>Jim Beasley, MPA</a:t>
            </a:r>
          </a:p>
          <a:p>
            <a:r>
              <a:rPr lang="en-US" dirty="0"/>
              <a:t>Monika Drogosz, MPH</a:t>
            </a:r>
          </a:p>
          <a:p>
            <a:r>
              <a:rPr lang="en-US" dirty="0"/>
              <a:t>Christopher Breault, MA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1" y="1752601"/>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186238"/>
            <a:ext cx="1376362" cy="1376362"/>
          </a:xfrm>
          <a:prstGeom prst="rect">
            <a:avLst/>
          </a:prstGeom>
        </p:spPr>
      </p:pic>
      <p:pic>
        <p:nvPicPr>
          <p:cNvPr id="6" name="Picture 3" descr="C:\Users\eray\AppData\Local\Microsoft\Windows\Temporary Internet Files\Content.Outlook\8B1S2U4E\WIH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4657" y="5562600"/>
            <a:ext cx="2514600" cy="63568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447925" y="424279"/>
            <a:ext cx="7543800" cy="6858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prstClr val="white"/>
                </a:solidFill>
                <a:latin typeface="Palatino Linotype"/>
              </a:rPr>
              <a:t>     Acknowledgements</a:t>
            </a:r>
          </a:p>
        </p:txBody>
      </p:sp>
      <p:sp>
        <p:nvSpPr>
          <p:cNvPr id="7" name="Date Placeholder 3">
            <a:extLst>
              <a:ext uri="{FF2B5EF4-FFF2-40B4-BE49-F238E27FC236}">
                <a16:creationId xmlns:a16="http://schemas.microsoft.com/office/drawing/2014/main" id="{B294CA2B-85E4-4FFA-83CE-6A474F0830FB}"/>
              </a:ext>
            </a:extLst>
          </p:cNvPr>
          <p:cNvSpPr>
            <a:spLocks noGrp="1"/>
          </p:cNvSpPr>
          <p:nvPr>
            <p:ph type="dt" sz="half" idx="10"/>
          </p:nvPr>
        </p:nvSpPr>
        <p:spPr>
          <a:xfrm>
            <a:off x="7955499" y="6353516"/>
            <a:ext cx="2133600" cy="365125"/>
          </a:xfrm>
        </p:spPr>
        <p:txBody>
          <a:bodyPr/>
          <a:lstStyle/>
          <a:p>
            <a:pPr algn="ctr" defTabSz="914400"/>
            <a:r>
              <a:rPr lang="en-US" dirty="0">
                <a:solidFill>
                  <a:prstClr val="white">
                    <a:lumMod val="95000"/>
                    <a:alpha val="60000"/>
                  </a:prstClr>
                </a:solidFill>
                <a:latin typeface="Palatino Linotype"/>
              </a:rPr>
              <a:t>Tuesday February 23, 2021</a:t>
            </a:r>
          </a:p>
        </p:txBody>
      </p:sp>
    </p:spTree>
    <p:extLst>
      <p:ext uri="{BB962C8B-B14F-4D97-AF65-F5344CB8AC3E}">
        <p14:creationId xmlns:p14="http://schemas.microsoft.com/office/powerpoint/2010/main" val="377706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30430" y="1524001"/>
            <a:ext cx="7086600" cy="3657599"/>
          </a:xfrm>
        </p:spPr>
        <p:txBody>
          <a:bodyPr/>
          <a:lstStyle/>
          <a:p>
            <a:r>
              <a:rPr lang="en-US" sz="2400" b="1" dirty="0">
                <a:solidFill>
                  <a:schemeClr val="tx2"/>
                </a:solidFill>
              </a:rPr>
              <a:t>“Depression is the leading cause of lost years of healthy life among women.”</a:t>
            </a:r>
          </a:p>
          <a:p>
            <a:pPr marL="18288" indent="0">
              <a:buNone/>
            </a:pPr>
            <a:endParaRPr lang="en-US" sz="2400" b="1" dirty="0">
              <a:solidFill>
                <a:schemeClr val="tx2"/>
              </a:solidFill>
            </a:endParaRPr>
          </a:p>
          <a:p>
            <a:r>
              <a:rPr lang="en-US" sz="2400" b="1" dirty="0">
                <a:solidFill>
                  <a:schemeClr val="tx2"/>
                </a:solidFill>
              </a:rPr>
              <a:t>Active maternal mental illness carries risks to the mother, fetus, and infant</a:t>
            </a:r>
          </a:p>
          <a:p>
            <a:endParaRPr lang="en-US" dirty="0"/>
          </a:p>
        </p:txBody>
      </p:sp>
      <p:sp>
        <p:nvSpPr>
          <p:cNvPr id="7" name="Title 6"/>
          <p:cNvSpPr>
            <a:spLocks noGrp="1"/>
          </p:cNvSpPr>
          <p:nvPr>
            <p:ph type="title"/>
          </p:nvPr>
        </p:nvSpPr>
        <p:spPr>
          <a:xfrm>
            <a:off x="2362200" y="609600"/>
            <a:ext cx="7543800" cy="914400"/>
          </a:xfrm>
        </p:spPr>
        <p:txBody>
          <a:bodyPr/>
          <a:lstStyle/>
          <a:p>
            <a:pPr algn="ctr"/>
            <a:r>
              <a:rPr lang="en-US" sz="4000" dirty="0"/>
              <a:t>Why do we care about </a:t>
            </a:r>
            <a:br>
              <a:rPr lang="en-US" sz="4000" dirty="0"/>
            </a:br>
            <a:r>
              <a:rPr lang="en-US" sz="4000" dirty="0"/>
              <a:t>Women’s Mental Health?</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pic>
        <p:nvPicPr>
          <p:cNvPr id="10" name="Picture 9" descr="2255108_ori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191000"/>
            <a:ext cx="2057400" cy="1818300"/>
          </a:xfrm>
          <a:prstGeom prst="rect">
            <a:avLst/>
          </a:prstGeom>
        </p:spPr>
      </p:pic>
    </p:spTree>
    <p:extLst>
      <p:ext uri="{BB962C8B-B14F-4D97-AF65-F5344CB8AC3E}">
        <p14:creationId xmlns:p14="http://schemas.microsoft.com/office/powerpoint/2010/main" val="269910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30430" y="1524000"/>
            <a:ext cx="7646970" cy="4038600"/>
          </a:xfrm>
        </p:spPr>
        <p:txBody>
          <a:bodyPr>
            <a:normAutofit fontScale="85000" lnSpcReduction="10000"/>
          </a:bodyPr>
          <a:lstStyle/>
          <a:p>
            <a:r>
              <a:rPr lang="en-US" sz="2400" b="1" dirty="0">
                <a:solidFill>
                  <a:schemeClr val="tx2"/>
                </a:solidFill>
              </a:rPr>
              <a:t>COMMON</a:t>
            </a:r>
          </a:p>
          <a:p>
            <a:pPr lvl="1"/>
            <a:r>
              <a:rPr lang="en-US" sz="2200" b="1" dirty="0">
                <a:solidFill>
                  <a:schemeClr val="accent5">
                    <a:lumMod val="60000"/>
                    <a:lumOff val="40000"/>
                  </a:schemeClr>
                </a:solidFill>
              </a:rPr>
              <a:t>Prevalence: 15% - 21% (all PMADs)</a:t>
            </a:r>
          </a:p>
          <a:p>
            <a:pPr lvl="1"/>
            <a:r>
              <a:rPr lang="en-US" sz="2200" b="1" dirty="0">
                <a:solidFill>
                  <a:schemeClr val="accent5">
                    <a:lumMod val="60000"/>
                    <a:lumOff val="40000"/>
                  </a:schemeClr>
                </a:solidFill>
              </a:rPr>
              <a:t>The </a:t>
            </a:r>
            <a:r>
              <a:rPr lang="en-US" sz="2200" b="1" i="1" dirty="0"/>
              <a:t>most common, unrecognized </a:t>
            </a:r>
            <a:r>
              <a:rPr lang="en-US" sz="2200" b="1" dirty="0">
                <a:solidFill>
                  <a:schemeClr val="accent5">
                    <a:lumMod val="60000"/>
                    <a:lumOff val="40000"/>
                  </a:schemeClr>
                </a:solidFill>
              </a:rPr>
              <a:t>complication of the perinatal period </a:t>
            </a:r>
          </a:p>
          <a:p>
            <a:pPr marL="384048" lvl="1" indent="0">
              <a:buNone/>
            </a:pPr>
            <a:endParaRPr lang="en-US" sz="2200" b="1" dirty="0">
              <a:solidFill>
                <a:schemeClr val="accent5">
                  <a:lumMod val="60000"/>
                  <a:lumOff val="40000"/>
                </a:schemeClr>
              </a:solidFill>
            </a:endParaRPr>
          </a:p>
          <a:p>
            <a:r>
              <a:rPr lang="en-US" sz="2400" b="1" dirty="0">
                <a:solidFill>
                  <a:schemeClr val="tx2"/>
                </a:solidFill>
              </a:rPr>
              <a:t>MORBID</a:t>
            </a:r>
          </a:p>
          <a:p>
            <a:pPr lvl="1"/>
            <a:r>
              <a:rPr lang="en-US" sz="2200" b="1" dirty="0">
                <a:solidFill>
                  <a:schemeClr val="accent5">
                    <a:lumMod val="60000"/>
                    <a:lumOff val="40000"/>
                  </a:schemeClr>
                </a:solidFill>
              </a:rPr>
              <a:t>Devastating consequences for women, infants and families:</a:t>
            </a:r>
          </a:p>
          <a:p>
            <a:pPr lvl="2">
              <a:buFont typeface="Wingdings" panose="05000000000000000000" pitchFamily="2" charset="2"/>
              <a:buChar char="v"/>
            </a:pPr>
            <a:r>
              <a:rPr lang="en-US" sz="2000" b="1" dirty="0">
                <a:solidFill>
                  <a:schemeClr val="accent5">
                    <a:lumMod val="60000"/>
                    <a:lumOff val="40000"/>
                  </a:schemeClr>
                </a:solidFill>
              </a:rPr>
              <a:t>Poor maternal nutrition</a:t>
            </a:r>
          </a:p>
          <a:p>
            <a:pPr lvl="2">
              <a:buFont typeface="Wingdings" panose="05000000000000000000" pitchFamily="2" charset="2"/>
              <a:buChar char="v"/>
            </a:pPr>
            <a:r>
              <a:rPr lang="en-US" sz="2000" b="1" dirty="0">
                <a:solidFill>
                  <a:schemeClr val="accent5">
                    <a:lumMod val="60000"/>
                    <a:lumOff val="40000"/>
                  </a:schemeClr>
                </a:solidFill>
              </a:rPr>
              <a:t>Missed prenatal appointments</a:t>
            </a:r>
          </a:p>
          <a:p>
            <a:pPr lvl="2">
              <a:buFont typeface="Wingdings" panose="05000000000000000000" pitchFamily="2" charset="2"/>
              <a:buChar char="v"/>
            </a:pPr>
            <a:r>
              <a:rPr lang="en-US" sz="2000" b="1" dirty="0">
                <a:solidFill>
                  <a:schemeClr val="accent5">
                    <a:lumMod val="60000"/>
                    <a:lumOff val="40000"/>
                  </a:schemeClr>
                </a:solidFill>
              </a:rPr>
              <a:t>Low birth weight</a:t>
            </a:r>
          </a:p>
          <a:p>
            <a:pPr lvl="2">
              <a:buFont typeface="Wingdings" panose="05000000000000000000" pitchFamily="2" charset="2"/>
              <a:buChar char="v"/>
            </a:pPr>
            <a:r>
              <a:rPr lang="en-US" sz="2000" b="1" dirty="0">
                <a:solidFill>
                  <a:schemeClr val="accent5">
                    <a:lumMod val="60000"/>
                    <a:lumOff val="40000"/>
                  </a:schemeClr>
                </a:solidFill>
              </a:rPr>
              <a:t>Preterm birth</a:t>
            </a:r>
          </a:p>
          <a:p>
            <a:pPr marL="749808" lvl="2" indent="0">
              <a:buNone/>
            </a:pPr>
            <a:endParaRPr lang="en-US" sz="2000" b="1" dirty="0">
              <a:solidFill>
                <a:schemeClr val="accent5">
                  <a:lumMod val="60000"/>
                  <a:lumOff val="40000"/>
                </a:schemeClr>
              </a:solidFill>
            </a:endParaRPr>
          </a:p>
          <a:p>
            <a:r>
              <a:rPr lang="en-US" sz="2400" b="1" dirty="0">
                <a:solidFill>
                  <a:schemeClr val="tx2"/>
                </a:solidFill>
              </a:rPr>
              <a:t>TREATABLE</a:t>
            </a:r>
            <a:endParaRPr lang="en-US" dirty="0"/>
          </a:p>
        </p:txBody>
      </p:sp>
      <p:sp>
        <p:nvSpPr>
          <p:cNvPr id="7" name="Title 6"/>
          <p:cNvSpPr>
            <a:spLocks noGrp="1"/>
          </p:cNvSpPr>
          <p:nvPr>
            <p:ph type="title"/>
          </p:nvPr>
        </p:nvSpPr>
        <p:spPr>
          <a:xfrm>
            <a:off x="2030430" y="359898"/>
            <a:ext cx="8077200" cy="914400"/>
          </a:xfrm>
        </p:spPr>
        <p:txBody>
          <a:bodyPr/>
          <a:lstStyle/>
          <a:p>
            <a:pPr algn="ctr"/>
            <a:r>
              <a:rPr lang="en-US" sz="4000" dirty="0"/>
              <a:t>Perinatal Depression and Anxiety</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2" name="TextBox 1"/>
          <p:cNvSpPr txBox="1"/>
          <p:nvPr/>
        </p:nvSpPr>
        <p:spPr>
          <a:xfrm>
            <a:off x="1752600" y="5790116"/>
            <a:ext cx="3581400" cy="1015663"/>
          </a:xfrm>
          <a:prstGeom prst="rect">
            <a:avLst/>
          </a:prstGeom>
          <a:noFill/>
        </p:spPr>
        <p:txBody>
          <a:bodyPr wrap="square" rtlCol="0">
            <a:spAutoFit/>
          </a:bodyPr>
          <a:lstStyle/>
          <a:p>
            <a:r>
              <a:rPr lang="en-US" sz="1000" i="1" dirty="0">
                <a:solidFill>
                  <a:prstClr val="white">
                    <a:lumMod val="95000"/>
                  </a:prstClr>
                </a:solidFill>
                <a:latin typeface="Palatino Linotype"/>
              </a:rPr>
              <a:t>Byrnes (2019) Arch Psych Nursing </a:t>
            </a:r>
          </a:p>
          <a:p>
            <a:r>
              <a:rPr lang="en-US" sz="1000" i="1" dirty="0">
                <a:solidFill>
                  <a:prstClr val="white">
                    <a:lumMod val="95000"/>
                  </a:prstClr>
                </a:solidFill>
                <a:latin typeface="Palatino Linotype"/>
              </a:rPr>
              <a:t>Davalos et al (2012) Arch Women Ment Health 15:1-14</a:t>
            </a:r>
          </a:p>
          <a:p>
            <a:r>
              <a:rPr lang="en-US" sz="1000" i="1" dirty="0">
                <a:solidFill>
                  <a:prstClr val="white">
                    <a:lumMod val="95000"/>
                  </a:prstClr>
                </a:solidFill>
                <a:latin typeface="Palatino Linotype"/>
              </a:rPr>
              <a:t>Gavin et al (2005) Obstetrics &amp; Gynecology: </a:t>
            </a:r>
          </a:p>
          <a:p>
            <a:r>
              <a:rPr lang="en-US" sz="1000" i="1" dirty="0">
                <a:solidFill>
                  <a:prstClr val="white">
                    <a:lumMod val="95000"/>
                  </a:prstClr>
                </a:solidFill>
                <a:latin typeface="Palatino Linotype"/>
              </a:rPr>
              <a:t>Gaynes et al (2005) AHRQ Systematic Review; </a:t>
            </a:r>
          </a:p>
          <a:p>
            <a:r>
              <a:rPr lang="en-US" sz="1000" i="1" dirty="0">
                <a:solidFill>
                  <a:prstClr val="white">
                    <a:lumMod val="95000"/>
                  </a:prstClr>
                </a:solidFill>
                <a:latin typeface="Palatino Linotype"/>
              </a:rPr>
              <a:t>Grigoriadis S et al (2017)Canad Medic Assoc J 189(34)</a:t>
            </a:r>
          </a:p>
          <a:p>
            <a:pPr defTabSz="914400"/>
            <a:endParaRPr lang="en-US" sz="1000" dirty="0">
              <a:solidFill>
                <a:prstClr val="white">
                  <a:lumMod val="95000"/>
                </a:prstClr>
              </a:solidFill>
              <a:latin typeface="Palatino Linotype"/>
            </a:endParaRPr>
          </a:p>
        </p:txBody>
      </p:sp>
    </p:spTree>
    <p:extLst>
      <p:ext uri="{BB962C8B-B14F-4D97-AF65-F5344CB8AC3E}">
        <p14:creationId xmlns:p14="http://schemas.microsoft.com/office/powerpoint/2010/main" val="3247198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30430" y="1524000"/>
            <a:ext cx="8027970" cy="4038600"/>
          </a:xfrm>
        </p:spPr>
        <p:txBody>
          <a:bodyPr>
            <a:normAutofit fontScale="92500" lnSpcReduction="20000"/>
          </a:bodyPr>
          <a:lstStyle/>
          <a:p>
            <a:pPr marL="45720" indent="0">
              <a:buNone/>
            </a:pPr>
            <a:r>
              <a:rPr lang="en-US" sz="2800" dirty="0">
                <a:solidFill>
                  <a:schemeClr val="accent5">
                    <a:lumMod val="60000"/>
                    <a:lumOff val="40000"/>
                  </a:schemeClr>
                </a:solidFill>
              </a:rPr>
              <a:t>Women with</a:t>
            </a:r>
            <a:r>
              <a:rPr lang="en-US" dirty="0">
                <a:solidFill>
                  <a:schemeClr val="accent5">
                    <a:lumMod val="60000"/>
                    <a:lumOff val="40000"/>
                  </a:schemeClr>
                </a:solidFill>
              </a:rPr>
              <a:t>:</a:t>
            </a:r>
          </a:p>
          <a:p>
            <a:pPr lvl="1"/>
            <a:r>
              <a:rPr lang="en-US" sz="2400" dirty="0">
                <a:solidFill>
                  <a:schemeClr val="tx2"/>
                </a:solidFill>
              </a:rPr>
              <a:t>Prior history of PPD or MDD</a:t>
            </a:r>
          </a:p>
          <a:p>
            <a:pPr lvl="1"/>
            <a:r>
              <a:rPr lang="en-US" sz="2400" dirty="0">
                <a:solidFill>
                  <a:schemeClr val="tx2"/>
                </a:solidFill>
              </a:rPr>
              <a:t>Family History</a:t>
            </a:r>
          </a:p>
          <a:p>
            <a:pPr lvl="1"/>
            <a:r>
              <a:rPr lang="en-US" sz="2400" dirty="0">
                <a:solidFill>
                  <a:schemeClr val="tx2"/>
                </a:solidFill>
              </a:rPr>
              <a:t>Depression during Pregnancy</a:t>
            </a:r>
            <a:r>
              <a:rPr lang="en-US" sz="2400" b="1" dirty="0">
                <a:solidFill>
                  <a:schemeClr val="tx2"/>
                </a:solidFill>
              </a:rPr>
              <a:t>*</a:t>
            </a:r>
          </a:p>
          <a:p>
            <a:pPr lvl="1"/>
            <a:r>
              <a:rPr lang="en-US" sz="2400" dirty="0">
                <a:solidFill>
                  <a:schemeClr val="tx2"/>
                </a:solidFill>
              </a:rPr>
              <a:t>Intimate Partner Violence</a:t>
            </a:r>
          </a:p>
          <a:p>
            <a:pPr lvl="1"/>
            <a:r>
              <a:rPr lang="en-US" sz="2400" dirty="0">
                <a:solidFill>
                  <a:schemeClr val="tx2"/>
                </a:solidFill>
              </a:rPr>
              <a:t>Absence of support</a:t>
            </a:r>
          </a:p>
          <a:p>
            <a:pPr lvl="1"/>
            <a:r>
              <a:rPr lang="en-US" sz="2400" dirty="0">
                <a:solidFill>
                  <a:schemeClr val="tx2"/>
                </a:solidFill>
              </a:rPr>
              <a:t>Primary relationship distress</a:t>
            </a:r>
          </a:p>
          <a:p>
            <a:pPr lvl="1"/>
            <a:r>
              <a:rPr lang="en-US" sz="2400" dirty="0">
                <a:solidFill>
                  <a:schemeClr val="tx2"/>
                </a:solidFill>
              </a:rPr>
              <a:t>Single parenthood</a:t>
            </a:r>
          </a:p>
          <a:p>
            <a:pPr lvl="1"/>
            <a:r>
              <a:rPr lang="en-US" sz="2400" dirty="0">
                <a:solidFill>
                  <a:schemeClr val="tx2"/>
                </a:solidFill>
              </a:rPr>
              <a:t>Current or historical stressful life events (poverty, trauma, death in family)</a:t>
            </a:r>
          </a:p>
          <a:p>
            <a:pPr lvl="1"/>
            <a:r>
              <a:rPr lang="en-US" sz="2400" dirty="0">
                <a:solidFill>
                  <a:schemeClr val="tx2"/>
                </a:solidFill>
              </a:rPr>
              <a:t>Young Age</a:t>
            </a:r>
          </a:p>
          <a:p>
            <a:pPr lvl="1"/>
            <a:r>
              <a:rPr lang="en-US" sz="2400" dirty="0">
                <a:solidFill>
                  <a:schemeClr val="tx2"/>
                </a:solidFill>
              </a:rPr>
              <a:t>Pregnancy or delivery complications</a:t>
            </a:r>
          </a:p>
          <a:p>
            <a:pPr marL="384048" lvl="1" indent="0">
              <a:buNone/>
            </a:pPr>
            <a:endParaRPr lang="en-US" b="1" dirty="0">
              <a:solidFill>
                <a:schemeClr val="tx2"/>
              </a:solidFill>
            </a:endParaRPr>
          </a:p>
        </p:txBody>
      </p:sp>
      <p:sp>
        <p:nvSpPr>
          <p:cNvPr id="7" name="Title 6"/>
          <p:cNvSpPr>
            <a:spLocks noGrp="1"/>
          </p:cNvSpPr>
          <p:nvPr>
            <p:ph type="title"/>
          </p:nvPr>
        </p:nvSpPr>
        <p:spPr>
          <a:xfrm>
            <a:off x="1828800" y="609600"/>
            <a:ext cx="8077200" cy="914400"/>
          </a:xfrm>
        </p:spPr>
        <p:txBody>
          <a:bodyPr/>
          <a:lstStyle/>
          <a:p>
            <a:pPr algn="ctr"/>
            <a:r>
              <a:rPr lang="en-US" sz="4000" dirty="0"/>
              <a:t>Risk Factors</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2" name="TextBox 1"/>
          <p:cNvSpPr txBox="1"/>
          <p:nvPr/>
        </p:nvSpPr>
        <p:spPr>
          <a:xfrm>
            <a:off x="1704976" y="5834474"/>
            <a:ext cx="5581650" cy="861774"/>
          </a:xfrm>
          <a:prstGeom prst="rect">
            <a:avLst/>
          </a:prstGeom>
          <a:noFill/>
        </p:spPr>
        <p:txBody>
          <a:bodyPr wrap="square" rtlCol="0">
            <a:spAutoFit/>
          </a:bodyPr>
          <a:lstStyle/>
          <a:p>
            <a:pPr defTabSz="914400"/>
            <a:r>
              <a:rPr lang="en-US" sz="1000" i="1" dirty="0">
                <a:solidFill>
                  <a:prstClr val="white">
                    <a:lumMod val="95000"/>
                  </a:prstClr>
                </a:solidFill>
                <a:latin typeface="Palatino Linotype"/>
              </a:rPr>
              <a:t>English et al (2018) Scientific Reports; Lancaster CA</a:t>
            </a:r>
          </a:p>
          <a:p>
            <a:pPr defTabSz="914400"/>
            <a:r>
              <a:rPr lang="en-US" sz="1000" dirty="0">
                <a:solidFill>
                  <a:prstClr val="white"/>
                </a:solidFill>
                <a:latin typeface="Palatino Linotype"/>
              </a:rPr>
              <a:t>Ghaedrahmati, M., et al. (2017) </a:t>
            </a:r>
            <a:r>
              <a:rPr lang="en-US" sz="1000" i="1" dirty="0">
                <a:solidFill>
                  <a:prstClr val="white"/>
                </a:solidFill>
                <a:latin typeface="Palatino Linotype"/>
              </a:rPr>
              <a:t>Journal of Education and Health Promotion</a:t>
            </a:r>
          </a:p>
          <a:p>
            <a:pPr defTabSz="914400"/>
            <a:r>
              <a:rPr lang="en-US" sz="1000" i="1" dirty="0">
                <a:solidFill>
                  <a:prstClr val="white">
                    <a:lumMod val="95000"/>
                  </a:prstClr>
                </a:solidFill>
                <a:latin typeface="Palatino Linotype"/>
              </a:rPr>
              <a:t>Koleva et al (2011) Arch Women’s Ment Health</a:t>
            </a:r>
          </a:p>
          <a:p>
            <a:pPr defTabSz="914400"/>
            <a:r>
              <a:rPr lang="en-US" sz="1000" i="1" dirty="0">
                <a:solidFill>
                  <a:prstClr val="white">
                    <a:lumMod val="95000"/>
                  </a:prstClr>
                </a:solidFill>
                <a:latin typeface="Palatino Linotype"/>
              </a:rPr>
              <a:t>Gavin et al. (2005) Obst &amp; Gy</a:t>
            </a:r>
          </a:p>
          <a:p>
            <a:pPr defTabSz="914400"/>
            <a:r>
              <a:rPr lang="en-US" sz="1000" i="1" dirty="0">
                <a:solidFill>
                  <a:prstClr val="white">
                    <a:lumMod val="95000"/>
                  </a:prstClr>
                </a:solidFill>
                <a:latin typeface="Palatino Linotype"/>
              </a:rPr>
              <a:t>Gaynes et al. (2005) AHRQ Systematic Review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659" y="262590"/>
            <a:ext cx="1616734" cy="1680138"/>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072874"/>
            <a:ext cx="1504950" cy="1555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D234CB4C-BFAB-47E5-963C-BC96004AF734}"/>
              </a:ext>
            </a:extLst>
          </p:cNvPr>
          <p:cNvPicPr>
            <a:picLocks noChangeAspect="1"/>
          </p:cNvPicPr>
          <p:nvPr/>
        </p:nvPicPr>
        <p:blipFill>
          <a:blip r:embed="rId4"/>
          <a:stretch>
            <a:fillRect/>
          </a:stretch>
        </p:blipFill>
        <p:spPr>
          <a:xfrm>
            <a:off x="8382000" y="2157562"/>
            <a:ext cx="2130624" cy="1385738"/>
          </a:xfrm>
          <a:prstGeom prst="rect">
            <a:avLst/>
          </a:prstGeom>
        </p:spPr>
      </p:pic>
    </p:spTree>
    <p:extLst>
      <p:ext uri="{BB962C8B-B14F-4D97-AF65-F5344CB8AC3E}">
        <p14:creationId xmlns:p14="http://schemas.microsoft.com/office/powerpoint/2010/main" val="2551644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30430" y="1524000"/>
            <a:ext cx="8027970" cy="4038600"/>
          </a:xfrm>
        </p:spPr>
        <p:txBody>
          <a:bodyPr>
            <a:normAutofit fontScale="55000" lnSpcReduction="20000"/>
          </a:bodyPr>
          <a:lstStyle/>
          <a:p>
            <a:r>
              <a:rPr lang="en-US" sz="3800" b="1" dirty="0">
                <a:solidFill>
                  <a:schemeClr val="tx2"/>
                </a:solidFill>
              </a:rPr>
              <a:t>ON THE RISE</a:t>
            </a:r>
          </a:p>
          <a:p>
            <a:pPr lvl="1"/>
            <a:r>
              <a:rPr lang="en-US" sz="3800" b="1" dirty="0">
                <a:solidFill>
                  <a:schemeClr val="accent5">
                    <a:lumMod val="60000"/>
                    <a:lumOff val="40000"/>
                  </a:schemeClr>
                </a:solidFill>
              </a:rPr>
              <a:t>Prevalence: up to 10% consume alcohol and 3% binge drink during pregnancy</a:t>
            </a:r>
          </a:p>
          <a:p>
            <a:pPr lvl="1"/>
            <a:r>
              <a:rPr lang="en-US" sz="3800" b="1" dirty="0">
                <a:solidFill>
                  <a:schemeClr val="accent5">
                    <a:lumMod val="60000"/>
                    <a:lumOff val="40000"/>
                  </a:schemeClr>
                </a:solidFill>
              </a:rPr>
              <a:t>2% report illicit opioid use</a:t>
            </a:r>
          </a:p>
          <a:p>
            <a:pPr lvl="1"/>
            <a:r>
              <a:rPr lang="en-US" sz="3800" b="1" dirty="0">
                <a:solidFill>
                  <a:schemeClr val="accent5">
                    <a:lumMod val="60000"/>
                    <a:lumOff val="40000"/>
                  </a:schemeClr>
                </a:solidFill>
              </a:rPr>
              <a:t># of women with OUD at labor and delivery quadrupled from 1999 to 2014</a:t>
            </a:r>
          </a:p>
          <a:p>
            <a:r>
              <a:rPr lang="en-US" sz="3800" b="1" dirty="0">
                <a:solidFill>
                  <a:schemeClr val="tx2"/>
                </a:solidFill>
              </a:rPr>
              <a:t>MORBID</a:t>
            </a:r>
          </a:p>
          <a:p>
            <a:pPr lvl="1"/>
            <a:r>
              <a:rPr lang="en-US" sz="3800" b="1" dirty="0">
                <a:solidFill>
                  <a:schemeClr val="accent5">
                    <a:lumMod val="60000"/>
                    <a:lumOff val="40000"/>
                  </a:schemeClr>
                </a:solidFill>
              </a:rPr>
              <a:t>Impaired decision-making and parenting</a:t>
            </a:r>
          </a:p>
          <a:p>
            <a:pPr lvl="1"/>
            <a:r>
              <a:rPr lang="en-US" sz="3800" b="1" dirty="0">
                <a:solidFill>
                  <a:schemeClr val="accent5">
                    <a:lumMod val="60000"/>
                    <a:lumOff val="40000"/>
                  </a:schemeClr>
                </a:solidFill>
              </a:rPr>
              <a:t>Family more likely to become involved with legal and child welfare agencies</a:t>
            </a:r>
          </a:p>
          <a:p>
            <a:pPr lvl="1"/>
            <a:r>
              <a:rPr lang="en-US" sz="3800" b="1" dirty="0">
                <a:solidFill>
                  <a:schemeClr val="accent5">
                    <a:lumMod val="60000"/>
                    <a:lumOff val="40000"/>
                  </a:schemeClr>
                </a:solidFill>
              </a:rPr>
              <a:t>Risk of NAS/NOWS (Neonatal Abstinence Syndrome; Neonatal Opioid Withdrawal Syndrome)</a:t>
            </a:r>
          </a:p>
          <a:p>
            <a:r>
              <a:rPr lang="en-US" sz="3800" b="1" dirty="0">
                <a:solidFill>
                  <a:schemeClr val="tx2"/>
                </a:solidFill>
              </a:rPr>
              <a:t>TREATABLE</a:t>
            </a:r>
          </a:p>
          <a:p>
            <a:pPr marL="384048" lvl="1" indent="0">
              <a:buNone/>
            </a:pPr>
            <a:endParaRPr lang="en-US" b="1" dirty="0">
              <a:solidFill>
                <a:schemeClr val="tx2"/>
              </a:solidFill>
            </a:endParaRPr>
          </a:p>
        </p:txBody>
      </p:sp>
      <p:sp>
        <p:nvSpPr>
          <p:cNvPr id="7" name="Title 6"/>
          <p:cNvSpPr>
            <a:spLocks noGrp="1"/>
          </p:cNvSpPr>
          <p:nvPr>
            <p:ph type="title"/>
          </p:nvPr>
        </p:nvSpPr>
        <p:spPr>
          <a:xfrm>
            <a:off x="2005815" y="235975"/>
            <a:ext cx="8077200" cy="914400"/>
          </a:xfrm>
        </p:spPr>
        <p:txBody>
          <a:bodyPr/>
          <a:lstStyle/>
          <a:p>
            <a:pPr algn="ctr"/>
            <a:r>
              <a:rPr lang="en-US" sz="4000" dirty="0"/>
              <a:t>Perinatal Substance Use</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2" name="TextBox 1"/>
          <p:cNvSpPr txBox="1"/>
          <p:nvPr/>
        </p:nvSpPr>
        <p:spPr>
          <a:xfrm>
            <a:off x="1752600" y="5764715"/>
            <a:ext cx="3657600" cy="400110"/>
          </a:xfrm>
          <a:prstGeom prst="rect">
            <a:avLst/>
          </a:prstGeom>
          <a:noFill/>
        </p:spPr>
        <p:txBody>
          <a:bodyPr wrap="square" rtlCol="0">
            <a:spAutoFit/>
          </a:bodyPr>
          <a:lstStyle/>
          <a:p>
            <a:r>
              <a:rPr lang="en-US" sz="1000" i="1" dirty="0">
                <a:solidFill>
                  <a:prstClr val="white">
                    <a:lumMod val="95000"/>
                  </a:prstClr>
                </a:solidFill>
                <a:latin typeface="Palatino Linotype"/>
              </a:rPr>
              <a:t>Ordean et al. (2017) Substance abuse: research and treatment</a:t>
            </a:r>
          </a:p>
          <a:p>
            <a:r>
              <a:rPr lang="en-US" sz="1000" i="1" dirty="0">
                <a:solidFill>
                  <a:prstClr val="white">
                    <a:lumMod val="95000"/>
                  </a:prstClr>
                </a:solidFill>
                <a:latin typeface="Palatino Linotype"/>
              </a:rPr>
              <a:t>U.S. Center for Disease Control and Prevention (2018)</a:t>
            </a:r>
            <a:endParaRPr lang="en-US" sz="1000" dirty="0">
              <a:solidFill>
                <a:prstClr val="white">
                  <a:lumMod val="95000"/>
                </a:prstClr>
              </a:solidFill>
              <a:latin typeface="Palatino Linotype"/>
            </a:endParaRPr>
          </a:p>
        </p:txBody>
      </p:sp>
    </p:spTree>
    <p:extLst>
      <p:ext uri="{BB962C8B-B14F-4D97-AF65-F5344CB8AC3E}">
        <p14:creationId xmlns:p14="http://schemas.microsoft.com/office/powerpoint/2010/main" val="50139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30430" y="1524001"/>
            <a:ext cx="7265970" cy="2667000"/>
          </a:xfrm>
        </p:spPr>
        <p:txBody>
          <a:bodyPr/>
          <a:lstStyle/>
          <a:p>
            <a:r>
              <a:rPr lang="en-US" sz="2400" dirty="0">
                <a:solidFill>
                  <a:schemeClr val="tx2"/>
                </a:solidFill>
              </a:rPr>
              <a:t>Over a 15-year period, there’s been a significant  increase (7x) in screening for depression in obstetrical settings</a:t>
            </a:r>
          </a:p>
        </p:txBody>
      </p:sp>
      <p:sp>
        <p:nvSpPr>
          <p:cNvPr id="7" name="Title 6"/>
          <p:cNvSpPr>
            <a:spLocks noGrp="1"/>
          </p:cNvSpPr>
          <p:nvPr>
            <p:ph type="title"/>
          </p:nvPr>
        </p:nvSpPr>
        <p:spPr>
          <a:xfrm>
            <a:off x="2362200" y="609600"/>
            <a:ext cx="7543800" cy="914400"/>
          </a:xfrm>
        </p:spPr>
        <p:txBody>
          <a:bodyPr/>
          <a:lstStyle/>
          <a:p>
            <a:pPr algn="ctr"/>
            <a:r>
              <a:rPr lang="en-US" sz="4000" dirty="0"/>
              <a:t>Screening: Gaining Traction</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2" name="Rectangle 1"/>
          <p:cNvSpPr/>
          <p:nvPr/>
        </p:nvSpPr>
        <p:spPr>
          <a:xfrm>
            <a:off x="1752600" y="6223783"/>
            <a:ext cx="4572000" cy="246221"/>
          </a:xfrm>
          <a:prstGeom prst="rect">
            <a:avLst/>
          </a:prstGeom>
        </p:spPr>
        <p:txBody>
          <a:bodyPr>
            <a:spAutoFit/>
          </a:bodyPr>
          <a:lstStyle/>
          <a:p>
            <a:pPr defTabSz="914400"/>
            <a:r>
              <a:rPr lang="en-US" sz="1000" i="1" dirty="0">
                <a:solidFill>
                  <a:prstClr val="white">
                    <a:lumMod val="95000"/>
                  </a:prstClr>
                </a:solidFill>
                <a:latin typeface="Palatino Linotype"/>
              </a:rPr>
              <a:t>Haight SC et al (2019) Obstet Gynecol 13 (6): 1216-1223.</a:t>
            </a:r>
          </a:p>
        </p:txBody>
      </p:sp>
      <p:pic>
        <p:nvPicPr>
          <p:cNvPr id="3" name="Picture 2">
            <a:extLst>
              <a:ext uri="{FF2B5EF4-FFF2-40B4-BE49-F238E27FC236}">
                <a16:creationId xmlns:a16="http://schemas.microsoft.com/office/drawing/2014/main" id="{50C22D9A-8E5D-4260-9F38-485B7BECB2D8}"/>
              </a:ext>
            </a:extLst>
          </p:cNvPr>
          <p:cNvPicPr>
            <a:picLocks noChangeAspect="1"/>
          </p:cNvPicPr>
          <p:nvPr/>
        </p:nvPicPr>
        <p:blipFill>
          <a:blip r:embed="rId2"/>
          <a:stretch>
            <a:fillRect/>
          </a:stretch>
        </p:blipFill>
        <p:spPr>
          <a:xfrm>
            <a:off x="4200525" y="3700072"/>
            <a:ext cx="3725058" cy="1862529"/>
          </a:xfrm>
          <a:prstGeom prst="rect">
            <a:avLst/>
          </a:prstGeom>
        </p:spPr>
      </p:pic>
    </p:spTree>
    <p:extLst>
      <p:ext uri="{BB962C8B-B14F-4D97-AF65-F5344CB8AC3E}">
        <p14:creationId xmlns:p14="http://schemas.microsoft.com/office/powerpoint/2010/main" val="36687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1" y="1985963"/>
            <a:ext cx="1743075" cy="1743075"/>
          </a:xfrm>
        </p:spPr>
      </p:pic>
      <p:sp>
        <p:nvSpPr>
          <p:cNvPr id="7" name="Title 6"/>
          <p:cNvSpPr>
            <a:spLocks noGrp="1"/>
          </p:cNvSpPr>
          <p:nvPr>
            <p:ph type="title"/>
          </p:nvPr>
        </p:nvSpPr>
        <p:spPr>
          <a:xfrm>
            <a:off x="1752600" y="152400"/>
            <a:ext cx="8686800" cy="1295400"/>
          </a:xfrm>
        </p:spPr>
        <p:txBody>
          <a:bodyPr/>
          <a:lstStyle/>
          <a:p>
            <a:pPr algn="ctr"/>
            <a:r>
              <a:rPr lang="en-US" sz="4000" dirty="0"/>
              <a:t>Screening is Recommended!</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2" name="Rectangle 1"/>
          <p:cNvSpPr/>
          <p:nvPr/>
        </p:nvSpPr>
        <p:spPr>
          <a:xfrm>
            <a:off x="1772920" y="6217921"/>
            <a:ext cx="4572000" cy="246221"/>
          </a:xfrm>
          <a:prstGeom prst="rect">
            <a:avLst/>
          </a:prstGeom>
        </p:spPr>
        <p:txBody>
          <a:bodyPr>
            <a:spAutoFit/>
          </a:bodyPr>
          <a:lstStyle/>
          <a:p>
            <a:pPr marL="109728" defTabSz="914400"/>
            <a:r>
              <a:rPr lang="en-US" sz="1000" i="1" dirty="0">
                <a:solidFill>
                  <a:prstClr val="white">
                    <a:lumMod val="95000"/>
                  </a:prstClr>
                </a:solidFill>
                <a:latin typeface="Palatino Linotype"/>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1905000"/>
            <a:ext cx="1905000" cy="1905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1" y="4211203"/>
            <a:ext cx="3761695" cy="10858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2362200"/>
            <a:ext cx="3257550" cy="14001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1" y="4501716"/>
            <a:ext cx="2867025" cy="1590675"/>
          </a:xfrm>
          <a:prstGeom prst="rect">
            <a:avLst/>
          </a:prstGeom>
        </p:spPr>
      </p:pic>
    </p:spTree>
    <p:extLst>
      <p:ext uri="{BB962C8B-B14F-4D97-AF65-F5344CB8AC3E}">
        <p14:creationId xmlns:p14="http://schemas.microsoft.com/office/powerpoint/2010/main" val="4403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30430" y="1524000"/>
            <a:ext cx="7342170" cy="4423532"/>
          </a:xfrm>
        </p:spPr>
        <p:txBody>
          <a:bodyPr anchor="t" anchorCtr="0">
            <a:normAutofit/>
          </a:bodyPr>
          <a:lstStyle/>
          <a:p>
            <a:r>
              <a:rPr lang="en-US" sz="2000" dirty="0">
                <a:solidFill>
                  <a:schemeClr val="tx2"/>
                </a:solidFill>
              </a:rPr>
              <a:t>The mother is asked to check the response that comes closest to how she has been feeling </a:t>
            </a:r>
            <a:r>
              <a:rPr lang="en-US" sz="2000" b="1" i="1" u="sng" dirty="0">
                <a:solidFill>
                  <a:schemeClr val="tx2"/>
                </a:solidFill>
              </a:rPr>
              <a:t>in the previous 7 days</a:t>
            </a:r>
            <a:r>
              <a:rPr lang="en-US" sz="2000" i="1" u="sng" dirty="0">
                <a:solidFill>
                  <a:schemeClr val="tx2"/>
                </a:solidFill>
              </a:rPr>
              <a:t>.</a:t>
            </a:r>
          </a:p>
          <a:p>
            <a:r>
              <a:rPr lang="en-US" sz="2000" dirty="0">
                <a:solidFill>
                  <a:schemeClr val="tx2"/>
                </a:solidFill>
              </a:rPr>
              <a:t>All the items must be completed.</a:t>
            </a:r>
          </a:p>
          <a:p>
            <a:r>
              <a:rPr lang="en-US" sz="2000" dirty="0">
                <a:solidFill>
                  <a:schemeClr val="tx2"/>
                </a:solidFill>
              </a:rPr>
              <a:t>The mother should complete the scale herself without discussing with others, unless she has difficulty with reading</a:t>
            </a:r>
          </a:p>
          <a:p>
            <a:pPr marL="18288" indent="0">
              <a:buNone/>
            </a:pPr>
            <a:endParaRPr lang="en-US" sz="1600" dirty="0"/>
          </a:p>
          <a:p>
            <a:pPr marL="18288" indent="0">
              <a:buNone/>
            </a:pPr>
            <a:endParaRPr lang="en-US" sz="2400" dirty="0">
              <a:solidFill>
                <a:schemeClr val="tx2"/>
              </a:solidFill>
            </a:endParaRPr>
          </a:p>
        </p:txBody>
      </p:sp>
      <p:sp>
        <p:nvSpPr>
          <p:cNvPr id="7" name="Title 6"/>
          <p:cNvSpPr>
            <a:spLocks noGrp="1"/>
          </p:cNvSpPr>
          <p:nvPr>
            <p:ph type="title"/>
          </p:nvPr>
        </p:nvSpPr>
        <p:spPr>
          <a:xfrm>
            <a:off x="2362200" y="609600"/>
            <a:ext cx="7543800" cy="914400"/>
          </a:xfrm>
        </p:spPr>
        <p:txBody>
          <a:bodyPr/>
          <a:lstStyle/>
          <a:p>
            <a:pPr algn="ctr"/>
            <a:r>
              <a:rPr lang="en-US" sz="3200" dirty="0"/>
              <a:t>Edinburgh Postnatal Depression Scale (EPDS)</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2" name="Rectangle 1"/>
          <p:cNvSpPr/>
          <p:nvPr/>
        </p:nvSpPr>
        <p:spPr>
          <a:xfrm>
            <a:off x="1752600" y="6186135"/>
            <a:ext cx="4572000" cy="246221"/>
          </a:xfrm>
          <a:prstGeom prst="rect">
            <a:avLst/>
          </a:prstGeom>
        </p:spPr>
        <p:txBody>
          <a:bodyPr>
            <a:spAutoFit/>
          </a:bodyPr>
          <a:lstStyle/>
          <a:p>
            <a:pPr defTabSz="914400"/>
            <a:r>
              <a:rPr lang="en-US" sz="1000" dirty="0">
                <a:solidFill>
                  <a:prstClr val="white"/>
                </a:solidFill>
                <a:latin typeface="Palatino Linotype"/>
              </a:rPr>
              <a:t>Cox et al (1987). </a:t>
            </a:r>
            <a:r>
              <a:rPr lang="en-US" sz="1000" i="1" dirty="0">
                <a:solidFill>
                  <a:prstClr val="white"/>
                </a:solidFill>
                <a:latin typeface="Palatino Linotype"/>
              </a:rPr>
              <a:t>British Journal of Psychiatry </a:t>
            </a:r>
            <a:r>
              <a:rPr lang="en-US" sz="1000" dirty="0">
                <a:solidFill>
                  <a:prstClr val="white"/>
                </a:solidFill>
                <a:latin typeface="Palatino Linotype"/>
              </a:rPr>
              <a:t>150:782-786</a:t>
            </a:r>
            <a:endParaRPr lang="en-US" sz="1000" i="1" dirty="0">
              <a:solidFill>
                <a:prstClr val="white">
                  <a:lumMod val="95000"/>
                </a:prstClr>
              </a:solidFill>
              <a:latin typeface="Palatino Linotype"/>
            </a:endParaRPr>
          </a:p>
        </p:txBody>
      </p:sp>
      <p:sp>
        <p:nvSpPr>
          <p:cNvPr id="3" name="TextBox 2"/>
          <p:cNvSpPr txBox="1"/>
          <p:nvPr/>
        </p:nvSpPr>
        <p:spPr>
          <a:xfrm>
            <a:off x="3855720" y="3581401"/>
            <a:ext cx="4602480" cy="1384995"/>
          </a:xfrm>
          <a:prstGeom prst="rect">
            <a:avLst/>
          </a:prstGeom>
          <a:noFill/>
        </p:spPr>
        <p:txBody>
          <a:bodyPr wrap="square" rtlCol="0">
            <a:spAutoFit/>
          </a:bodyPr>
          <a:lstStyle/>
          <a:p>
            <a:pPr defTabSz="914400"/>
            <a:r>
              <a:rPr lang="en-US" sz="2100" b="1" dirty="0">
                <a:solidFill>
                  <a:prstClr val="white"/>
                </a:solidFill>
                <a:latin typeface="Palatino Linotype"/>
              </a:rPr>
              <a:t>Maximum score: </a:t>
            </a:r>
            <a:r>
              <a:rPr lang="en-US" sz="2100" dirty="0">
                <a:solidFill>
                  <a:prstClr val="white"/>
                </a:solidFill>
                <a:latin typeface="Palatino Linotype"/>
              </a:rPr>
              <a:t>30</a:t>
            </a:r>
          </a:p>
          <a:p>
            <a:pPr defTabSz="914400"/>
            <a:r>
              <a:rPr lang="en-US" sz="2100" b="1" dirty="0">
                <a:solidFill>
                  <a:prstClr val="white"/>
                </a:solidFill>
                <a:latin typeface="Palatino Linotype"/>
              </a:rPr>
              <a:t>Possibly depressed: </a:t>
            </a:r>
            <a:r>
              <a:rPr lang="en-US" sz="2100" dirty="0">
                <a:solidFill>
                  <a:prstClr val="white"/>
                </a:solidFill>
                <a:latin typeface="Palatino Linotype"/>
              </a:rPr>
              <a:t>13 or greater</a:t>
            </a:r>
          </a:p>
          <a:p>
            <a:pPr defTabSz="914400"/>
            <a:r>
              <a:rPr lang="en-US" sz="2100" b="1" dirty="0">
                <a:solidFill>
                  <a:prstClr val="white"/>
                </a:solidFill>
                <a:latin typeface="Palatino Linotype"/>
              </a:rPr>
              <a:t>Always look at </a:t>
            </a:r>
            <a:r>
              <a:rPr lang="en-US" sz="2100" b="1" dirty="0">
                <a:solidFill>
                  <a:srgbClr val="FF0000"/>
                </a:solidFill>
                <a:latin typeface="Palatino Linotype"/>
              </a:rPr>
              <a:t>item 10 </a:t>
            </a:r>
            <a:r>
              <a:rPr lang="en-US" sz="2100" b="1" i="1" dirty="0">
                <a:solidFill>
                  <a:srgbClr val="FF0000"/>
                </a:solidFill>
                <a:latin typeface="Palatino Linotype"/>
              </a:rPr>
              <a:t>(thoughts of self-harm/suicide)</a:t>
            </a:r>
            <a:endParaRPr lang="en-US" sz="2100" i="1" dirty="0">
              <a:solidFill>
                <a:srgbClr val="FF0000"/>
              </a:solidFill>
              <a:latin typeface="Palatino Linotype"/>
            </a:endParaRPr>
          </a:p>
        </p:txBody>
      </p:sp>
    </p:spTree>
    <p:extLst>
      <p:ext uri="{BB962C8B-B14F-4D97-AF65-F5344CB8AC3E}">
        <p14:creationId xmlns:p14="http://schemas.microsoft.com/office/powerpoint/2010/main" val="188735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lackstone valley community health care logo">
            <a:extLst>
              <a:ext uri="{FF2B5EF4-FFF2-40B4-BE49-F238E27FC236}">
                <a16:creationId xmlns:a16="http://schemas.microsoft.com/office/drawing/2014/main" id="{E75A301F-C28C-46F9-8FFD-906F23FB8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67" y="2635450"/>
            <a:ext cx="3776897" cy="5044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BA471CA-F291-4EFF-977A-6FFC262A668D}"/>
              </a:ext>
            </a:extLst>
          </p:cNvPr>
          <p:cNvSpPr txBox="1"/>
          <p:nvPr/>
        </p:nvSpPr>
        <p:spPr>
          <a:xfrm>
            <a:off x="8778395" y="5614149"/>
            <a:ext cx="3050448" cy="1015663"/>
          </a:xfrm>
          <a:prstGeom prst="rect">
            <a:avLst/>
          </a:prstGeom>
          <a:noFill/>
        </p:spPr>
        <p:txBody>
          <a:bodyPr wrap="square" rtlCol="0">
            <a:spAutoFit/>
          </a:bodyPr>
          <a:lstStyle/>
          <a:p>
            <a:pPr algn="ctr"/>
            <a:r>
              <a:rPr lang="en-US" sz="2000" b="1" dirty="0">
                <a:solidFill>
                  <a:srgbClr val="008000"/>
                </a:solidFill>
              </a:rPr>
              <a:t>Women &amp; Infants Health Care Alliance - Women’s Care, Inc.</a:t>
            </a:r>
          </a:p>
        </p:txBody>
      </p:sp>
      <p:sp>
        <p:nvSpPr>
          <p:cNvPr id="12" name="TextBox 11">
            <a:extLst>
              <a:ext uri="{FF2B5EF4-FFF2-40B4-BE49-F238E27FC236}">
                <a16:creationId xmlns:a16="http://schemas.microsoft.com/office/drawing/2014/main" id="{FC1CF93F-23AA-4C98-9FAD-6E1F65FFD45D}"/>
              </a:ext>
            </a:extLst>
          </p:cNvPr>
          <p:cNvSpPr txBox="1"/>
          <p:nvPr/>
        </p:nvSpPr>
        <p:spPr>
          <a:xfrm>
            <a:off x="4373234" y="2767190"/>
            <a:ext cx="4791259" cy="646331"/>
          </a:xfrm>
          <a:prstGeom prst="rect">
            <a:avLst/>
          </a:prstGeom>
          <a:noFill/>
        </p:spPr>
        <p:txBody>
          <a:bodyPr wrap="square">
            <a:spAutoFit/>
          </a:bodyPr>
          <a:lstStyle/>
          <a:p>
            <a:pPr algn="ctr"/>
            <a:r>
              <a:rPr lang="en-US" b="1" dirty="0"/>
              <a:t>Medical Group, Primary Care &amp;  Specialty Services: Family Care Center</a:t>
            </a:r>
          </a:p>
        </p:txBody>
      </p:sp>
      <p:pic>
        <p:nvPicPr>
          <p:cNvPr id="13" name="Picture 6" descr="Image result for lifespan">
            <a:extLst>
              <a:ext uri="{FF2B5EF4-FFF2-40B4-BE49-F238E27FC236}">
                <a16:creationId xmlns:a16="http://schemas.microsoft.com/office/drawing/2014/main" id="{0D42C4DF-B8CA-4CFA-9849-CB11B4677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89" y="3533270"/>
            <a:ext cx="2592205" cy="8257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7F06E31-A16A-428E-984A-082729F7299C}"/>
              </a:ext>
            </a:extLst>
          </p:cNvPr>
          <p:cNvSpPr txBox="1"/>
          <p:nvPr/>
        </p:nvSpPr>
        <p:spPr>
          <a:xfrm>
            <a:off x="1445320" y="4035891"/>
            <a:ext cx="2002767" cy="923330"/>
          </a:xfrm>
          <a:prstGeom prst="rect">
            <a:avLst/>
          </a:prstGeom>
          <a:noFill/>
        </p:spPr>
        <p:txBody>
          <a:bodyPr wrap="square">
            <a:spAutoFit/>
          </a:bodyPr>
          <a:lstStyle/>
          <a:p>
            <a:r>
              <a:rPr lang="en-US" b="1" dirty="0"/>
              <a:t>Obstetrics and Gynecology</a:t>
            </a:r>
            <a:br>
              <a:rPr lang="en-US" b="1" dirty="0"/>
            </a:br>
            <a:r>
              <a:rPr lang="en-US" b="1" dirty="0"/>
              <a:t>Associates </a:t>
            </a:r>
          </a:p>
        </p:txBody>
      </p:sp>
      <p:pic>
        <p:nvPicPr>
          <p:cNvPr id="15" name="Picture 14">
            <a:extLst>
              <a:ext uri="{FF2B5EF4-FFF2-40B4-BE49-F238E27FC236}">
                <a16:creationId xmlns:a16="http://schemas.microsoft.com/office/drawing/2014/main" id="{65E62F7F-FFB0-4DA4-BE3B-C29EDD1B4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4555" y="3433856"/>
            <a:ext cx="2592205" cy="1847543"/>
          </a:xfrm>
          <a:prstGeom prst="rect">
            <a:avLst/>
          </a:prstGeom>
        </p:spPr>
      </p:pic>
      <p:pic>
        <p:nvPicPr>
          <p:cNvPr id="16" name="Picture 8" descr="TriCounty">
            <a:extLst>
              <a:ext uri="{FF2B5EF4-FFF2-40B4-BE49-F238E27FC236}">
                <a16:creationId xmlns:a16="http://schemas.microsoft.com/office/drawing/2014/main" id="{53BDBDED-052E-4BD3-901F-EC84D7ED9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4043" y="3673027"/>
            <a:ext cx="3310450" cy="14499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Victa">
            <a:extLst>
              <a:ext uri="{FF2B5EF4-FFF2-40B4-BE49-F238E27FC236}">
                <a16:creationId xmlns:a16="http://schemas.microsoft.com/office/drawing/2014/main" id="{BE3C01A1-EBED-4588-AD48-98A5F48D1F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3133" y="3823005"/>
            <a:ext cx="2040269" cy="82538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B0104B8-D7A9-44BE-8713-3E552433F4FE}"/>
              </a:ext>
            </a:extLst>
          </p:cNvPr>
          <p:cNvSpPr txBox="1"/>
          <p:nvPr/>
        </p:nvSpPr>
        <p:spPr>
          <a:xfrm>
            <a:off x="642067" y="6121981"/>
            <a:ext cx="3050448" cy="646331"/>
          </a:xfrm>
          <a:prstGeom prst="rect">
            <a:avLst/>
          </a:prstGeom>
          <a:noFill/>
        </p:spPr>
        <p:txBody>
          <a:bodyPr wrap="square" rtlCol="0">
            <a:spAutoFit/>
          </a:bodyPr>
          <a:lstStyle/>
          <a:p>
            <a:pPr algn="ctr"/>
            <a:r>
              <a:rPr lang="en-US" b="1" dirty="0">
                <a:solidFill>
                  <a:srgbClr val="008000"/>
                </a:solidFill>
              </a:rPr>
              <a:t>Division of Maternal-Fetal Medicine</a:t>
            </a:r>
          </a:p>
        </p:txBody>
      </p:sp>
      <p:sp>
        <p:nvSpPr>
          <p:cNvPr id="19" name="TextBox 18">
            <a:extLst>
              <a:ext uri="{FF2B5EF4-FFF2-40B4-BE49-F238E27FC236}">
                <a16:creationId xmlns:a16="http://schemas.microsoft.com/office/drawing/2014/main" id="{3C20D45A-B36E-4A2E-981C-7396EC0B28C8}"/>
              </a:ext>
            </a:extLst>
          </p:cNvPr>
          <p:cNvSpPr txBox="1"/>
          <p:nvPr/>
        </p:nvSpPr>
        <p:spPr>
          <a:xfrm>
            <a:off x="4971774" y="6121981"/>
            <a:ext cx="3050448" cy="646331"/>
          </a:xfrm>
          <a:prstGeom prst="rect">
            <a:avLst/>
          </a:prstGeom>
          <a:noFill/>
        </p:spPr>
        <p:txBody>
          <a:bodyPr wrap="square" rtlCol="0">
            <a:spAutoFit/>
          </a:bodyPr>
          <a:lstStyle/>
          <a:p>
            <a:pPr algn="ctr"/>
            <a:r>
              <a:rPr lang="en-US" b="1" dirty="0">
                <a:solidFill>
                  <a:srgbClr val="008000"/>
                </a:solidFill>
              </a:rPr>
              <a:t>Division of Obstetric &amp; Consultative Medicine</a:t>
            </a:r>
          </a:p>
        </p:txBody>
      </p:sp>
      <p:pic>
        <p:nvPicPr>
          <p:cNvPr id="20" name="Picture 12" descr="Image result for care new england medical group primary care and specialty services logo">
            <a:extLst>
              <a:ext uri="{FF2B5EF4-FFF2-40B4-BE49-F238E27FC236}">
                <a16:creationId xmlns:a16="http://schemas.microsoft.com/office/drawing/2014/main" id="{8FA15AFD-6EBA-4FA5-99FC-C7FFA1E664A1}"/>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971774" y="2438663"/>
            <a:ext cx="3321039" cy="4177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Users\eray\AppData\Local\Microsoft\Windows\Temporary Internet Files\Content.Outlook\8B1S2U4E\WIH logo.jpg">
            <a:extLst>
              <a:ext uri="{FF2B5EF4-FFF2-40B4-BE49-F238E27FC236}">
                <a16:creationId xmlns:a16="http://schemas.microsoft.com/office/drawing/2014/main" id="{152EDC60-DCF7-4CCE-B007-B95259FCBB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546" y="5476033"/>
            <a:ext cx="2849249" cy="7202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Users\eray\AppData\Local\Microsoft\Windows\Temporary Internet Files\Content.Outlook\8B1S2U4E\WIH logo.jpg">
            <a:extLst>
              <a:ext uri="{FF2B5EF4-FFF2-40B4-BE49-F238E27FC236}">
                <a16:creationId xmlns:a16="http://schemas.microsoft.com/office/drawing/2014/main" id="{B3F211ED-B2D0-4690-8AD2-2BEBA72B1D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3073" y="5433855"/>
            <a:ext cx="2849249" cy="7202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Center for Obstetrics and Gynecology logo">
            <a:extLst>
              <a:ext uri="{FF2B5EF4-FFF2-40B4-BE49-F238E27FC236}">
                <a16:creationId xmlns:a16="http://schemas.microsoft.com/office/drawing/2014/main" id="{5D1D49CD-96AF-4F71-9F45-67A7AC4CD3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7729" y="2082415"/>
            <a:ext cx="2115673" cy="142950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AB60F8EB-591B-4D1C-9EC5-DDFA2C3F83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20509" y="749539"/>
            <a:ext cx="4397104" cy="919203"/>
          </a:xfrm>
          <a:prstGeom prst="rect">
            <a:avLst/>
          </a:prstGeom>
        </p:spPr>
      </p:pic>
      <p:sp>
        <p:nvSpPr>
          <p:cNvPr id="2" name="TextBox 1">
            <a:extLst>
              <a:ext uri="{FF2B5EF4-FFF2-40B4-BE49-F238E27FC236}">
                <a16:creationId xmlns:a16="http://schemas.microsoft.com/office/drawing/2014/main" id="{680E81E6-E4A9-4A9A-AF77-FA2A9DF1311E}"/>
              </a:ext>
            </a:extLst>
          </p:cNvPr>
          <p:cNvSpPr txBox="1"/>
          <p:nvPr/>
        </p:nvSpPr>
        <p:spPr>
          <a:xfrm>
            <a:off x="1074830" y="833960"/>
            <a:ext cx="2418227" cy="646331"/>
          </a:xfrm>
          <a:prstGeom prst="rect">
            <a:avLst/>
          </a:prstGeom>
          <a:noFill/>
        </p:spPr>
        <p:txBody>
          <a:bodyPr wrap="square" rtlCol="0">
            <a:spAutoFit/>
          </a:bodyPr>
          <a:lstStyle/>
          <a:p>
            <a:r>
              <a:rPr lang="en-US" sz="3600" b="1" dirty="0">
                <a:solidFill>
                  <a:schemeClr val="bg1"/>
                </a:solidFill>
              </a:rPr>
              <a:t>Welcome</a:t>
            </a:r>
          </a:p>
        </p:txBody>
      </p:sp>
      <p:sp>
        <p:nvSpPr>
          <p:cNvPr id="25" name="TextBox 24">
            <a:extLst>
              <a:ext uri="{FF2B5EF4-FFF2-40B4-BE49-F238E27FC236}">
                <a16:creationId xmlns:a16="http://schemas.microsoft.com/office/drawing/2014/main" id="{8B540791-8AB2-47E0-8EEB-5D434EFFD88A}"/>
              </a:ext>
            </a:extLst>
          </p:cNvPr>
          <p:cNvSpPr txBox="1"/>
          <p:nvPr/>
        </p:nvSpPr>
        <p:spPr>
          <a:xfrm>
            <a:off x="8217863" y="833960"/>
            <a:ext cx="2888502" cy="646331"/>
          </a:xfrm>
          <a:prstGeom prst="rect">
            <a:avLst/>
          </a:prstGeom>
          <a:noFill/>
        </p:spPr>
        <p:txBody>
          <a:bodyPr wrap="square" rtlCol="0">
            <a:spAutoFit/>
          </a:bodyPr>
          <a:lstStyle/>
          <a:p>
            <a:r>
              <a:rPr lang="en-US" sz="3600" b="1" dirty="0">
                <a:solidFill>
                  <a:schemeClr val="bg1"/>
                </a:solidFill>
              </a:rPr>
              <a:t>Practices</a:t>
            </a:r>
          </a:p>
        </p:txBody>
      </p:sp>
    </p:spTree>
    <p:extLst>
      <p:ext uri="{BB962C8B-B14F-4D97-AF65-F5344CB8AC3E}">
        <p14:creationId xmlns:p14="http://schemas.microsoft.com/office/powerpoint/2010/main" val="1947788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535572" y="6337493"/>
            <a:ext cx="2133600" cy="365125"/>
          </a:xfrm>
        </p:spPr>
        <p:txBody>
          <a:bodyPr/>
          <a:lstStyle/>
          <a:p>
            <a:pPr algn="ctr" defTabSz="914400"/>
            <a:r>
              <a:rPr lang="en-US" dirty="0">
                <a:solidFill>
                  <a:prstClr val="white">
                    <a:lumMod val="95000"/>
                    <a:alpha val="60000"/>
                  </a:prstClr>
                </a:solidFill>
                <a:latin typeface="Palatino Linotype"/>
              </a:rPr>
              <a:t>Tuesday February 23, 2021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1"/>
            <a:ext cx="5581650" cy="629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954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30430" y="1524000"/>
            <a:ext cx="7342170" cy="4423532"/>
          </a:xfrm>
        </p:spPr>
        <p:txBody>
          <a:bodyPr anchor="t" anchorCtr="0">
            <a:normAutofit/>
          </a:bodyPr>
          <a:lstStyle/>
          <a:p>
            <a:r>
              <a:rPr lang="en-US" sz="2000" dirty="0">
                <a:solidFill>
                  <a:schemeClr val="tx2"/>
                </a:solidFill>
              </a:rPr>
              <a:t>The patient is asked to respond to each of the 9 items based on how they’ve been feeling </a:t>
            </a:r>
            <a:r>
              <a:rPr lang="en-US" sz="2000" b="1" i="1" u="sng" dirty="0">
                <a:solidFill>
                  <a:schemeClr val="tx2"/>
                </a:solidFill>
              </a:rPr>
              <a:t>over the last 2 weeks. </a:t>
            </a:r>
          </a:p>
          <a:p>
            <a:r>
              <a:rPr lang="en-US" sz="2000" dirty="0">
                <a:solidFill>
                  <a:schemeClr val="tx2"/>
                </a:solidFill>
              </a:rPr>
              <a:t>An additional question asks the patients to report – </a:t>
            </a:r>
            <a:r>
              <a:rPr lang="en-US" sz="2000" i="1" dirty="0">
                <a:solidFill>
                  <a:schemeClr val="tx1">
                    <a:lumMod val="95000"/>
                  </a:schemeClr>
                </a:solidFill>
              </a:rPr>
              <a:t>“How difficult have these problems made it for you to do your work, take care of things at home, or get along with other people?” </a:t>
            </a:r>
          </a:p>
          <a:p>
            <a:pPr lvl="1"/>
            <a:r>
              <a:rPr lang="en-US" sz="1600" dirty="0">
                <a:solidFill>
                  <a:schemeClr val="tx2"/>
                </a:solidFill>
              </a:rPr>
              <a:t>not used in calculating score but represents the patient‘s global impression of symptom-related impairment</a:t>
            </a:r>
          </a:p>
          <a:p>
            <a:pPr lvl="1"/>
            <a:r>
              <a:rPr lang="en-US" sz="1600" dirty="0">
                <a:solidFill>
                  <a:schemeClr val="tx2"/>
                </a:solidFill>
              </a:rPr>
              <a:t>may be useful in decisions regarding initiation of or adjustments to treatment</a:t>
            </a:r>
          </a:p>
        </p:txBody>
      </p:sp>
      <p:sp>
        <p:nvSpPr>
          <p:cNvPr id="7" name="Title 6"/>
          <p:cNvSpPr>
            <a:spLocks noGrp="1"/>
          </p:cNvSpPr>
          <p:nvPr>
            <p:ph type="title"/>
          </p:nvPr>
        </p:nvSpPr>
        <p:spPr>
          <a:xfrm>
            <a:off x="2362200" y="609600"/>
            <a:ext cx="7543800" cy="914400"/>
          </a:xfrm>
        </p:spPr>
        <p:txBody>
          <a:bodyPr/>
          <a:lstStyle/>
          <a:p>
            <a:pPr algn="ctr"/>
            <a:r>
              <a:rPr lang="en-US" sz="3200" dirty="0"/>
              <a:t>Patient Health Questionnaire-9 (PHQ-9)</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2" name="Rectangle 1"/>
          <p:cNvSpPr/>
          <p:nvPr/>
        </p:nvSpPr>
        <p:spPr>
          <a:xfrm>
            <a:off x="1828800" y="6154739"/>
            <a:ext cx="4572000" cy="246221"/>
          </a:xfrm>
          <a:prstGeom prst="rect">
            <a:avLst/>
          </a:prstGeom>
        </p:spPr>
        <p:txBody>
          <a:bodyPr>
            <a:spAutoFit/>
          </a:bodyPr>
          <a:lstStyle/>
          <a:p>
            <a:pPr defTabSz="914400"/>
            <a:r>
              <a:rPr lang="en-US" sz="1000" dirty="0">
                <a:solidFill>
                  <a:prstClr val="white"/>
                </a:solidFill>
                <a:latin typeface="Palatino Linotype"/>
              </a:rPr>
              <a:t>Kroenke K, Spitzer RL.  Psychiatric Annals 2002;32:509-521.</a:t>
            </a:r>
            <a:endParaRPr lang="en-US" sz="1000" i="1" dirty="0">
              <a:solidFill>
                <a:prstClr val="white">
                  <a:lumMod val="95000"/>
                </a:prstClr>
              </a:solidFill>
              <a:latin typeface="Palatino Linotype"/>
            </a:endParaRPr>
          </a:p>
        </p:txBody>
      </p:sp>
      <p:sp>
        <p:nvSpPr>
          <p:cNvPr id="3" name="TextBox 2"/>
          <p:cNvSpPr txBox="1"/>
          <p:nvPr/>
        </p:nvSpPr>
        <p:spPr>
          <a:xfrm>
            <a:off x="3733800" y="4267201"/>
            <a:ext cx="4795520" cy="1384995"/>
          </a:xfrm>
          <a:prstGeom prst="rect">
            <a:avLst/>
          </a:prstGeom>
          <a:noFill/>
        </p:spPr>
        <p:txBody>
          <a:bodyPr wrap="square" rtlCol="0">
            <a:spAutoFit/>
          </a:bodyPr>
          <a:lstStyle/>
          <a:p>
            <a:pPr defTabSz="914400"/>
            <a:r>
              <a:rPr lang="en-US" sz="2100" b="1" dirty="0">
                <a:solidFill>
                  <a:prstClr val="white"/>
                </a:solidFill>
                <a:latin typeface="Palatino Linotype"/>
              </a:rPr>
              <a:t>Maximum score: </a:t>
            </a:r>
            <a:r>
              <a:rPr lang="en-US" sz="2100" dirty="0">
                <a:solidFill>
                  <a:prstClr val="white"/>
                </a:solidFill>
                <a:latin typeface="Palatino Linotype"/>
              </a:rPr>
              <a:t>27</a:t>
            </a:r>
          </a:p>
          <a:p>
            <a:pPr defTabSz="914400"/>
            <a:r>
              <a:rPr lang="en-US" sz="2100" b="1" dirty="0">
                <a:solidFill>
                  <a:prstClr val="white"/>
                </a:solidFill>
                <a:latin typeface="Palatino Linotype"/>
              </a:rPr>
              <a:t>Possibly depressed: </a:t>
            </a:r>
            <a:r>
              <a:rPr lang="en-US" sz="2100" dirty="0">
                <a:solidFill>
                  <a:prstClr val="white"/>
                </a:solidFill>
                <a:latin typeface="Palatino Linotype"/>
              </a:rPr>
              <a:t>10 or greater</a:t>
            </a:r>
          </a:p>
          <a:p>
            <a:pPr defTabSz="914400"/>
            <a:r>
              <a:rPr lang="en-US" sz="2100" b="1" dirty="0">
                <a:solidFill>
                  <a:prstClr val="white"/>
                </a:solidFill>
                <a:latin typeface="Palatino Linotype"/>
              </a:rPr>
              <a:t>Always look at </a:t>
            </a:r>
            <a:r>
              <a:rPr lang="en-US" sz="2100" b="1" dirty="0">
                <a:solidFill>
                  <a:srgbClr val="FF0000"/>
                </a:solidFill>
                <a:latin typeface="Palatino Linotype"/>
              </a:rPr>
              <a:t>item 9 </a:t>
            </a:r>
            <a:r>
              <a:rPr lang="en-US" sz="2100" b="1" i="1" dirty="0">
                <a:solidFill>
                  <a:srgbClr val="FF0000"/>
                </a:solidFill>
                <a:latin typeface="Palatino Linotype"/>
              </a:rPr>
              <a:t>(thoughts of self-harm/suicide)</a:t>
            </a:r>
            <a:endParaRPr lang="en-US" sz="2100" i="1" dirty="0">
              <a:solidFill>
                <a:srgbClr val="FF0000"/>
              </a:solidFill>
              <a:latin typeface="Palatino Linotype"/>
            </a:endParaRPr>
          </a:p>
        </p:txBody>
      </p:sp>
    </p:spTree>
    <p:extLst>
      <p:ext uri="{BB962C8B-B14F-4D97-AF65-F5344CB8AC3E}">
        <p14:creationId xmlns:p14="http://schemas.microsoft.com/office/powerpoint/2010/main" val="2437893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153400" y="6248401"/>
            <a:ext cx="2133600" cy="365125"/>
          </a:xfrm>
        </p:spPr>
        <p:txBody>
          <a:bodyPr/>
          <a:lstStyle/>
          <a:p>
            <a:pPr algn="ctr" defTabSz="914400"/>
            <a:r>
              <a:rPr lang="en-US" dirty="0">
                <a:solidFill>
                  <a:prstClr val="white">
                    <a:lumMod val="95000"/>
                    <a:alpha val="60000"/>
                  </a:prstClr>
                </a:solidFill>
                <a:latin typeface="Palatino Linotype"/>
              </a:rPr>
              <a:t>Tuesday February 23, 2021</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180753"/>
            <a:ext cx="5118101" cy="642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55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79475" y="1674434"/>
            <a:ext cx="7342170" cy="4423532"/>
          </a:xfrm>
        </p:spPr>
        <p:txBody>
          <a:bodyPr anchor="t" anchorCtr="0">
            <a:normAutofit/>
          </a:bodyPr>
          <a:lstStyle/>
          <a:p>
            <a:r>
              <a:rPr lang="en-US" sz="2000" dirty="0">
                <a:solidFill>
                  <a:schemeClr val="tx2"/>
                </a:solidFill>
              </a:rPr>
              <a:t>The patient is asked to respond to each of the 7 items based on how they’ve been feeling </a:t>
            </a:r>
            <a:r>
              <a:rPr lang="en-US" sz="2000" b="1" i="1" u="sng" dirty="0">
                <a:solidFill>
                  <a:schemeClr val="tx2"/>
                </a:solidFill>
              </a:rPr>
              <a:t>over the last 2 weeks. </a:t>
            </a:r>
          </a:p>
          <a:p>
            <a:r>
              <a:rPr lang="en-US" sz="2000" dirty="0">
                <a:solidFill>
                  <a:schemeClr val="tx2"/>
                </a:solidFill>
              </a:rPr>
              <a:t>Designed primarily for Generalized Anxiety Disorder but can also indicate possible Panic Disorder, Social Anxiety Disorder or Post-traumatic Stress Disorder</a:t>
            </a:r>
          </a:p>
          <a:p>
            <a:pPr marL="18288" indent="0">
              <a:buNone/>
            </a:pPr>
            <a:endParaRPr lang="en-US" sz="2000" dirty="0">
              <a:solidFill>
                <a:schemeClr val="tx2"/>
              </a:solidFill>
            </a:endParaRPr>
          </a:p>
        </p:txBody>
      </p:sp>
      <p:sp>
        <p:nvSpPr>
          <p:cNvPr id="7" name="Title 6"/>
          <p:cNvSpPr>
            <a:spLocks noGrp="1"/>
          </p:cNvSpPr>
          <p:nvPr>
            <p:ph type="title"/>
          </p:nvPr>
        </p:nvSpPr>
        <p:spPr>
          <a:xfrm>
            <a:off x="2362200" y="609600"/>
            <a:ext cx="7543800" cy="914400"/>
          </a:xfrm>
        </p:spPr>
        <p:txBody>
          <a:bodyPr/>
          <a:lstStyle/>
          <a:p>
            <a:pPr algn="ctr"/>
            <a:r>
              <a:rPr lang="en-US" sz="3000" dirty="0"/>
              <a:t>Generalized Anxiety Disorder – 7 (GAD-7)</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2" name="Rectangle 1"/>
          <p:cNvSpPr/>
          <p:nvPr/>
        </p:nvSpPr>
        <p:spPr>
          <a:xfrm>
            <a:off x="1752600" y="6214190"/>
            <a:ext cx="4572000" cy="246221"/>
          </a:xfrm>
          <a:prstGeom prst="rect">
            <a:avLst/>
          </a:prstGeom>
        </p:spPr>
        <p:txBody>
          <a:bodyPr>
            <a:spAutoFit/>
          </a:bodyPr>
          <a:lstStyle/>
          <a:p>
            <a:pPr defTabSz="914400"/>
            <a:r>
              <a:rPr lang="en-US" sz="1000" dirty="0">
                <a:solidFill>
                  <a:prstClr val="white"/>
                </a:solidFill>
                <a:latin typeface="Palatino Linotype"/>
              </a:rPr>
              <a:t>Kroenke K, Spitzer RL.  Psychiatric Annals 2002;32:509-521.</a:t>
            </a:r>
            <a:endParaRPr lang="en-US" sz="1000" i="1" dirty="0">
              <a:solidFill>
                <a:prstClr val="white">
                  <a:lumMod val="95000"/>
                </a:prstClr>
              </a:solidFill>
              <a:latin typeface="Palatino Linotype"/>
            </a:endParaRPr>
          </a:p>
        </p:txBody>
      </p:sp>
      <p:sp>
        <p:nvSpPr>
          <p:cNvPr id="3" name="TextBox 2"/>
          <p:cNvSpPr txBox="1"/>
          <p:nvPr/>
        </p:nvSpPr>
        <p:spPr>
          <a:xfrm>
            <a:off x="3736340" y="3470037"/>
            <a:ext cx="4795520" cy="738664"/>
          </a:xfrm>
          <a:prstGeom prst="rect">
            <a:avLst/>
          </a:prstGeom>
          <a:noFill/>
        </p:spPr>
        <p:txBody>
          <a:bodyPr wrap="square" rtlCol="0">
            <a:spAutoFit/>
          </a:bodyPr>
          <a:lstStyle/>
          <a:p>
            <a:pPr defTabSz="914400"/>
            <a:r>
              <a:rPr lang="en-US" sz="2100" b="1" dirty="0">
                <a:solidFill>
                  <a:prstClr val="white"/>
                </a:solidFill>
                <a:latin typeface="Palatino Linotype"/>
              </a:rPr>
              <a:t>Maximum score: </a:t>
            </a:r>
            <a:r>
              <a:rPr lang="en-US" sz="2100" dirty="0">
                <a:solidFill>
                  <a:prstClr val="white"/>
                </a:solidFill>
                <a:latin typeface="Palatino Linotype"/>
              </a:rPr>
              <a:t>21</a:t>
            </a:r>
          </a:p>
          <a:p>
            <a:pPr defTabSz="914400"/>
            <a:r>
              <a:rPr lang="en-US" sz="2100" b="1" dirty="0">
                <a:solidFill>
                  <a:prstClr val="white"/>
                </a:solidFill>
                <a:latin typeface="Palatino Linotype"/>
              </a:rPr>
              <a:t>Possible anxiety: </a:t>
            </a:r>
            <a:r>
              <a:rPr lang="en-US" sz="2100" dirty="0">
                <a:solidFill>
                  <a:prstClr val="white"/>
                </a:solidFill>
                <a:latin typeface="Palatino Linotype"/>
              </a:rPr>
              <a:t>7 or greater</a:t>
            </a:r>
          </a:p>
        </p:txBody>
      </p:sp>
      <p:pic>
        <p:nvPicPr>
          <p:cNvPr id="5" name="Picture 4"/>
          <p:cNvPicPr>
            <a:picLocks noChangeAspect="1"/>
          </p:cNvPicPr>
          <p:nvPr/>
        </p:nvPicPr>
        <p:blipFill>
          <a:blip r:embed="rId2"/>
          <a:stretch>
            <a:fillRect/>
          </a:stretch>
        </p:blipFill>
        <p:spPr>
          <a:xfrm>
            <a:off x="4147051" y="4265473"/>
            <a:ext cx="3621338" cy="1450974"/>
          </a:xfrm>
          <a:prstGeom prst="rect">
            <a:avLst/>
          </a:prstGeom>
        </p:spPr>
      </p:pic>
    </p:spTree>
    <p:extLst>
      <p:ext uri="{BB962C8B-B14F-4D97-AF65-F5344CB8AC3E}">
        <p14:creationId xmlns:p14="http://schemas.microsoft.com/office/powerpoint/2010/main" val="3092035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8600"/>
            <a:ext cx="6292169"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411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79475" y="1674434"/>
            <a:ext cx="7342170" cy="4423532"/>
          </a:xfrm>
        </p:spPr>
        <p:txBody>
          <a:bodyPr anchor="t" anchorCtr="0">
            <a:normAutofit/>
          </a:bodyPr>
          <a:lstStyle/>
          <a:p>
            <a:r>
              <a:rPr lang="en-US" sz="2000" dirty="0">
                <a:solidFill>
                  <a:schemeClr val="tx2"/>
                </a:solidFill>
              </a:rPr>
              <a:t>The patient is asked to answer the 3 questions about frequency of alcohol consumption, based on the last 12 months.</a:t>
            </a:r>
            <a:endParaRPr lang="en-US" sz="2000" b="1" i="1" u="sng" dirty="0">
              <a:solidFill>
                <a:schemeClr val="tx2"/>
              </a:solidFill>
            </a:endParaRPr>
          </a:p>
          <a:p>
            <a:r>
              <a:rPr lang="en-US" sz="2000" b="1" dirty="0">
                <a:solidFill>
                  <a:schemeClr val="tx2"/>
                </a:solidFill>
              </a:rPr>
              <a:t>In perinatal women, a score of 3 or more is considered positive. </a:t>
            </a:r>
            <a:r>
              <a:rPr lang="en-US" sz="2000" b="1" i="1" u="sng" dirty="0">
                <a:solidFill>
                  <a:schemeClr val="tx2"/>
                </a:solidFill>
              </a:rPr>
              <a:t>However, when the points are ALL from Q1 alone (Q2 and Q3 are zero), it can be assumed that the patient is drinking below recommended limits and it is suggested that the provider review the patient’s alcohol intake in the last few months prior to pregnancy to confirm accuracy.</a:t>
            </a:r>
          </a:p>
        </p:txBody>
      </p:sp>
      <p:sp>
        <p:nvSpPr>
          <p:cNvPr id="7" name="Title 6"/>
          <p:cNvSpPr>
            <a:spLocks noGrp="1"/>
          </p:cNvSpPr>
          <p:nvPr>
            <p:ph type="title"/>
          </p:nvPr>
        </p:nvSpPr>
        <p:spPr>
          <a:xfrm>
            <a:off x="2362200" y="609600"/>
            <a:ext cx="7543800" cy="914400"/>
          </a:xfrm>
        </p:spPr>
        <p:txBody>
          <a:bodyPr/>
          <a:lstStyle/>
          <a:p>
            <a:pPr algn="ctr"/>
            <a:r>
              <a:rPr lang="en-US" sz="3000" dirty="0"/>
              <a:t>Alcohol Use Disorders Identification Test- Concise (AUDIT-C)</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2" name="Rectangle 1"/>
          <p:cNvSpPr/>
          <p:nvPr/>
        </p:nvSpPr>
        <p:spPr>
          <a:xfrm>
            <a:off x="1752600" y="5947533"/>
            <a:ext cx="4572000" cy="246221"/>
          </a:xfrm>
          <a:prstGeom prst="rect">
            <a:avLst/>
          </a:prstGeom>
        </p:spPr>
        <p:txBody>
          <a:bodyPr>
            <a:spAutoFit/>
          </a:bodyPr>
          <a:lstStyle/>
          <a:p>
            <a:pPr defTabSz="914400"/>
            <a:r>
              <a:rPr lang="en-US" sz="1000" dirty="0">
                <a:solidFill>
                  <a:prstClr val="white"/>
                </a:solidFill>
                <a:latin typeface="Palatino Linotype"/>
              </a:rPr>
              <a:t>Kroenke K, Spitzer RL.  Psychiatric Annals 2002;32:509-521.</a:t>
            </a:r>
            <a:endParaRPr lang="en-US" sz="1000" i="1" dirty="0">
              <a:solidFill>
                <a:prstClr val="white">
                  <a:lumMod val="95000"/>
                </a:prstClr>
              </a:solidFill>
              <a:latin typeface="Palatino Linotype"/>
            </a:endParaRPr>
          </a:p>
        </p:txBody>
      </p:sp>
      <p:sp>
        <p:nvSpPr>
          <p:cNvPr id="3" name="TextBox 2"/>
          <p:cNvSpPr txBox="1"/>
          <p:nvPr/>
        </p:nvSpPr>
        <p:spPr>
          <a:xfrm>
            <a:off x="3505200" y="4876800"/>
            <a:ext cx="4795520" cy="738664"/>
          </a:xfrm>
          <a:prstGeom prst="rect">
            <a:avLst/>
          </a:prstGeom>
          <a:noFill/>
        </p:spPr>
        <p:txBody>
          <a:bodyPr wrap="square" rtlCol="0">
            <a:spAutoFit/>
          </a:bodyPr>
          <a:lstStyle/>
          <a:p>
            <a:pPr defTabSz="914400"/>
            <a:r>
              <a:rPr lang="en-US" sz="2100" b="1" dirty="0">
                <a:solidFill>
                  <a:prstClr val="white"/>
                </a:solidFill>
                <a:latin typeface="Palatino Linotype"/>
              </a:rPr>
              <a:t>Maximum score: </a:t>
            </a:r>
            <a:r>
              <a:rPr lang="en-US" sz="2100" dirty="0">
                <a:solidFill>
                  <a:prstClr val="white"/>
                </a:solidFill>
                <a:latin typeface="Palatino Linotype"/>
              </a:rPr>
              <a:t>12</a:t>
            </a:r>
          </a:p>
          <a:p>
            <a:pPr defTabSz="914400"/>
            <a:r>
              <a:rPr lang="en-US" sz="2100" b="1" dirty="0">
                <a:solidFill>
                  <a:prstClr val="white"/>
                </a:solidFill>
                <a:latin typeface="Palatino Linotype"/>
              </a:rPr>
              <a:t>Possible alcohol misuse: </a:t>
            </a:r>
            <a:r>
              <a:rPr lang="en-US" sz="2100" dirty="0">
                <a:solidFill>
                  <a:prstClr val="white"/>
                </a:solidFill>
                <a:latin typeface="Palatino Linotype"/>
              </a:rPr>
              <a:t>3 or greater</a:t>
            </a:r>
          </a:p>
        </p:txBody>
      </p:sp>
      <p:pic>
        <p:nvPicPr>
          <p:cNvPr id="5" name="Picture 4"/>
          <p:cNvPicPr>
            <a:picLocks noChangeAspect="1"/>
          </p:cNvPicPr>
          <p:nvPr/>
        </p:nvPicPr>
        <p:blipFill>
          <a:blip r:embed="rId2"/>
          <a:stretch>
            <a:fillRect/>
          </a:stretch>
        </p:blipFill>
        <p:spPr>
          <a:xfrm>
            <a:off x="8534400" y="1008673"/>
            <a:ext cx="1542402" cy="1030654"/>
          </a:xfrm>
          <a:prstGeom prst="rect">
            <a:avLst/>
          </a:prstGeom>
        </p:spPr>
      </p:pic>
    </p:spTree>
    <p:extLst>
      <p:ext uri="{BB962C8B-B14F-4D97-AF65-F5344CB8AC3E}">
        <p14:creationId xmlns:p14="http://schemas.microsoft.com/office/powerpoint/2010/main" val="2842557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p:txBody>
      </p:sp>
      <p:pic>
        <p:nvPicPr>
          <p:cNvPr id="2" name="Picture 1">
            <a:extLst>
              <a:ext uri="{FF2B5EF4-FFF2-40B4-BE49-F238E27FC236}">
                <a16:creationId xmlns:a16="http://schemas.microsoft.com/office/drawing/2014/main" id="{985624B9-F8D0-44F2-A49F-F25DFE020DFC}"/>
              </a:ext>
            </a:extLst>
          </p:cNvPr>
          <p:cNvPicPr>
            <a:picLocks noChangeAspect="1"/>
          </p:cNvPicPr>
          <p:nvPr/>
        </p:nvPicPr>
        <p:blipFill>
          <a:blip r:embed="rId2"/>
          <a:stretch>
            <a:fillRect/>
          </a:stretch>
        </p:blipFill>
        <p:spPr>
          <a:xfrm>
            <a:off x="2628900" y="283782"/>
            <a:ext cx="6934200" cy="5870956"/>
          </a:xfrm>
          <a:prstGeom prst="rect">
            <a:avLst/>
          </a:prstGeom>
        </p:spPr>
      </p:pic>
    </p:spTree>
    <p:extLst>
      <p:ext uri="{BB962C8B-B14F-4D97-AF65-F5344CB8AC3E}">
        <p14:creationId xmlns:p14="http://schemas.microsoft.com/office/powerpoint/2010/main" val="1452268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30430" y="1524000"/>
            <a:ext cx="7342170" cy="4423532"/>
          </a:xfrm>
        </p:spPr>
        <p:txBody>
          <a:bodyPr anchor="t" anchorCtr="0">
            <a:normAutofit/>
          </a:bodyPr>
          <a:lstStyle/>
          <a:p>
            <a:endParaRPr lang="en-US" sz="2000" dirty="0">
              <a:solidFill>
                <a:schemeClr val="tx2"/>
              </a:solidFill>
            </a:endParaRPr>
          </a:p>
          <a:p>
            <a:r>
              <a:rPr lang="en-US" sz="2000" dirty="0">
                <a:solidFill>
                  <a:schemeClr val="tx2"/>
                </a:solidFill>
              </a:rPr>
              <a:t>The patient is asked to answer 10 YES/NO questions based on the past 12 months</a:t>
            </a:r>
          </a:p>
          <a:p>
            <a:r>
              <a:rPr lang="en-US" sz="2000" dirty="0">
                <a:solidFill>
                  <a:schemeClr val="tx2"/>
                </a:solidFill>
              </a:rPr>
              <a:t>“Drug abuse” refers to the use of prescribed or over-the-counter medications/drugs in excess of the directions AND any non-medical use of drugs</a:t>
            </a:r>
          </a:p>
          <a:p>
            <a:r>
              <a:rPr lang="en-US" sz="2000" dirty="0">
                <a:solidFill>
                  <a:schemeClr val="tx2"/>
                </a:solidFill>
              </a:rPr>
              <a:t>Questions </a:t>
            </a:r>
            <a:r>
              <a:rPr lang="en-US" sz="2000" b="1" i="1" u="sng" dirty="0">
                <a:solidFill>
                  <a:schemeClr val="tx2"/>
                </a:solidFill>
              </a:rPr>
              <a:t>do not include alcohol or tobacco</a:t>
            </a:r>
            <a:r>
              <a:rPr lang="en-US" sz="2000" i="1" dirty="0">
                <a:solidFill>
                  <a:schemeClr val="tx2"/>
                </a:solidFill>
              </a:rPr>
              <a:t>.</a:t>
            </a:r>
          </a:p>
          <a:p>
            <a:endParaRPr lang="en-US" sz="2000" dirty="0">
              <a:solidFill>
                <a:schemeClr val="tx2"/>
              </a:solidFill>
            </a:endParaRPr>
          </a:p>
          <a:p>
            <a:pPr marL="18288" indent="0">
              <a:buNone/>
            </a:pPr>
            <a:endParaRPr lang="en-US" sz="1600" dirty="0"/>
          </a:p>
          <a:p>
            <a:pPr marL="18288" indent="0">
              <a:buNone/>
            </a:pPr>
            <a:endParaRPr lang="en-US" sz="2400" dirty="0">
              <a:solidFill>
                <a:schemeClr val="tx2"/>
              </a:solidFill>
            </a:endParaRPr>
          </a:p>
        </p:txBody>
      </p:sp>
      <p:sp>
        <p:nvSpPr>
          <p:cNvPr id="7" name="Title 6"/>
          <p:cNvSpPr>
            <a:spLocks noGrp="1"/>
          </p:cNvSpPr>
          <p:nvPr>
            <p:ph type="title"/>
          </p:nvPr>
        </p:nvSpPr>
        <p:spPr>
          <a:xfrm>
            <a:off x="2362200" y="609600"/>
            <a:ext cx="7543800" cy="914400"/>
          </a:xfrm>
        </p:spPr>
        <p:txBody>
          <a:bodyPr/>
          <a:lstStyle/>
          <a:p>
            <a:pPr algn="ctr"/>
            <a:r>
              <a:rPr lang="en-US" sz="3000" dirty="0"/>
              <a:t>Drug Abuse Screening Test-10 (DAST-10)</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3" name="TextBox 2"/>
          <p:cNvSpPr txBox="1"/>
          <p:nvPr/>
        </p:nvSpPr>
        <p:spPr>
          <a:xfrm>
            <a:off x="3885846" y="4495800"/>
            <a:ext cx="4907280" cy="738664"/>
          </a:xfrm>
          <a:prstGeom prst="rect">
            <a:avLst/>
          </a:prstGeom>
          <a:noFill/>
        </p:spPr>
        <p:txBody>
          <a:bodyPr wrap="square" rtlCol="0">
            <a:spAutoFit/>
          </a:bodyPr>
          <a:lstStyle/>
          <a:p>
            <a:pPr defTabSz="914400"/>
            <a:r>
              <a:rPr lang="en-US" sz="2100" b="1" dirty="0">
                <a:solidFill>
                  <a:prstClr val="white"/>
                </a:solidFill>
                <a:latin typeface="Palatino Linotype"/>
              </a:rPr>
              <a:t>Maximum score: </a:t>
            </a:r>
            <a:r>
              <a:rPr lang="en-US" sz="2100" dirty="0">
                <a:solidFill>
                  <a:prstClr val="white"/>
                </a:solidFill>
                <a:latin typeface="Palatino Linotype"/>
              </a:rPr>
              <a:t>10</a:t>
            </a:r>
          </a:p>
          <a:p>
            <a:pPr defTabSz="914400"/>
            <a:r>
              <a:rPr lang="en-US" sz="2100" b="1" dirty="0">
                <a:solidFill>
                  <a:prstClr val="white"/>
                </a:solidFill>
                <a:latin typeface="Palatino Linotype"/>
              </a:rPr>
              <a:t>Possibly substance misuse: </a:t>
            </a:r>
            <a:r>
              <a:rPr lang="en-US" sz="2100" dirty="0">
                <a:solidFill>
                  <a:prstClr val="white"/>
                </a:solidFill>
                <a:latin typeface="Palatino Linotype"/>
              </a:rPr>
              <a:t>1 or greater</a:t>
            </a:r>
          </a:p>
        </p:txBody>
      </p:sp>
    </p:spTree>
    <p:extLst>
      <p:ext uri="{BB962C8B-B14F-4D97-AF65-F5344CB8AC3E}">
        <p14:creationId xmlns:p14="http://schemas.microsoft.com/office/powerpoint/2010/main" val="1510213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05800" y="6472947"/>
            <a:ext cx="2133600" cy="365125"/>
          </a:xfrm>
        </p:spPr>
        <p:txBody>
          <a:bodyPr/>
          <a:lstStyle/>
          <a:p>
            <a:pPr algn="ctr" defTabSz="914400"/>
            <a:r>
              <a:rPr lang="en-US" dirty="0">
                <a:solidFill>
                  <a:prstClr val="white">
                    <a:lumMod val="95000"/>
                    <a:alpha val="60000"/>
                  </a:prstClr>
                </a:solidFill>
                <a:latin typeface="Palatino Linotype"/>
              </a:rPr>
              <a:t>Tuesday February 23, 2021</a:t>
            </a:r>
          </a:p>
        </p:txBody>
      </p:sp>
      <p:pic>
        <p:nvPicPr>
          <p:cNvPr id="3" name="Picture 2">
            <a:extLst>
              <a:ext uri="{FF2B5EF4-FFF2-40B4-BE49-F238E27FC236}">
                <a16:creationId xmlns:a16="http://schemas.microsoft.com/office/drawing/2014/main" id="{A1394813-5469-4961-9525-EADD0EAC7191}"/>
              </a:ext>
            </a:extLst>
          </p:cNvPr>
          <p:cNvPicPr>
            <a:picLocks noChangeAspect="1"/>
          </p:cNvPicPr>
          <p:nvPr/>
        </p:nvPicPr>
        <p:blipFill>
          <a:blip r:embed="rId2"/>
          <a:stretch>
            <a:fillRect/>
          </a:stretch>
        </p:blipFill>
        <p:spPr>
          <a:xfrm>
            <a:off x="2667001" y="196344"/>
            <a:ext cx="7162799" cy="6128256"/>
          </a:xfrm>
          <a:prstGeom prst="rect">
            <a:avLst/>
          </a:prstGeom>
        </p:spPr>
      </p:pic>
    </p:spTree>
    <p:extLst>
      <p:ext uri="{BB962C8B-B14F-4D97-AF65-F5344CB8AC3E}">
        <p14:creationId xmlns:p14="http://schemas.microsoft.com/office/powerpoint/2010/main" val="1738281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30430" y="1524000"/>
            <a:ext cx="7875570" cy="4423532"/>
          </a:xfrm>
        </p:spPr>
        <p:txBody>
          <a:bodyPr anchor="t" anchorCtr="0">
            <a:normAutofit/>
          </a:bodyPr>
          <a:lstStyle/>
          <a:p>
            <a:endParaRPr lang="en-US" sz="2000" dirty="0">
              <a:solidFill>
                <a:schemeClr val="tx2"/>
              </a:solidFill>
            </a:endParaRPr>
          </a:p>
          <a:p>
            <a:pPr lvl="1"/>
            <a:r>
              <a:rPr lang="en-US" sz="2400" b="1" i="1" dirty="0">
                <a:solidFill>
                  <a:schemeClr val="accent5">
                    <a:lumMod val="60000"/>
                    <a:lumOff val="40000"/>
                  </a:schemeClr>
                </a:solidFill>
              </a:rPr>
              <a:t>How are YOU doing?</a:t>
            </a:r>
          </a:p>
          <a:p>
            <a:pPr lvl="1"/>
            <a:r>
              <a:rPr lang="en-US" sz="2400" b="1" i="1" dirty="0">
                <a:solidFill>
                  <a:schemeClr val="accent5">
                    <a:lumMod val="60000"/>
                    <a:lumOff val="40000"/>
                  </a:schemeClr>
                </a:solidFill>
              </a:rPr>
              <a:t>Are you feeling moodier than normal?</a:t>
            </a:r>
          </a:p>
          <a:p>
            <a:pPr lvl="1"/>
            <a:r>
              <a:rPr lang="en-US" sz="2400" b="1" i="1" dirty="0">
                <a:solidFill>
                  <a:schemeClr val="accent5">
                    <a:lumMod val="60000"/>
                    <a:lumOff val="40000"/>
                  </a:schemeClr>
                </a:solidFill>
              </a:rPr>
              <a:t>How is your sleep?  Can you sleep when the baby sleeps?</a:t>
            </a:r>
          </a:p>
          <a:p>
            <a:pPr lvl="1"/>
            <a:r>
              <a:rPr lang="en-US" sz="2400" b="1" i="1" dirty="0">
                <a:solidFill>
                  <a:schemeClr val="accent5">
                    <a:lumMod val="60000"/>
                    <a:lumOff val="40000"/>
                  </a:schemeClr>
                </a:solidFill>
              </a:rPr>
              <a:t>Even though everyone expects this to be a happy time, many women who have just had a baby feel sad, nervous, irritable or just “not themselves”.  Has this been your experience?</a:t>
            </a:r>
          </a:p>
          <a:p>
            <a:pPr marL="18288" indent="0">
              <a:buNone/>
            </a:pPr>
            <a:endParaRPr lang="en-US" sz="2000" dirty="0">
              <a:solidFill>
                <a:schemeClr val="tx2"/>
              </a:solidFill>
            </a:endParaRPr>
          </a:p>
          <a:p>
            <a:pPr marL="18288" indent="0">
              <a:buNone/>
            </a:pPr>
            <a:endParaRPr lang="en-US" sz="1600" dirty="0"/>
          </a:p>
          <a:p>
            <a:pPr marL="18288" indent="0">
              <a:buNone/>
            </a:pPr>
            <a:endParaRPr lang="en-US" sz="2400" dirty="0">
              <a:solidFill>
                <a:schemeClr val="tx2"/>
              </a:solidFill>
            </a:endParaRPr>
          </a:p>
        </p:txBody>
      </p:sp>
      <p:sp>
        <p:nvSpPr>
          <p:cNvPr id="7" name="Title 6"/>
          <p:cNvSpPr>
            <a:spLocks noGrp="1"/>
          </p:cNvSpPr>
          <p:nvPr>
            <p:ph type="title"/>
          </p:nvPr>
        </p:nvSpPr>
        <p:spPr>
          <a:xfrm>
            <a:off x="1486786" y="609600"/>
            <a:ext cx="7543800" cy="914400"/>
          </a:xfrm>
        </p:spPr>
        <p:txBody>
          <a:bodyPr/>
          <a:lstStyle/>
          <a:p>
            <a:pPr algn="ctr"/>
            <a:r>
              <a:rPr lang="en-US" sz="3600" dirty="0"/>
              <a:t>Screening: What to ask</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9" name="Rectangle 8"/>
          <p:cNvSpPr/>
          <p:nvPr/>
        </p:nvSpPr>
        <p:spPr>
          <a:xfrm>
            <a:off x="1752600" y="6147587"/>
            <a:ext cx="4800600" cy="400110"/>
          </a:xfrm>
          <a:prstGeom prst="rect">
            <a:avLst/>
          </a:prstGeom>
        </p:spPr>
        <p:txBody>
          <a:bodyPr wrap="square">
            <a:spAutoFit/>
          </a:bodyPr>
          <a:lstStyle/>
          <a:p>
            <a:pPr defTabSz="914400"/>
            <a:r>
              <a:rPr lang="en-US" sz="1000" dirty="0">
                <a:solidFill>
                  <a:prstClr val="white"/>
                </a:solidFill>
                <a:latin typeface="Palatino Linotype"/>
              </a:rPr>
              <a:t>Dawson et al (2005) </a:t>
            </a:r>
            <a:r>
              <a:rPr lang="en-US" sz="1000" i="1" dirty="0">
                <a:solidFill>
                  <a:prstClr val="white"/>
                </a:solidFill>
                <a:latin typeface="Palatino Linotype"/>
              </a:rPr>
              <a:t>Alcoholism: Clinical and Experimental Research</a:t>
            </a:r>
            <a:r>
              <a:rPr lang="en-US" sz="1000" dirty="0">
                <a:solidFill>
                  <a:prstClr val="white"/>
                </a:solidFill>
                <a:latin typeface="Palatino Linotype"/>
              </a:rPr>
              <a:t>, </a:t>
            </a:r>
            <a:r>
              <a:rPr lang="en-US" sz="1000" i="1" dirty="0">
                <a:solidFill>
                  <a:prstClr val="white"/>
                </a:solidFill>
                <a:latin typeface="Palatino Linotype"/>
              </a:rPr>
              <a:t>29</a:t>
            </a:r>
            <a:r>
              <a:rPr lang="en-US" sz="1000" dirty="0">
                <a:solidFill>
                  <a:prstClr val="white"/>
                </a:solidFill>
                <a:latin typeface="Palatino Linotype"/>
              </a:rPr>
              <a:t>(5), 844–854. </a:t>
            </a:r>
          </a:p>
          <a:p>
            <a:pPr defTabSz="914400"/>
            <a:r>
              <a:rPr lang="en-US" sz="1000" dirty="0">
                <a:solidFill>
                  <a:prstClr val="white"/>
                </a:solidFill>
                <a:latin typeface="Palatino Linotype"/>
              </a:rPr>
              <a:t>Bush et al (1998) </a:t>
            </a:r>
            <a:r>
              <a:rPr lang="en-US" sz="1000" i="1" dirty="0">
                <a:solidFill>
                  <a:prstClr val="white"/>
                </a:solidFill>
                <a:latin typeface="Palatino Linotype"/>
              </a:rPr>
              <a:t>Arch Internal Med 3: 1789-1795</a:t>
            </a:r>
            <a:endParaRPr lang="en-US" sz="1000" dirty="0">
              <a:solidFill>
                <a:prstClr val="white"/>
              </a:solidFill>
              <a:latin typeface="Palatino Linotype"/>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1" y="381001"/>
            <a:ext cx="2238375" cy="2047875"/>
          </a:xfrm>
          <a:prstGeom prst="rect">
            <a:avLst/>
          </a:prstGeom>
        </p:spPr>
      </p:pic>
    </p:spTree>
    <p:extLst>
      <p:ext uri="{BB962C8B-B14F-4D97-AF65-F5344CB8AC3E}">
        <p14:creationId xmlns:p14="http://schemas.microsoft.com/office/powerpoint/2010/main" val="74301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A4379C-41F7-4C8B-9B08-1C0FE5B8B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998" y="610721"/>
            <a:ext cx="5906104" cy="1234655"/>
          </a:xfrm>
          <a:prstGeom prst="rect">
            <a:avLst/>
          </a:prstGeom>
        </p:spPr>
      </p:pic>
      <p:pic>
        <p:nvPicPr>
          <p:cNvPr id="6" name="Picture 5" descr="R:\CTC transfer\11 Marketing &amp; Communications\Logos\CTC_PCMH_logo_RGB.jpg">
            <a:extLst>
              <a:ext uri="{FF2B5EF4-FFF2-40B4-BE49-F238E27FC236}">
                <a16:creationId xmlns:a16="http://schemas.microsoft.com/office/drawing/2014/main" id="{81A36CC5-5836-48D1-B714-06F4230DE0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965" y="5474853"/>
            <a:ext cx="3528084" cy="940933"/>
          </a:xfrm>
          <a:prstGeom prst="rect">
            <a:avLst/>
          </a:prstGeom>
          <a:noFill/>
          <a:ln>
            <a:noFill/>
          </a:ln>
        </p:spPr>
      </p:pic>
      <p:pic>
        <p:nvPicPr>
          <p:cNvPr id="7" name="Picture 6" descr="C:\Users\eray\AppData\Local\Microsoft\Windows\Temporary Internet Files\Content.Outlook\8B1S2U4E\WIH logo.jpg">
            <a:extLst>
              <a:ext uri="{FF2B5EF4-FFF2-40B4-BE49-F238E27FC236}">
                <a16:creationId xmlns:a16="http://schemas.microsoft.com/office/drawing/2014/main" id="{685008B7-7995-422E-9C5A-F94E0C3EA5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4302" y="5474853"/>
            <a:ext cx="3722098" cy="9409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E352C5E-C905-4C1A-AFF9-13822A08C58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95733" y="5253409"/>
            <a:ext cx="1424595" cy="1424595"/>
          </a:xfrm>
          <a:prstGeom prst="rect">
            <a:avLst/>
          </a:prstGeom>
        </p:spPr>
      </p:pic>
      <p:sp>
        <p:nvSpPr>
          <p:cNvPr id="11" name="TextBox 10">
            <a:extLst>
              <a:ext uri="{FF2B5EF4-FFF2-40B4-BE49-F238E27FC236}">
                <a16:creationId xmlns:a16="http://schemas.microsoft.com/office/drawing/2014/main" id="{2333E517-5550-4651-A01B-F789173FB089}"/>
              </a:ext>
            </a:extLst>
          </p:cNvPr>
          <p:cNvSpPr txBox="1"/>
          <p:nvPr/>
        </p:nvSpPr>
        <p:spPr>
          <a:xfrm>
            <a:off x="763874" y="2479452"/>
            <a:ext cx="11202842" cy="2616101"/>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400" dirty="0"/>
              <a:t>Statewide initiative modeled after PediPRN &amp; funded by HRSA</a:t>
            </a:r>
          </a:p>
          <a:p>
            <a:pPr marL="285750" indent="-285750">
              <a:spcAft>
                <a:spcPts val="1200"/>
              </a:spcAft>
              <a:buFont typeface="Arial" panose="020B0604020202020204" pitchFamily="34" charset="0"/>
              <a:buChar char="•"/>
            </a:pPr>
            <a:r>
              <a:rPr lang="en-US" sz="2400" dirty="0"/>
              <a:t>Focused on practices/providers seeing pregnant/postpartum women</a:t>
            </a:r>
          </a:p>
          <a:p>
            <a:pPr marL="285750" indent="-285750">
              <a:spcAft>
                <a:spcPts val="1200"/>
              </a:spcAft>
              <a:buFont typeface="Arial" panose="020B0604020202020204" pitchFamily="34" charset="0"/>
              <a:buChar char="•"/>
            </a:pPr>
            <a:r>
              <a:rPr lang="en-US" sz="2400" dirty="0"/>
              <a:t>The goal is to help providers screen and manage perinatal depression, anxiety, and/or substance use by offering access to </a:t>
            </a:r>
            <a:r>
              <a:rPr lang="en-US" sz="2400" b="1" dirty="0"/>
              <a:t>1) perinatal behavioral health teleconsultation line (WIH)</a:t>
            </a:r>
            <a:r>
              <a:rPr lang="en-US" sz="2400" dirty="0"/>
              <a:t> and </a:t>
            </a:r>
            <a:r>
              <a:rPr lang="en-US" sz="2400" b="1" dirty="0"/>
              <a:t>2) virtual practice advisement and support services (CTC-RI)</a:t>
            </a:r>
          </a:p>
        </p:txBody>
      </p:sp>
    </p:spTree>
    <p:extLst>
      <p:ext uri="{BB962C8B-B14F-4D97-AF65-F5344CB8AC3E}">
        <p14:creationId xmlns:p14="http://schemas.microsoft.com/office/powerpoint/2010/main" val="1154351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30430" y="1524000"/>
            <a:ext cx="7875570" cy="4423532"/>
          </a:xfrm>
        </p:spPr>
        <p:txBody>
          <a:bodyPr anchor="t" anchorCtr="0">
            <a:normAutofit/>
          </a:bodyPr>
          <a:lstStyle/>
          <a:p>
            <a:endParaRPr lang="en-US" sz="2000" dirty="0">
              <a:solidFill>
                <a:schemeClr val="accent5">
                  <a:lumMod val="60000"/>
                  <a:lumOff val="40000"/>
                </a:schemeClr>
              </a:solidFill>
            </a:endParaRPr>
          </a:p>
          <a:p>
            <a:r>
              <a:rPr lang="en-US" sz="2400" b="1" i="1" dirty="0">
                <a:solidFill>
                  <a:schemeClr val="accent5">
                    <a:lumMod val="60000"/>
                    <a:lumOff val="40000"/>
                  </a:schemeClr>
                </a:solidFill>
              </a:rPr>
              <a:t>Tearfulness</a:t>
            </a:r>
          </a:p>
          <a:p>
            <a:r>
              <a:rPr lang="en-US" sz="2400" b="1" i="1" dirty="0">
                <a:solidFill>
                  <a:schemeClr val="accent5">
                    <a:lumMod val="60000"/>
                    <a:lumOff val="40000"/>
                  </a:schemeClr>
                </a:solidFill>
              </a:rPr>
              <a:t>Appearing unusually tired</a:t>
            </a:r>
          </a:p>
          <a:p>
            <a:r>
              <a:rPr lang="en-US" sz="2400" b="1" i="1" dirty="0">
                <a:solidFill>
                  <a:schemeClr val="accent5">
                    <a:lumMod val="60000"/>
                    <a:lumOff val="40000"/>
                  </a:schemeClr>
                </a:solidFill>
              </a:rPr>
              <a:t>Disheveled, poor hygiene</a:t>
            </a:r>
          </a:p>
          <a:p>
            <a:r>
              <a:rPr lang="en-US" sz="2400" b="1" i="1" dirty="0">
                <a:solidFill>
                  <a:schemeClr val="accent5">
                    <a:lumMod val="60000"/>
                    <a:lumOff val="40000"/>
                  </a:schemeClr>
                </a:solidFill>
              </a:rPr>
              <a:t>Poor eye contact</a:t>
            </a:r>
          </a:p>
          <a:p>
            <a:r>
              <a:rPr lang="en-US" sz="2400" b="1" i="1" dirty="0">
                <a:solidFill>
                  <a:schemeClr val="accent5">
                    <a:lumMod val="60000"/>
                    <a:lumOff val="40000"/>
                  </a:schemeClr>
                </a:solidFill>
              </a:rPr>
              <a:t>Irritability</a:t>
            </a:r>
          </a:p>
          <a:p>
            <a:r>
              <a:rPr lang="en-US" sz="2400" b="1" i="1" dirty="0">
                <a:solidFill>
                  <a:schemeClr val="accent5">
                    <a:lumMod val="60000"/>
                    <a:lumOff val="40000"/>
                  </a:schemeClr>
                </a:solidFill>
              </a:rPr>
              <a:t>Discomfort holding/handling the baby</a:t>
            </a:r>
          </a:p>
          <a:p>
            <a:r>
              <a:rPr lang="en-US" sz="2400" b="1" i="1" dirty="0">
                <a:solidFill>
                  <a:schemeClr val="accent5">
                    <a:lumMod val="60000"/>
                    <a:lumOff val="40000"/>
                  </a:schemeClr>
                </a:solidFill>
              </a:rPr>
              <a:t>Significant weight loss</a:t>
            </a:r>
          </a:p>
          <a:p>
            <a:r>
              <a:rPr lang="en-US" sz="2400" b="1" i="1" dirty="0">
                <a:solidFill>
                  <a:schemeClr val="accent5">
                    <a:lumMod val="60000"/>
                    <a:lumOff val="40000"/>
                  </a:schemeClr>
                </a:solidFill>
              </a:rPr>
              <a:t>Excessive concern about the baby despite reassurance</a:t>
            </a:r>
          </a:p>
          <a:p>
            <a:pPr marL="18288" indent="0">
              <a:buNone/>
            </a:pPr>
            <a:endParaRPr lang="en-US" sz="2000" dirty="0">
              <a:solidFill>
                <a:schemeClr val="accent5">
                  <a:lumMod val="60000"/>
                  <a:lumOff val="40000"/>
                </a:schemeClr>
              </a:solidFill>
            </a:endParaRPr>
          </a:p>
          <a:p>
            <a:pPr marL="18288" indent="0">
              <a:buNone/>
            </a:pPr>
            <a:endParaRPr lang="en-US" sz="1600" dirty="0">
              <a:solidFill>
                <a:schemeClr val="accent5">
                  <a:lumMod val="60000"/>
                  <a:lumOff val="40000"/>
                </a:schemeClr>
              </a:solidFill>
            </a:endParaRPr>
          </a:p>
          <a:p>
            <a:pPr marL="18288" indent="0">
              <a:buNone/>
            </a:pPr>
            <a:endParaRPr lang="en-US" sz="2400" dirty="0">
              <a:solidFill>
                <a:schemeClr val="accent5">
                  <a:lumMod val="60000"/>
                  <a:lumOff val="40000"/>
                </a:schemeClr>
              </a:solidFill>
            </a:endParaRPr>
          </a:p>
        </p:txBody>
      </p:sp>
      <p:sp>
        <p:nvSpPr>
          <p:cNvPr id="7" name="Title 6"/>
          <p:cNvSpPr>
            <a:spLocks noGrp="1"/>
          </p:cNvSpPr>
          <p:nvPr>
            <p:ph type="title"/>
          </p:nvPr>
        </p:nvSpPr>
        <p:spPr>
          <a:xfrm>
            <a:off x="2362200" y="609600"/>
            <a:ext cx="7543800" cy="914400"/>
          </a:xfrm>
        </p:spPr>
        <p:txBody>
          <a:bodyPr/>
          <a:lstStyle/>
          <a:p>
            <a:pPr algn="ctr"/>
            <a:r>
              <a:rPr lang="en-US" sz="3600" dirty="0"/>
              <a:t>Screening: What to look for</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9" name="Rectangle 8"/>
          <p:cNvSpPr/>
          <p:nvPr/>
        </p:nvSpPr>
        <p:spPr>
          <a:xfrm>
            <a:off x="1752600" y="6147587"/>
            <a:ext cx="4800600" cy="400110"/>
          </a:xfrm>
          <a:prstGeom prst="rect">
            <a:avLst/>
          </a:prstGeom>
        </p:spPr>
        <p:txBody>
          <a:bodyPr wrap="square">
            <a:spAutoFit/>
          </a:bodyPr>
          <a:lstStyle/>
          <a:p>
            <a:pPr defTabSz="914400"/>
            <a:r>
              <a:rPr lang="en-US" sz="1000" dirty="0">
                <a:solidFill>
                  <a:prstClr val="white"/>
                </a:solidFill>
                <a:latin typeface="Palatino Linotype"/>
              </a:rPr>
              <a:t>Dawson et al (2005) </a:t>
            </a:r>
            <a:r>
              <a:rPr lang="en-US" sz="1000" i="1" dirty="0">
                <a:solidFill>
                  <a:prstClr val="white"/>
                </a:solidFill>
                <a:latin typeface="Palatino Linotype"/>
              </a:rPr>
              <a:t>Alcoholism: Clinical and Experimental Research</a:t>
            </a:r>
            <a:r>
              <a:rPr lang="en-US" sz="1000" dirty="0">
                <a:solidFill>
                  <a:prstClr val="white"/>
                </a:solidFill>
                <a:latin typeface="Palatino Linotype"/>
              </a:rPr>
              <a:t>, </a:t>
            </a:r>
            <a:r>
              <a:rPr lang="en-US" sz="1000" i="1" dirty="0">
                <a:solidFill>
                  <a:prstClr val="white"/>
                </a:solidFill>
                <a:latin typeface="Palatino Linotype"/>
              </a:rPr>
              <a:t>29</a:t>
            </a:r>
            <a:r>
              <a:rPr lang="en-US" sz="1000" dirty="0">
                <a:solidFill>
                  <a:prstClr val="white"/>
                </a:solidFill>
                <a:latin typeface="Palatino Linotype"/>
              </a:rPr>
              <a:t>(5), 844–854. </a:t>
            </a:r>
          </a:p>
          <a:p>
            <a:pPr defTabSz="914400"/>
            <a:r>
              <a:rPr lang="en-US" sz="1000" dirty="0">
                <a:solidFill>
                  <a:prstClr val="white"/>
                </a:solidFill>
                <a:latin typeface="Palatino Linotype"/>
              </a:rPr>
              <a:t>Bush et al (1998) </a:t>
            </a:r>
            <a:r>
              <a:rPr lang="en-US" sz="1000" i="1" dirty="0">
                <a:solidFill>
                  <a:prstClr val="white"/>
                </a:solidFill>
                <a:latin typeface="Palatino Linotype"/>
              </a:rPr>
              <a:t>Arch Internal Med 3: 1789-1795</a:t>
            </a:r>
            <a:endParaRPr lang="en-US" sz="1000" dirty="0">
              <a:solidFill>
                <a:prstClr val="white"/>
              </a:solidFill>
              <a:latin typeface="Palatino Linotype"/>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1" y="1905000"/>
            <a:ext cx="2259181" cy="1600200"/>
          </a:xfrm>
          <a:prstGeom prst="rect">
            <a:avLst/>
          </a:prstGeom>
        </p:spPr>
      </p:pic>
    </p:spTree>
    <p:extLst>
      <p:ext uri="{BB962C8B-B14F-4D97-AF65-F5344CB8AC3E}">
        <p14:creationId xmlns:p14="http://schemas.microsoft.com/office/powerpoint/2010/main" val="269269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52600" y="2016795"/>
            <a:ext cx="2590800" cy="3352800"/>
          </a:xfrm>
        </p:spPr>
        <p:txBody>
          <a:bodyPr anchor="t" anchorCtr="0">
            <a:normAutofit/>
          </a:bodyPr>
          <a:lstStyle/>
          <a:p>
            <a:pPr marL="18288" indent="0">
              <a:buNone/>
            </a:pPr>
            <a:endParaRPr lang="en-US" sz="2400" b="1" i="1" dirty="0">
              <a:solidFill>
                <a:schemeClr val="accent5">
                  <a:lumMod val="60000"/>
                  <a:lumOff val="40000"/>
                </a:schemeClr>
              </a:solidFill>
            </a:endParaRPr>
          </a:p>
          <a:p>
            <a:pPr marL="18288" indent="0">
              <a:buNone/>
            </a:pPr>
            <a:endParaRPr lang="en-US" sz="2000" dirty="0">
              <a:solidFill>
                <a:schemeClr val="accent5">
                  <a:lumMod val="60000"/>
                  <a:lumOff val="40000"/>
                </a:schemeClr>
              </a:solidFill>
            </a:endParaRPr>
          </a:p>
          <a:p>
            <a:pPr marL="18288" indent="0">
              <a:buNone/>
            </a:pPr>
            <a:endParaRPr lang="en-US" sz="1600" dirty="0">
              <a:solidFill>
                <a:schemeClr val="accent5">
                  <a:lumMod val="60000"/>
                  <a:lumOff val="40000"/>
                </a:schemeClr>
              </a:solidFill>
            </a:endParaRPr>
          </a:p>
          <a:p>
            <a:pPr marL="18288" indent="0">
              <a:buNone/>
            </a:pPr>
            <a:endParaRPr lang="en-US" sz="2400" dirty="0">
              <a:solidFill>
                <a:schemeClr val="accent5">
                  <a:lumMod val="60000"/>
                  <a:lumOff val="40000"/>
                </a:schemeClr>
              </a:solidFill>
            </a:endParaRPr>
          </a:p>
        </p:txBody>
      </p:sp>
      <p:sp>
        <p:nvSpPr>
          <p:cNvPr id="7" name="Title 6"/>
          <p:cNvSpPr>
            <a:spLocks noGrp="1"/>
          </p:cNvSpPr>
          <p:nvPr>
            <p:ph type="title"/>
          </p:nvPr>
        </p:nvSpPr>
        <p:spPr>
          <a:xfrm>
            <a:off x="2362200" y="228600"/>
            <a:ext cx="7543800" cy="914400"/>
          </a:xfrm>
        </p:spPr>
        <p:txBody>
          <a:bodyPr anchor="t" anchorCtr="0"/>
          <a:lstStyle/>
          <a:p>
            <a:pPr algn="ctr"/>
            <a:r>
              <a:rPr lang="en-US" sz="3600" dirty="0"/>
              <a:t>Screening: Assessing Risk of Harm</a:t>
            </a:r>
          </a:p>
        </p:txBody>
      </p:sp>
      <p:sp>
        <p:nvSpPr>
          <p:cNvPr id="4" name="Date Placeholder 3"/>
          <p:cNvSpPr>
            <a:spLocks noGrp="1"/>
          </p:cNvSpPr>
          <p:nvPr>
            <p:ph type="dt" sz="half" idx="10"/>
          </p:nvPr>
        </p:nvSpPr>
        <p:spPr>
          <a:xfrm>
            <a:off x="8077200" y="6365135"/>
            <a:ext cx="2133600" cy="365125"/>
          </a:xfrm>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9" name="Rectangle 8"/>
          <p:cNvSpPr/>
          <p:nvPr/>
        </p:nvSpPr>
        <p:spPr>
          <a:xfrm>
            <a:off x="1752600" y="6347642"/>
            <a:ext cx="4800600" cy="400110"/>
          </a:xfrm>
          <a:prstGeom prst="rect">
            <a:avLst/>
          </a:prstGeom>
        </p:spPr>
        <p:txBody>
          <a:bodyPr wrap="square">
            <a:spAutoFit/>
          </a:bodyPr>
          <a:lstStyle/>
          <a:p>
            <a:pPr defTabSz="914400"/>
            <a:r>
              <a:rPr lang="en-US" sz="1000" dirty="0">
                <a:solidFill>
                  <a:prstClr val="white"/>
                </a:solidFill>
                <a:latin typeface="Palatino Linotype"/>
              </a:rPr>
              <a:t>Adapted from MCPAP for Moms (2017).</a:t>
            </a:r>
          </a:p>
          <a:p>
            <a:pPr defTabSz="914400"/>
            <a:r>
              <a:rPr lang="en-US" sz="1000" dirty="0">
                <a:solidFill>
                  <a:prstClr val="white"/>
                </a:solidFill>
                <a:latin typeface="Palatino Linotype"/>
              </a:rPr>
              <a:t>Morriss et al(2013). </a:t>
            </a:r>
            <a:r>
              <a:rPr lang="en-US" sz="1000" i="1" dirty="0">
                <a:solidFill>
                  <a:prstClr val="white"/>
                </a:solidFill>
                <a:latin typeface="Palatino Linotype"/>
              </a:rPr>
              <a:t>BMJ: British Medical Journal,</a:t>
            </a:r>
            <a:r>
              <a:rPr lang="en-US" sz="1000" dirty="0">
                <a:solidFill>
                  <a:prstClr val="white"/>
                </a:solidFill>
                <a:latin typeface="Palatino Linotype"/>
              </a:rPr>
              <a:t> </a:t>
            </a:r>
            <a:r>
              <a:rPr lang="en-US" sz="1000" i="1" dirty="0">
                <a:solidFill>
                  <a:prstClr val="white"/>
                </a:solidFill>
                <a:latin typeface="Palatino Linotype"/>
              </a:rPr>
              <a:t>347</a:t>
            </a:r>
            <a:r>
              <a:rPr lang="en-US" sz="1000" dirty="0">
                <a:solidFill>
                  <a:prstClr val="white"/>
                </a:solidFill>
                <a:latin typeface="Palatino Linotype"/>
              </a:rPr>
              <a:t>(7928), 33-35. </a:t>
            </a:r>
          </a:p>
        </p:txBody>
      </p:sp>
      <p:graphicFrame>
        <p:nvGraphicFramePr>
          <p:cNvPr id="3" name="Table 2"/>
          <p:cNvGraphicFramePr>
            <a:graphicFrameLocks noGrp="1"/>
          </p:cNvGraphicFramePr>
          <p:nvPr/>
        </p:nvGraphicFramePr>
        <p:xfrm>
          <a:off x="2021058" y="1320661"/>
          <a:ext cx="3695700" cy="3556880"/>
        </p:xfrm>
        <a:graphic>
          <a:graphicData uri="http://schemas.openxmlformats.org/drawingml/2006/table">
            <a:tbl>
              <a:tblPr firstRow="1" bandRow="1">
                <a:tableStyleId>{5C22544A-7EE6-4342-B048-85BDC9FD1C3A}</a:tableStyleId>
              </a:tblPr>
              <a:tblGrid>
                <a:gridCol w="3695700">
                  <a:extLst>
                    <a:ext uri="{9D8B030D-6E8A-4147-A177-3AD203B41FA5}">
                      <a16:colId xmlns:a16="http://schemas.microsoft.com/office/drawing/2014/main" val="20000"/>
                    </a:ext>
                  </a:extLst>
                </a:gridCol>
              </a:tblGrid>
              <a:tr h="373560">
                <a:tc>
                  <a:txBody>
                    <a:bodyPr/>
                    <a:lstStyle/>
                    <a:p>
                      <a:pPr algn="ctr"/>
                      <a:r>
                        <a:rPr lang="en-US" sz="2200" i="1" dirty="0">
                          <a:solidFill>
                            <a:schemeClr val="bg2"/>
                          </a:solidFill>
                        </a:rPr>
                        <a:t>Suicidal Ideation</a:t>
                      </a:r>
                    </a:p>
                  </a:txBody>
                  <a:tcPr>
                    <a:solidFill>
                      <a:schemeClr val="tx2"/>
                    </a:solidFill>
                  </a:tcPr>
                </a:tc>
                <a:extLst>
                  <a:ext uri="{0D108BD9-81ED-4DB2-BD59-A6C34878D82A}">
                    <a16:rowId xmlns:a16="http://schemas.microsoft.com/office/drawing/2014/main" val="10000"/>
                  </a:ext>
                </a:extLst>
              </a:tr>
              <a:tr h="3130160">
                <a:tc>
                  <a:txBody>
                    <a:bodyPr/>
                    <a:lstStyle/>
                    <a:p>
                      <a:endParaRPr lang="en-US" b="1" dirty="0">
                        <a:solidFill>
                          <a:schemeClr val="bg2"/>
                        </a:solidFill>
                      </a:endParaRPr>
                    </a:p>
                    <a:p>
                      <a:r>
                        <a:rPr lang="en-US" b="1" dirty="0">
                          <a:solidFill>
                            <a:schemeClr val="bg2"/>
                          </a:solidFill>
                        </a:rPr>
                        <a:t>LOWER RISK</a:t>
                      </a:r>
                    </a:p>
                    <a:p>
                      <a:endParaRPr lang="en-US" b="1" dirty="0">
                        <a:solidFill>
                          <a:schemeClr val="bg2"/>
                        </a:solidFill>
                      </a:endParaRPr>
                    </a:p>
                    <a:p>
                      <a:pPr marL="285750" indent="-285750">
                        <a:buFont typeface="Arial" panose="020B0604020202020204" pitchFamily="34" charset="0"/>
                        <a:buChar char="•"/>
                      </a:pPr>
                      <a:r>
                        <a:rPr lang="en-US" sz="1600" b="1" i="0" kern="1200" dirty="0">
                          <a:solidFill>
                            <a:schemeClr val="bg2"/>
                          </a:solidFill>
                          <a:latin typeface="+mn-lt"/>
                          <a:ea typeface="+mn-ea"/>
                          <a:cs typeface="+mn-cs"/>
                        </a:rPr>
                        <a:t>No Hx of Attempts</a:t>
                      </a:r>
                    </a:p>
                    <a:p>
                      <a:pPr marL="285750" indent="-285750">
                        <a:buFont typeface="Arial" panose="020B0604020202020204" pitchFamily="34" charset="0"/>
                        <a:buChar char="•"/>
                      </a:pPr>
                      <a:r>
                        <a:rPr lang="en-US" sz="1600" b="1" i="0" kern="1200" dirty="0">
                          <a:solidFill>
                            <a:schemeClr val="bg2"/>
                          </a:solidFill>
                          <a:latin typeface="+mn-lt"/>
                          <a:ea typeface="+mn-ea"/>
                          <a:cs typeface="+mn-cs"/>
                        </a:rPr>
                        <a:t>No plan</a:t>
                      </a:r>
                    </a:p>
                    <a:p>
                      <a:pPr marL="285750" indent="-285750">
                        <a:buFont typeface="Arial" panose="020B0604020202020204" pitchFamily="34" charset="0"/>
                        <a:buChar char="•"/>
                      </a:pPr>
                      <a:r>
                        <a:rPr lang="en-US" sz="1600" b="1" i="0" kern="1200" dirty="0">
                          <a:solidFill>
                            <a:schemeClr val="bg2"/>
                          </a:solidFill>
                          <a:latin typeface="+mn-lt"/>
                          <a:ea typeface="+mn-ea"/>
                          <a:cs typeface="+mn-cs"/>
                        </a:rPr>
                        <a:t>No intent</a:t>
                      </a:r>
                    </a:p>
                    <a:p>
                      <a:pPr marL="285750" indent="-285750">
                        <a:buFont typeface="Arial" panose="020B0604020202020204" pitchFamily="34" charset="0"/>
                        <a:buChar char="•"/>
                      </a:pPr>
                      <a:r>
                        <a:rPr lang="en-US" sz="1600" b="1" i="0" kern="1200" dirty="0">
                          <a:solidFill>
                            <a:schemeClr val="bg2"/>
                          </a:solidFill>
                          <a:latin typeface="+mn-lt"/>
                          <a:ea typeface="+mn-ea"/>
                          <a:cs typeface="+mn-cs"/>
                        </a:rPr>
                        <a:t>No substance use</a:t>
                      </a:r>
                    </a:p>
                    <a:p>
                      <a:pPr marL="285750" indent="-285750">
                        <a:buFont typeface="Arial" panose="020B0604020202020204" pitchFamily="34" charset="0"/>
                        <a:buChar char="•"/>
                      </a:pPr>
                      <a:r>
                        <a:rPr lang="en-US" sz="1600" b="1" i="0" kern="1200" dirty="0">
                          <a:solidFill>
                            <a:schemeClr val="bg2"/>
                          </a:solidFill>
                          <a:latin typeface="+mn-lt"/>
                          <a:ea typeface="+mn-ea"/>
                          <a:cs typeface="+mn-cs"/>
                        </a:rPr>
                        <a:t>Protective factors (i.e., social connections, spiritual/religious beliefs, meaningful employment)</a:t>
                      </a:r>
                      <a:endParaRPr lang="en-US" sz="1600" i="0" dirty="0">
                        <a:solidFill>
                          <a:schemeClr val="bg2"/>
                        </a:solidFill>
                      </a:endParaRPr>
                    </a:p>
                  </a:txBody>
                  <a:tcPr>
                    <a:solidFill>
                      <a:schemeClr val="tx2"/>
                    </a:solid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6322842" y="1320661"/>
          <a:ext cx="3848100" cy="356468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20000"/>
                    </a:ext>
                  </a:extLst>
                </a:gridCol>
              </a:tblGrid>
              <a:tr h="365760">
                <a:tc>
                  <a:txBody>
                    <a:bodyPr/>
                    <a:lstStyle/>
                    <a:p>
                      <a:pPr algn="ctr"/>
                      <a:r>
                        <a:rPr lang="en-US" sz="2200" i="1" dirty="0">
                          <a:solidFill>
                            <a:schemeClr val="bg2"/>
                          </a:solidFill>
                        </a:rPr>
                        <a:t>Thoughts of Harming Baby</a:t>
                      </a:r>
                    </a:p>
                  </a:txBody>
                  <a:tcPr>
                    <a:solidFill>
                      <a:schemeClr val="tx2"/>
                    </a:solidFill>
                  </a:tcPr>
                </a:tc>
                <a:extLst>
                  <a:ext uri="{0D108BD9-81ED-4DB2-BD59-A6C34878D82A}">
                    <a16:rowId xmlns:a16="http://schemas.microsoft.com/office/drawing/2014/main" val="10000"/>
                  </a:ext>
                </a:extLst>
              </a:tr>
              <a:tr h="3137960">
                <a:tc>
                  <a:txBody>
                    <a:bodyPr/>
                    <a:lstStyle/>
                    <a:p>
                      <a:endParaRPr lang="en-US" b="1" dirty="0">
                        <a:solidFill>
                          <a:schemeClr val="bg2"/>
                        </a:solidFill>
                      </a:endParaRPr>
                    </a:p>
                    <a:p>
                      <a:r>
                        <a:rPr lang="en-US" b="1" dirty="0">
                          <a:solidFill>
                            <a:schemeClr val="bg2"/>
                          </a:solidFill>
                        </a:rPr>
                        <a:t>LOWER RISK</a:t>
                      </a:r>
                    </a:p>
                    <a:p>
                      <a:endParaRPr lang="en-US" b="1" dirty="0">
                        <a:solidFill>
                          <a:schemeClr val="bg2"/>
                        </a:solidFill>
                      </a:endParaRPr>
                    </a:p>
                    <a:p>
                      <a:pPr marL="285750" indent="-285750">
                        <a:buFont typeface="Arial" panose="020B0604020202020204" pitchFamily="34" charset="0"/>
                        <a:buChar char="•"/>
                      </a:pPr>
                      <a:r>
                        <a:rPr lang="en-US" sz="1600" b="1" i="0" dirty="0">
                          <a:solidFill>
                            <a:schemeClr val="bg2"/>
                          </a:solidFill>
                        </a:rPr>
                        <a:t>Thoughts are intrusive and disturbing</a:t>
                      </a:r>
                      <a:endParaRPr lang="en-US" sz="1600" b="1" i="0" baseline="0" dirty="0">
                        <a:solidFill>
                          <a:schemeClr val="bg2"/>
                        </a:solidFill>
                      </a:endParaRPr>
                    </a:p>
                    <a:p>
                      <a:pPr marL="285750" indent="-285750">
                        <a:buFont typeface="Arial" panose="020B0604020202020204" pitchFamily="34" charset="0"/>
                        <a:buChar char="•"/>
                      </a:pPr>
                      <a:r>
                        <a:rPr lang="en-US" sz="1600" b="1" i="0" baseline="0" dirty="0">
                          <a:solidFill>
                            <a:schemeClr val="bg2"/>
                          </a:solidFill>
                        </a:rPr>
                        <a:t>No psychotic symptoms</a:t>
                      </a:r>
                    </a:p>
                    <a:p>
                      <a:pPr marL="285750" indent="-285750">
                        <a:buFont typeface="Arial" panose="020B0604020202020204" pitchFamily="34" charset="0"/>
                        <a:buChar char="•"/>
                      </a:pPr>
                      <a:r>
                        <a:rPr lang="en-US" sz="1600" b="1" i="0" baseline="0" dirty="0">
                          <a:solidFill>
                            <a:schemeClr val="bg2"/>
                          </a:solidFill>
                        </a:rPr>
                        <a:t>Thoughts cause fear/anxiety</a:t>
                      </a:r>
                    </a:p>
                    <a:p>
                      <a:pPr marL="285750" indent="-285750">
                        <a:buFont typeface="Arial" panose="020B0604020202020204" pitchFamily="34" charset="0"/>
                        <a:buChar char="•"/>
                      </a:pPr>
                      <a:r>
                        <a:rPr lang="en-US" sz="1600" b="1" i="0" baseline="0" dirty="0">
                          <a:solidFill>
                            <a:schemeClr val="bg2"/>
                          </a:solidFill>
                        </a:rPr>
                        <a:t>Good insight</a:t>
                      </a:r>
                    </a:p>
                  </a:txBody>
                  <a:tcPr>
                    <a:solidFill>
                      <a:schemeClr val="tx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5569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30430" y="1334140"/>
            <a:ext cx="7875570" cy="4423532"/>
          </a:xfrm>
        </p:spPr>
        <p:txBody>
          <a:bodyPr anchor="t" anchorCtr="0">
            <a:normAutofit/>
          </a:bodyPr>
          <a:lstStyle/>
          <a:p>
            <a:pPr marL="18288" indent="0">
              <a:buNone/>
            </a:pPr>
            <a:endParaRPr lang="en-US" sz="2400" dirty="0">
              <a:solidFill>
                <a:schemeClr val="tx2"/>
              </a:solidFill>
            </a:endParaRPr>
          </a:p>
          <a:p>
            <a:r>
              <a:rPr lang="en-US" sz="2400" dirty="0">
                <a:solidFill>
                  <a:schemeClr val="tx2"/>
                </a:solidFill>
              </a:rPr>
              <a:t>Utilize established clinical protocols</a:t>
            </a:r>
          </a:p>
          <a:p>
            <a:r>
              <a:rPr lang="en-US" sz="2400" dirty="0">
                <a:solidFill>
                  <a:schemeClr val="tx2"/>
                </a:solidFill>
              </a:rPr>
              <a:t>Call </a:t>
            </a:r>
            <a:r>
              <a:rPr lang="en-US" sz="2400" b="1" i="1" dirty="0">
                <a:solidFill>
                  <a:schemeClr val="accent5"/>
                </a:solidFill>
              </a:rPr>
              <a:t>RI MomsPRN: </a:t>
            </a:r>
            <a:r>
              <a:rPr lang="en-US" sz="2400" dirty="0">
                <a:solidFill>
                  <a:schemeClr val="tx2"/>
                </a:solidFill>
              </a:rPr>
              <a:t> </a:t>
            </a:r>
            <a:r>
              <a:rPr lang="en-US" sz="2400" dirty="0">
                <a:solidFill>
                  <a:schemeClr val="accent5"/>
                </a:solidFill>
              </a:rPr>
              <a:t>401-430-2800 </a:t>
            </a:r>
            <a:endParaRPr lang="en-US" sz="2400" b="1" i="1" dirty="0">
              <a:solidFill>
                <a:schemeClr val="accent5"/>
              </a:solidFill>
            </a:endParaRPr>
          </a:p>
          <a:p>
            <a:r>
              <a:rPr lang="en-US" sz="2400" dirty="0">
                <a:solidFill>
                  <a:schemeClr val="tx2"/>
                </a:solidFill>
              </a:rPr>
              <a:t>Initiate Treatment with RI MomsPRN consultation</a:t>
            </a:r>
          </a:p>
          <a:p>
            <a:r>
              <a:rPr lang="en-US" sz="2400" dirty="0">
                <a:solidFill>
                  <a:schemeClr val="tx2"/>
                </a:solidFill>
              </a:rPr>
              <a:t>Refer for ongoing BH treatment</a:t>
            </a:r>
          </a:p>
          <a:p>
            <a:pPr marL="18288" indent="0">
              <a:buNone/>
            </a:pPr>
            <a:endParaRPr lang="en-US" sz="2400" dirty="0">
              <a:solidFill>
                <a:schemeClr val="tx2"/>
              </a:solidFill>
            </a:endParaRPr>
          </a:p>
          <a:p>
            <a:pPr marL="18288" indent="0">
              <a:buNone/>
            </a:pPr>
            <a:endParaRPr lang="en-US" sz="2000" dirty="0">
              <a:solidFill>
                <a:schemeClr val="accent5">
                  <a:lumMod val="60000"/>
                  <a:lumOff val="40000"/>
                </a:schemeClr>
              </a:solidFill>
            </a:endParaRPr>
          </a:p>
          <a:p>
            <a:pPr marL="18288" indent="0">
              <a:buNone/>
            </a:pPr>
            <a:endParaRPr lang="en-US" sz="1600" dirty="0">
              <a:solidFill>
                <a:schemeClr val="accent5">
                  <a:lumMod val="60000"/>
                  <a:lumOff val="40000"/>
                </a:schemeClr>
              </a:solidFill>
            </a:endParaRPr>
          </a:p>
          <a:p>
            <a:pPr marL="18288" indent="0">
              <a:buNone/>
            </a:pPr>
            <a:endParaRPr lang="en-US" sz="2400" dirty="0">
              <a:solidFill>
                <a:schemeClr val="accent5">
                  <a:lumMod val="60000"/>
                  <a:lumOff val="40000"/>
                </a:schemeClr>
              </a:solidFill>
            </a:endParaRPr>
          </a:p>
        </p:txBody>
      </p:sp>
      <p:sp>
        <p:nvSpPr>
          <p:cNvPr id="7" name="Title 6"/>
          <p:cNvSpPr>
            <a:spLocks noGrp="1"/>
          </p:cNvSpPr>
          <p:nvPr>
            <p:ph type="title"/>
          </p:nvPr>
        </p:nvSpPr>
        <p:spPr>
          <a:xfrm>
            <a:off x="2362200" y="419740"/>
            <a:ext cx="7543800" cy="914400"/>
          </a:xfrm>
        </p:spPr>
        <p:txBody>
          <a:bodyPr/>
          <a:lstStyle/>
          <a:p>
            <a:pPr algn="ctr"/>
            <a:r>
              <a:rPr lang="en-US" sz="3600" dirty="0"/>
              <a:t>Positive Screen</a:t>
            </a:r>
          </a:p>
        </p:txBody>
      </p:sp>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643122"/>
            <a:ext cx="28194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800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30430" y="1524000"/>
            <a:ext cx="7875570" cy="4423532"/>
          </a:xfrm>
        </p:spPr>
        <p:txBody>
          <a:bodyPr anchor="t" anchorCtr="0">
            <a:normAutofit/>
          </a:bodyPr>
          <a:lstStyle/>
          <a:p>
            <a:pPr marL="18288" indent="0">
              <a:buNone/>
            </a:pPr>
            <a:endParaRPr lang="en-US" sz="2400" dirty="0">
              <a:solidFill>
                <a:schemeClr val="tx2"/>
              </a:solidFill>
            </a:endParaRPr>
          </a:p>
          <a:p>
            <a:pPr marL="18288" indent="0">
              <a:buNone/>
            </a:pPr>
            <a:endParaRPr lang="en-US" sz="2000" dirty="0">
              <a:solidFill>
                <a:schemeClr val="accent5">
                  <a:lumMod val="60000"/>
                  <a:lumOff val="40000"/>
                </a:schemeClr>
              </a:solidFill>
            </a:endParaRPr>
          </a:p>
          <a:p>
            <a:pPr marL="18288" indent="0">
              <a:buNone/>
            </a:pPr>
            <a:endParaRPr lang="en-US" sz="1600" dirty="0">
              <a:solidFill>
                <a:schemeClr val="accent5">
                  <a:lumMod val="60000"/>
                  <a:lumOff val="40000"/>
                </a:schemeClr>
              </a:solidFill>
            </a:endParaRPr>
          </a:p>
          <a:p>
            <a:pPr marL="18288" indent="0">
              <a:buNone/>
            </a:pPr>
            <a:endParaRPr lang="en-US" sz="2400" dirty="0">
              <a:solidFill>
                <a:schemeClr val="accent5">
                  <a:lumMod val="60000"/>
                  <a:lumOff val="40000"/>
                </a:schemeClr>
              </a:solidFill>
            </a:endParaRPr>
          </a:p>
        </p:txBody>
      </p:sp>
      <p:sp>
        <p:nvSpPr>
          <p:cNvPr id="7" name="Title 6"/>
          <p:cNvSpPr>
            <a:spLocks noGrp="1"/>
          </p:cNvSpPr>
          <p:nvPr>
            <p:ph type="title"/>
          </p:nvPr>
        </p:nvSpPr>
        <p:spPr>
          <a:xfrm>
            <a:off x="2398295" y="266700"/>
            <a:ext cx="7543800" cy="914400"/>
          </a:xfrm>
        </p:spPr>
        <p:txBody>
          <a:bodyPr/>
          <a:lstStyle/>
          <a:p>
            <a:pPr algn="ctr"/>
            <a:r>
              <a:rPr lang="en-US" sz="3600" dirty="0"/>
              <a:t>RI MomsPRN Services</a:t>
            </a:r>
          </a:p>
        </p:txBody>
      </p:sp>
      <p:sp>
        <p:nvSpPr>
          <p:cNvPr id="4" name="Date Placeholder 3"/>
          <p:cNvSpPr>
            <a:spLocks noGrp="1"/>
          </p:cNvSpPr>
          <p:nvPr>
            <p:ph type="dt" sz="half" idx="10"/>
          </p:nvPr>
        </p:nvSpPr>
        <p:spPr/>
        <p:txBody>
          <a:bodyPr/>
          <a:lstStyle/>
          <a:p>
            <a:pPr defTabSz="914400"/>
            <a:r>
              <a:rPr lang="en-US" dirty="0">
                <a:solidFill>
                  <a:prstClr val="white">
                    <a:alpha val="60000"/>
                  </a:prstClr>
                </a:solidFill>
                <a:latin typeface="Palatino Linotype"/>
              </a:rPr>
              <a:t>Tuesday October 29, 2019</a:t>
            </a:r>
          </a:p>
          <a:p>
            <a:pPr defTabSz="914400"/>
            <a:endParaRPr lang="en-US" dirty="0">
              <a:solidFill>
                <a:prstClr val="white">
                  <a:alpha val="60000"/>
                </a:prstClr>
              </a:solidFill>
              <a:latin typeface="Palatino Linotype"/>
            </a:endParaRPr>
          </a:p>
        </p:txBody>
      </p:sp>
      <p:graphicFrame>
        <p:nvGraphicFramePr>
          <p:cNvPr id="9" name="Table 8">
            <a:extLst>
              <a:ext uri="{FF2B5EF4-FFF2-40B4-BE49-F238E27FC236}">
                <a16:creationId xmlns:a16="http://schemas.microsoft.com/office/drawing/2014/main" id="{EC8F572D-58EA-47CF-B38B-C2F400A0F36A}"/>
              </a:ext>
            </a:extLst>
          </p:cNvPr>
          <p:cNvGraphicFramePr>
            <a:graphicFrameLocks noGrp="1"/>
          </p:cNvGraphicFramePr>
          <p:nvPr/>
        </p:nvGraphicFramePr>
        <p:xfrm>
          <a:off x="2130797" y="1524000"/>
          <a:ext cx="7930407" cy="4423532"/>
        </p:xfrm>
        <a:graphic>
          <a:graphicData uri="http://schemas.openxmlformats.org/drawingml/2006/table">
            <a:tbl>
              <a:tblPr firstRow="1" bandRow="1">
                <a:tableStyleId>{5C22544A-7EE6-4342-B048-85BDC9FD1C3A}</a:tableStyleId>
              </a:tblPr>
              <a:tblGrid>
                <a:gridCol w="2643469">
                  <a:extLst>
                    <a:ext uri="{9D8B030D-6E8A-4147-A177-3AD203B41FA5}">
                      <a16:colId xmlns:a16="http://schemas.microsoft.com/office/drawing/2014/main" val="1389334593"/>
                    </a:ext>
                  </a:extLst>
                </a:gridCol>
                <a:gridCol w="2643469">
                  <a:extLst>
                    <a:ext uri="{9D8B030D-6E8A-4147-A177-3AD203B41FA5}">
                      <a16:colId xmlns:a16="http://schemas.microsoft.com/office/drawing/2014/main" val="1175751862"/>
                    </a:ext>
                  </a:extLst>
                </a:gridCol>
                <a:gridCol w="2643469">
                  <a:extLst>
                    <a:ext uri="{9D8B030D-6E8A-4147-A177-3AD203B41FA5}">
                      <a16:colId xmlns:a16="http://schemas.microsoft.com/office/drawing/2014/main" val="1494621437"/>
                    </a:ext>
                  </a:extLst>
                </a:gridCol>
              </a:tblGrid>
              <a:tr h="800000">
                <a:tc>
                  <a:txBody>
                    <a:bodyPr/>
                    <a:lstStyle/>
                    <a:p>
                      <a:pPr algn="ctr"/>
                      <a:r>
                        <a:rPr lang="en-US" sz="1500" b="1" kern="1200" dirty="0">
                          <a:solidFill>
                            <a:schemeClr val="lt1"/>
                          </a:solidFill>
                          <a:effectLst/>
                          <a:latin typeface="Century Gothic" panose="020B0502020202020204" pitchFamily="34" charset="0"/>
                          <a:ea typeface="+mn-ea"/>
                          <a:cs typeface="Calibri" panose="020F0502020204030204" pitchFamily="34" charset="0"/>
                        </a:rPr>
                        <a:t>Resource and Referral Specialist </a:t>
                      </a:r>
                      <a:br>
                        <a:rPr lang="en-US" sz="1500" b="1" kern="1200" dirty="0">
                          <a:solidFill>
                            <a:schemeClr val="lt1"/>
                          </a:solidFill>
                          <a:effectLst/>
                          <a:latin typeface="Century Gothic" panose="020B0502020202020204" pitchFamily="34" charset="0"/>
                          <a:ea typeface="+mn-ea"/>
                          <a:cs typeface="Calibri" panose="020F0502020204030204" pitchFamily="34" charset="0"/>
                        </a:rPr>
                      </a:br>
                      <a:r>
                        <a:rPr lang="en-US" sz="1500" b="1" kern="1200" dirty="0">
                          <a:solidFill>
                            <a:schemeClr val="lt1"/>
                          </a:solidFill>
                          <a:effectLst/>
                          <a:latin typeface="Century Gothic" panose="020B0502020202020204" pitchFamily="34" charset="0"/>
                          <a:ea typeface="+mn-ea"/>
                          <a:cs typeface="Calibri" panose="020F0502020204030204" pitchFamily="34" charset="0"/>
                        </a:rPr>
                        <a:t>(Social Worker)</a:t>
                      </a:r>
                      <a:endParaRPr lang="en-US" sz="1500" dirty="0">
                        <a:latin typeface="Century Gothic" panose="020B0502020202020204" pitchFamily="34" charset="0"/>
                        <a:cs typeface="Calibri" panose="020F0502020204030204" pitchFamily="34" charset="0"/>
                      </a:endParaRPr>
                    </a:p>
                  </a:txBody>
                  <a:tcPr>
                    <a:solidFill>
                      <a:schemeClr val="accent3"/>
                    </a:solidFill>
                  </a:tcPr>
                </a:tc>
                <a:tc>
                  <a:txBody>
                    <a:bodyPr/>
                    <a:lstStyle/>
                    <a:p>
                      <a:pPr algn="ctr"/>
                      <a:r>
                        <a:rPr lang="en-US" sz="1500" b="1" kern="1200" dirty="0">
                          <a:solidFill>
                            <a:schemeClr val="lt1"/>
                          </a:solidFill>
                          <a:effectLst/>
                          <a:latin typeface="Century Gothic" panose="020B0502020202020204" pitchFamily="34" charset="0"/>
                          <a:ea typeface="+mn-ea"/>
                          <a:cs typeface="Calibri" panose="020F0502020204030204" pitchFamily="34" charset="0"/>
                        </a:rPr>
                        <a:t>Clinical Consultation</a:t>
                      </a:r>
                    </a:p>
                    <a:p>
                      <a:pPr algn="ctr"/>
                      <a:r>
                        <a:rPr lang="en-US" sz="1500" b="1" kern="1200" dirty="0">
                          <a:solidFill>
                            <a:schemeClr val="lt1"/>
                          </a:solidFill>
                          <a:effectLst/>
                          <a:latin typeface="Century Gothic" panose="020B0502020202020204" pitchFamily="34" charset="0"/>
                          <a:ea typeface="+mn-ea"/>
                          <a:cs typeface="Calibri" panose="020F0502020204030204" pitchFamily="34" charset="0"/>
                        </a:rPr>
                        <a:t>(Psychiatrist &amp; Psychologist)</a:t>
                      </a:r>
                      <a:endParaRPr lang="en-US" sz="1500" dirty="0">
                        <a:latin typeface="Century Gothic" panose="020B0502020202020204" pitchFamily="34" charset="0"/>
                        <a:cs typeface="Calibri" panose="020F0502020204030204" pitchFamily="34" charset="0"/>
                      </a:endParaRPr>
                    </a:p>
                  </a:txBody>
                  <a:tcPr>
                    <a:solidFill>
                      <a:schemeClr val="accent3"/>
                    </a:solidFill>
                  </a:tcPr>
                </a:tc>
                <a:tc>
                  <a:txBody>
                    <a:bodyPr/>
                    <a:lstStyle/>
                    <a:p>
                      <a:pPr algn="ctr"/>
                      <a:r>
                        <a:rPr lang="en-US" sz="1500" b="1" kern="1200" dirty="0">
                          <a:solidFill>
                            <a:schemeClr val="lt1"/>
                          </a:solidFill>
                          <a:effectLst/>
                          <a:latin typeface="Century Gothic" panose="020B0502020202020204" pitchFamily="34" charset="0"/>
                          <a:ea typeface="+mn-ea"/>
                          <a:cs typeface="Calibri" panose="020F0502020204030204" pitchFamily="34" charset="0"/>
                        </a:rPr>
                        <a:t>Continuing</a:t>
                      </a:r>
                    </a:p>
                    <a:p>
                      <a:pPr algn="ctr"/>
                      <a:r>
                        <a:rPr lang="en-US" sz="1500" b="1" kern="1200" dirty="0">
                          <a:solidFill>
                            <a:schemeClr val="lt1"/>
                          </a:solidFill>
                          <a:effectLst/>
                          <a:latin typeface="Century Gothic" panose="020B0502020202020204" pitchFamily="34" charset="0"/>
                          <a:ea typeface="+mn-ea"/>
                          <a:cs typeface="Calibri" panose="020F0502020204030204" pitchFamily="34" charset="0"/>
                        </a:rPr>
                        <a:t>Education</a:t>
                      </a:r>
                      <a:endParaRPr lang="en-US" sz="1500" dirty="0">
                        <a:latin typeface="Century Gothic" panose="020B0502020202020204" pitchFamily="34" charset="0"/>
                        <a:cs typeface="Calibri" panose="020F0502020204030204" pitchFamily="34" charset="0"/>
                      </a:endParaRPr>
                    </a:p>
                  </a:txBody>
                  <a:tcPr>
                    <a:solidFill>
                      <a:schemeClr val="accent3"/>
                    </a:solidFill>
                  </a:tcPr>
                </a:tc>
                <a:extLst>
                  <a:ext uri="{0D108BD9-81ED-4DB2-BD59-A6C34878D82A}">
                    <a16:rowId xmlns:a16="http://schemas.microsoft.com/office/drawing/2014/main" val="999408466"/>
                  </a:ext>
                </a:extLst>
              </a:tr>
              <a:tr h="3623532">
                <a:tc>
                  <a:txBody>
                    <a:bodyPr/>
                    <a:lstStyle/>
                    <a:p>
                      <a:pPr marL="285750" lvl="0" indent="-285750">
                        <a:buFont typeface="Arial" panose="020B0604020202020204" pitchFamily="34" charset="0"/>
                        <a:buChar char="•"/>
                      </a:pPr>
                      <a:r>
                        <a:rPr lang="en-US" sz="1500" kern="1200" dirty="0">
                          <a:solidFill>
                            <a:schemeClr val="dk1"/>
                          </a:solidFill>
                          <a:effectLst/>
                          <a:latin typeface="Century Gothic" panose="020B0502020202020204" pitchFamily="34" charset="0"/>
                          <a:ea typeface="+mn-ea"/>
                          <a:cs typeface="Calibri" panose="020F0502020204030204" pitchFamily="34" charset="0"/>
                        </a:rPr>
                        <a:t>Call intake and triage</a:t>
                      </a:r>
                    </a:p>
                    <a:p>
                      <a:pPr marL="0" lvl="0" indent="0">
                        <a:buFont typeface="Arial" panose="020B0604020202020204" pitchFamily="34" charset="0"/>
                        <a:buNone/>
                      </a:pPr>
                      <a:endParaRPr lang="en-US" sz="1500" kern="1200" dirty="0">
                        <a:solidFill>
                          <a:schemeClr val="dk1"/>
                        </a:solidFill>
                        <a:effectLst/>
                        <a:latin typeface="Century Gothic" panose="020B0502020202020204" pitchFamily="34" charset="0"/>
                        <a:ea typeface="+mn-ea"/>
                        <a:cs typeface="Calibri" panose="020F0502020204030204" pitchFamily="34" charset="0"/>
                      </a:endParaRPr>
                    </a:p>
                    <a:p>
                      <a:pPr marL="285750" lvl="0" indent="-285750">
                        <a:buFont typeface="Arial" panose="020B0604020202020204" pitchFamily="34" charset="0"/>
                        <a:buChar char="•"/>
                      </a:pPr>
                      <a:r>
                        <a:rPr lang="en-US" sz="1500" kern="1200" dirty="0">
                          <a:solidFill>
                            <a:schemeClr val="dk1"/>
                          </a:solidFill>
                          <a:effectLst/>
                          <a:latin typeface="Century Gothic" panose="020B0502020202020204" pitchFamily="34" charset="0"/>
                          <a:ea typeface="+mn-ea"/>
                          <a:cs typeface="Calibri" panose="020F0502020204030204" pitchFamily="34" charset="0"/>
                        </a:rPr>
                        <a:t>Make connections to treatment and support services</a:t>
                      </a:r>
                      <a:br>
                        <a:rPr lang="en-US" sz="1500" kern="1200" dirty="0">
                          <a:solidFill>
                            <a:schemeClr val="dk1"/>
                          </a:solidFill>
                          <a:effectLst/>
                          <a:latin typeface="Century Gothic" panose="020B0502020202020204" pitchFamily="34" charset="0"/>
                          <a:ea typeface="+mn-ea"/>
                          <a:cs typeface="Calibri" panose="020F0502020204030204" pitchFamily="34" charset="0"/>
                        </a:rPr>
                      </a:br>
                      <a:endParaRPr lang="en-US" sz="1500" kern="1200" dirty="0">
                        <a:solidFill>
                          <a:schemeClr val="dk1"/>
                        </a:solidFill>
                        <a:effectLst/>
                        <a:latin typeface="Century Gothic" panose="020B0502020202020204" pitchFamily="34" charset="0"/>
                        <a:ea typeface="+mn-ea"/>
                        <a:cs typeface="Calibri" panose="020F0502020204030204" pitchFamily="34" charset="0"/>
                      </a:endParaRPr>
                    </a:p>
                    <a:p>
                      <a:pPr marL="285750" lvl="0" indent="-285750">
                        <a:buFont typeface="Arial" panose="020B0604020202020204" pitchFamily="34" charset="0"/>
                        <a:buChar char="•"/>
                      </a:pPr>
                      <a:r>
                        <a:rPr lang="en-US" sz="1500" kern="1200" dirty="0">
                          <a:solidFill>
                            <a:schemeClr val="dk1"/>
                          </a:solidFill>
                          <a:effectLst/>
                          <a:latin typeface="Century Gothic" panose="020B0502020202020204" pitchFamily="34" charset="0"/>
                          <a:ea typeface="+mn-ea"/>
                          <a:cs typeface="Calibri" panose="020F0502020204030204" pitchFamily="34" charset="0"/>
                        </a:rPr>
                        <a:t>Schedule provider teleconsultation with perinatal behavioral health experts</a:t>
                      </a:r>
                      <a:endParaRPr lang="en-US" sz="1500" dirty="0">
                        <a:latin typeface="Century Gothic" panose="020B0502020202020204" pitchFamily="34" charset="0"/>
                        <a:cs typeface="Calibri" panose="020F0502020204030204" pitchFamily="34" charset="0"/>
                      </a:endParaRPr>
                    </a:p>
                  </a:txBody>
                  <a:tcPr>
                    <a:solidFill>
                      <a:schemeClr val="accent6"/>
                    </a:solidFill>
                  </a:tcPr>
                </a:tc>
                <a:tc>
                  <a:txBody>
                    <a:bodyPr/>
                    <a:lstStyle/>
                    <a:p>
                      <a:pPr marL="285750" lvl="0" indent="-285750">
                        <a:buFont typeface="Arial" panose="020B0604020202020204" pitchFamily="34" charset="0"/>
                        <a:buChar char="•"/>
                      </a:pPr>
                      <a:r>
                        <a:rPr lang="en-US" sz="1500" kern="1200" dirty="0">
                          <a:solidFill>
                            <a:schemeClr val="dk1"/>
                          </a:solidFill>
                          <a:effectLst/>
                          <a:latin typeface="Century Gothic" panose="020B0502020202020204" pitchFamily="34" charset="0"/>
                          <a:ea typeface="+mn-ea"/>
                          <a:cs typeface="Calibri" panose="020F0502020204030204" pitchFamily="34" charset="0"/>
                        </a:rPr>
                        <a:t>Same day provider-to-provider teleconsultation services </a:t>
                      </a:r>
                      <a:br>
                        <a:rPr lang="en-US" sz="1500" kern="1200" dirty="0">
                          <a:solidFill>
                            <a:schemeClr val="dk1"/>
                          </a:solidFill>
                          <a:effectLst/>
                          <a:latin typeface="Century Gothic" panose="020B0502020202020204" pitchFamily="34" charset="0"/>
                          <a:ea typeface="+mn-ea"/>
                          <a:cs typeface="Calibri" panose="020F0502020204030204" pitchFamily="34" charset="0"/>
                        </a:rPr>
                      </a:br>
                      <a:endParaRPr lang="en-US" sz="1500" kern="1200" dirty="0">
                        <a:solidFill>
                          <a:schemeClr val="dk1"/>
                        </a:solidFill>
                        <a:effectLst/>
                        <a:latin typeface="Century Gothic" panose="020B0502020202020204" pitchFamily="34" charset="0"/>
                        <a:ea typeface="+mn-ea"/>
                        <a:cs typeface="Calibri" panose="020F0502020204030204" pitchFamily="34" charset="0"/>
                      </a:endParaRPr>
                    </a:p>
                    <a:p>
                      <a:pPr marL="285750" lvl="0" indent="-285750">
                        <a:buFont typeface="Arial" panose="020B0604020202020204" pitchFamily="34" charset="0"/>
                        <a:buChar char="•"/>
                      </a:pPr>
                      <a:r>
                        <a:rPr lang="en-US" sz="1500" kern="1200" dirty="0">
                          <a:solidFill>
                            <a:schemeClr val="dk1"/>
                          </a:solidFill>
                          <a:effectLst/>
                          <a:latin typeface="Century Gothic" panose="020B0502020202020204" pitchFamily="34" charset="0"/>
                          <a:ea typeface="+mn-ea"/>
                          <a:cs typeface="Calibri" panose="020F0502020204030204" pitchFamily="34" charset="0"/>
                        </a:rPr>
                        <a:t>Diagnostic support</a:t>
                      </a:r>
                      <a:br>
                        <a:rPr lang="en-US" sz="1500" kern="1200" dirty="0">
                          <a:solidFill>
                            <a:schemeClr val="dk1"/>
                          </a:solidFill>
                          <a:effectLst/>
                          <a:latin typeface="Century Gothic" panose="020B0502020202020204" pitchFamily="34" charset="0"/>
                          <a:ea typeface="+mn-ea"/>
                          <a:cs typeface="Calibri" panose="020F0502020204030204" pitchFamily="34" charset="0"/>
                        </a:rPr>
                      </a:br>
                      <a:endParaRPr lang="en-US" sz="1500" kern="1200" dirty="0">
                        <a:solidFill>
                          <a:schemeClr val="dk1"/>
                        </a:solidFill>
                        <a:effectLst/>
                        <a:latin typeface="Century Gothic" panose="020B0502020202020204" pitchFamily="34" charset="0"/>
                        <a:ea typeface="+mn-ea"/>
                        <a:cs typeface="Calibri" panose="020F0502020204030204" pitchFamily="34" charset="0"/>
                      </a:endParaRPr>
                    </a:p>
                    <a:p>
                      <a:pPr marL="285750" lvl="0" indent="-285750">
                        <a:buFont typeface="Arial" panose="020B0604020202020204" pitchFamily="34" charset="0"/>
                        <a:buChar char="•"/>
                      </a:pPr>
                      <a:r>
                        <a:rPr lang="en-US" sz="1500" kern="1200" dirty="0">
                          <a:solidFill>
                            <a:schemeClr val="dk1"/>
                          </a:solidFill>
                          <a:effectLst/>
                          <a:latin typeface="Century Gothic" panose="020B0502020202020204" pitchFamily="34" charset="0"/>
                          <a:ea typeface="+mn-ea"/>
                          <a:cs typeface="Calibri" panose="020F0502020204030204" pitchFamily="34" charset="0"/>
                        </a:rPr>
                        <a:t>Treatment planning</a:t>
                      </a:r>
                      <a:br>
                        <a:rPr lang="en-US" sz="1500" kern="1200" dirty="0">
                          <a:solidFill>
                            <a:schemeClr val="dk1"/>
                          </a:solidFill>
                          <a:effectLst/>
                          <a:latin typeface="Century Gothic" panose="020B0502020202020204" pitchFamily="34" charset="0"/>
                          <a:ea typeface="+mn-ea"/>
                          <a:cs typeface="Calibri" panose="020F0502020204030204" pitchFamily="34" charset="0"/>
                        </a:rPr>
                      </a:br>
                      <a:endParaRPr lang="en-US" sz="1500" kern="1200" dirty="0">
                        <a:solidFill>
                          <a:schemeClr val="dk1"/>
                        </a:solidFill>
                        <a:effectLst/>
                        <a:latin typeface="Century Gothic" panose="020B0502020202020204" pitchFamily="34" charset="0"/>
                        <a:ea typeface="+mn-ea"/>
                        <a:cs typeface="Calibri" panose="020F0502020204030204" pitchFamily="34" charset="0"/>
                      </a:endParaRPr>
                    </a:p>
                    <a:p>
                      <a:pPr marL="285750" lvl="0" indent="-285750">
                        <a:buFont typeface="Arial" panose="020B0604020202020204" pitchFamily="34" charset="0"/>
                        <a:buChar char="•"/>
                      </a:pPr>
                      <a:r>
                        <a:rPr lang="en-US" sz="1500" kern="1200" dirty="0">
                          <a:solidFill>
                            <a:schemeClr val="dk1"/>
                          </a:solidFill>
                          <a:effectLst/>
                          <a:latin typeface="Century Gothic" panose="020B0502020202020204" pitchFamily="34" charset="0"/>
                          <a:ea typeface="+mn-ea"/>
                          <a:cs typeface="Calibri" panose="020F0502020204030204" pitchFamily="34" charset="0"/>
                        </a:rPr>
                        <a:t>Medication and dosage recommendations</a:t>
                      </a:r>
                      <a:br>
                        <a:rPr lang="en-US" sz="1500" kern="1200" dirty="0">
                          <a:solidFill>
                            <a:schemeClr val="dk1"/>
                          </a:solidFill>
                          <a:effectLst/>
                          <a:latin typeface="Century Gothic" panose="020B0502020202020204" pitchFamily="34" charset="0"/>
                          <a:ea typeface="+mn-ea"/>
                          <a:cs typeface="Calibri" panose="020F0502020204030204" pitchFamily="34" charset="0"/>
                        </a:rPr>
                      </a:br>
                      <a:endParaRPr lang="en-US" sz="1500" kern="1200" dirty="0">
                        <a:solidFill>
                          <a:schemeClr val="dk1"/>
                        </a:solidFill>
                        <a:effectLst/>
                        <a:latin typeface="Century Gothic" panose="020B0502020202020204" pitchFamily="34" charset="0"/>
                        <a:ea typeface="+mn-ea"/>
                        <a:cs typeface="Calibri" panose="020F0502020204030204" pitchFamily="34" charset="0"/>
                      </a:endParaRPr>
                    </a:p>
                    <a:p>
                      <a:pPr marL="285750" lvl="0" indent="-285750">
                        <a:buFont typeface="Arial" panose="020B0604020202020204" pitchFamily="34" charset="0"/>
                        <a:buChar char="•"/>
                      </a:pPr>
                      <a:r>
                        <a:rPr lang="en-US" sz="1500" kern="1200" dirty="0">
                          <a:solidFill>
                            <a:schemeClr val="dk1"/>
                          </a:solidFill>
                          <a:effectLst/>
                          <a:latin typeface="Century Gothic" panose="020B0502020202020204" pitchFamily="34" charset="0"/>
                          <a:ea typeface="+mn-ea"/>
                          <a:cs typeface="Calibri" panose="020F0502020204030204" pitchFamily="34" charset="0"/>
                        </a:rPr>
                        <a:t>Advisement about prescription concerns </a:t>
                      </a:r>
                      <a:endParaRPr lang="en-US" sz="1500" dirty="0">
                        <a:latin typeface="Century Gothic" panose="020B0502020202020204" pitchFamily="34" charset="0"/>
                        <a:cs typeface="Calibri" panose="020F0502020204030204" pitchFamily="34" charset="0"/>
                      </a:endParaRPr>
                    </a:p>
                  </a:txBody>
                  <a:tcPr>
                    <a:solidFill>
                      <a:schemeClr val="accent6"/>
                    </a:solidFill>
                  </a:tcPr>
                </a:tc>
                <a:tc>
                  <a:txBody>
                    <a:bodyPr/>
                    <a:lstStyle/>
                    <a:p>
                      <a:pPr marL="285750" indent="-285750">
                        <a:buFont typeface="Arial" panose="020B0604020202020204" pitchFamily="34" charset="0"/>
                        <a:buChar char="•"/>
                      </a:pPr>
                      <a:r>
                        <a:rPr lang="en-US" sz="1500" kern="1200" dirty="0">
                          <a:solidFill>
                            <a:schemeClr val="dk1"/>
                          </a:solidFill>
                          <a:effectLst/>
                          <a:latin typeface="Century Gothic" panose="020B0502020202020204" pitchFamily="34" charset="0"/>
                          <a:ea typeface="+mn-ea"/>
                          <a:cs typeface="Calibri" panose="020F0502020204030204" pitchFamily="34" charset="0"/>
                        </a:rPr>
                        <a:t>Deliver continuing medical education sessions on a variety of maternal behavioral health topics to various provider groups</a:t>
                      </a:r>
                      <a:endParaRPr lang="en-US" sz="1500" dirty="0">
                        <a:latin typeface="Century Gothic" panose="020B0502020202020204" pitchFamily="34" charset="0"/>
                        <a:cs typeface="Calibri" panose="020F0502020204030204" pitchFamily="34" charset="0"/>
                      </a:endParaRPr>
                    </a:p>
                  </a:txBody>
                  <a:tcPr>
                    <a:solidFill>
                      <a:schemeClr val="accent6"/>
                    </a:solidFill>
                  </a:tcPr>
                </a:tc>
                <a:extLst>
                  <a:ext uri="{0D108BD9-81ED-4DB2-BD59-A6C34878D82A}">
                    <a16:rowId xmlns:a16="http://schemas.microsoft.com/office/drawing/2014/main" val="239428115"/>
                  </a:ext>
                </a:extLst>
              </a:tr>
            </a:tbl>
          </a:graphicData>
        </a:graphic>
      </p:graphicFrame>
    </p:spTree>
    <p:extLst>
      <p:ext uri="{BB962C8B-B14F-4D97-AF65-F5344CB8AC3E}">
        <p14:creationId xmlns:p14="http://schemas.microsoft.com/office/powerpoint/2010/main" val="381818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001000" y="6276453"/>
            <a:ext cx="2133600" cy="365125"/>
          </a:xfrm>
        </p:spPr>
        <p:txBody>
          <a:bodyPr/>
          <a:lstStyle/>
          <a:p>
            <a:pPr defTabSz="914400"/>
            <a:r>
              <a:rPr lang="en-US" dirty="0">
                <a:solidFill>
                  <a:prstClr val="white">
                    <a:alpha val="60000"/>
                  </a:prstClr>
                </a:solidFill>
                <a:latin typeface="Palatino Linotype"/>
              </a:rPr>
              <a:t>Tuesday October 29, 2019</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294752"/>
            <a:ext cx="2554997"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564" y="294752"/>
            <a:ext cx="2550687"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55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defTabSz="914400"/>
            <a:r>
              <a:rPr lang="en-US" dirty="0">
                <a:solidFill>
                  <a:prstClr val="white">
                    <a:lumMod val="95000"/>
                    <a:alpha val="60000"/>
                  </a:prstClr>
                </a:solidFill>
                <a:latin typeface="Palatino Linotype"/>
              </a:rPr>
              <a:t>Tuesday February 23, 2021</a:t>
            </a:r>
          </a:p>
          <a:p>
            <a:pPr defTabSz="914400"/>
            <a:endParaRPr lang="en-US" dirty="0">
              <a:solidFill>
                <a:prstClr val="white">
                  <a:alpha val="60000"/>
                </a:prstClr>
              </a:solidFill>
              <a:latin typeface="Palatino Linotype"/>
            </a:endParaRPr>
          </a:p>
        </p:txBody>
      </p:sp>
      <p:sp>
        <p:nvSpPr>
          <p:cNvPr id="7" name="TextBox 6"/>
          <p:cNvSpPr txBox="1"/>
          <p:nvPr/>
        </p:nvSpPr>
        <p:spPr>
          <a:xfrm>
            <a:off x="2286000" y="533401"/>
            <a:ext cx="7391400" cy="646331"/>
          </a:xfrm>
          <a:prstGeom prst="rect">
            <a:avLst/>
          </a:prstGeom>
          <a:noFill/>
        </p:spPr>
        <p:txBody>
          <a:bodyPr wrap="square" rtlCol="0">
            <a:spAutoFit/>
          </a:bodyPr>
          <a:lstStyle/>
          <a:p>
            <a:pPr algn="ctr" defTabSz="914400"/>
            <a:r>
              <a:rPr lang="en-US" sz="3600" dirty="0">
                <a:solidFill>
                  <a:prstClr val="white"/>
                </a:solidFill>
                <a:latin typeface="Palatino Linotype"/>
              </a:rPr>
              <a:t>Thank You and Questions</a:t>
            </a:r>
          </a:p>
        </p:txBody>
      </p:sp>
      <p:sp>
        <p:nvSpPr>
          <p:cNvPr id="8" name="TextBox 7"/>
          <p:cNvSpPr txBox="1"/>
          <p:nvPr/>
        </p:nvSpPr>
        <p:spPr>
          <a:xfrm>
            <a:off x="2057400" y="3810001"/>
            <a:ext cx="5791200" cy="3293209"/>
          </a:xfrm>
          <a:prstGeom prst="rect">
            <a:avLst/>
          </a:prstGeom>
          <a:noFill/>
        </p:spPr>
        <p:txBody>
          <a:bodyPr wrap="square" rtlCol="0">
            <a:spAutoFit/>
          </a:bodyPr>
          <a:lstStyle/>
          <a:p>
            <a:pPr defTabSz="914400"/>
            <a:r>
              <a:rPr lang="en-US" sz="2600" dirty="0">
                <a:solidFill>
                  <a:srgbClr val="7F8FA9">
                    <a:lumMod val="20000"/>
                    <a:lumOff val="80000"/>
                  </a:srgbClr>
                </a:solidFill>
                <a:latin typeface="Palatino Linotype"/>
                <a:hlinkClick r:id="rId2">
                  <a:extLst>
                    <a:ext uri="{A12FA001-AC4F-418D-AE19-62706E023703}">
                      <ahyp:hlinkClr xmlns:ahyp="http://schemas.microsoft.com/office/drawing/2018/hyperlinkcolor" val="tx"/>
                    </a:ext>
                  </a:extLst>
                </a:hlinkClick>
              </a:rPr>
              <a:t>MHoward@wihri.org</a:t>
            </a:r>
            <a:endParaRPr lang="en-US" sz="2600" dirty="0">
              <a:solidFill>
                <a:srgbClr val="7F8FA9">
                  <a:lumMod val="20000"/>
                  <a:lumOff val="80000"/>
                </a:srgbClr>
              </a:solidFill>
              <a:latin typeface="Palatino Linotype"/>
            </a:endParaRPr>
          </a:p>
          <a:p>
            <a:pPr defTabSz="914400"/>
            <a:endParaRPr lang="en-US" sz="2600" dirty="0">
              <a:solidFill>
                <a:srgbClr val="7F8FA9">
                  <a:lumMod val="20000"/>
                  <a:lumOff val="80000"/>
                </a:srgbClr>
              </a:solidFill>
              <a:latin typeface="Palatino Linotype"/>
            </a:endParaRPr>
          </a:p>
          <a:p>
            <a:pPr defTabSz="914400"/>
            <a:r>
              <a:rPr lang="en-US" sz="2600" dirty="0">
                <a:solidFill>
                  <a:srgbClr val="7F8FA9">
                    <a:lumMod val="20000"/>
                    <a:lumOff val="80000"/>
                  </a:srgbClr>
                </a:solidFill>
                <a:latin typeface="Palatino Linotype"/>
                <a:hlinkClick r:id="rId3">
                  <a:extLst>
                    <a:ext uri="{A12FA001-AC4F-418D-AE19-62706E023703}">
                      <ahyp:hlinkClr xmlns:ahyp="http://schemas.microsoft.com/office/drawing/2018/hyperlinkcolor" val="tx"/>
                    </a:ext>
                  </a:extLst>
                </a:hlinkClick>
              </a:rPr>
              <a:t>ERay@wihri.org</a:t>
            </a:r>
            <a:r>
              <a:rPr lang="en-US" sz="2600" dirty="0">
                <a:solidFill>
                  <a:srgbClr val="7F8FA9">
                    <a:lumMod val="20000"/>
                    <a:lumOff val="80000"/>
                  </a:srgbClr>
                </a:solidFill>
                <a:latin typeface="Palatino Linotype"/>
              </a:rPr>
              <a:t> </a:t>
            </a:r>
          </a:p>
          <a:p>
            <a:pPr defTabSz="914400"/>
            <a:endParaRPr lang="en-US" sz="2600" dirty="0">
              <a:solidFill>
                <a:srgbClr val="7F8FA9">
                  <a:lumMod val="20000"/>
                  <a:lumOff val="80000"/>
                </a:srgbClr>
              </a:solidFill>
              <a:latin typeface="Palatino Linotype"/>
            </a:endParaRPr>
          </a:p>
          <a:p>
            <a:pPr defTabSz="914400"/>
            <a:r>
              <a:rPr lang="en-US" sz="2600" dirty="0">
                <a:solidFill>
                  <a:srgbClr val="7F8FA9">
                    <a:lumMod val="20000"/>
                    <a:lumOff val="80000"/>
                  </a:srgbClr>
                </a:solidFill>
                <a:latin typeface="Palatino Linotype"/>
                <a:hlinkClick r:id="rId4">
                  <a:extLst>
                    <a:ext uri="{A12FA001-AC4F-418D-AE19-62706E023703}">
                      <ahyp:hlinkClr xmlns:ahyp="http://schemas.microsoft.com/office/drawing/2018/hyperlinkcolor" val="tx"/>
                    </a:ext>
                  </a:extLst>
                </a:hlinkClick>
              </a:rPr>
              <a:t>RIMomsPRN@CareNE.org</a:t>
            </a:r>
            <a:r>
              <a:rPr lang="en-US" sz="2600" dirty="0">
                <a:solidFill>
                  <a:srgbClr val="7F8FA9">
                    <a:lumMod val="20000"/>
                    <a:lumOff val="80000"/>
                  </a:srgbClr>
                </a:solidFill>
                <a:latin typeface="Palatino Linotype"/>
              </a:rPr>
              <a:t> </a:t>
            </a:r>
          </a:p>
          <a:p>
            <a:pPr defTabSz="914400"/>
            <a:endParaRPr lang="en-US" sz="2600" dirty="0">
              <a:solidFill>
                <a:srgbClr val="ACCBF9"/>
              </a:solidFill>
              <a:latin typeface="Palatino Linotype"/>
            </a:endParaRPr>
          </a:p>
          <a:p>
            <a:pPr defTabSz="914400"/>
            <a:endParaRPr lang="en-US" sz="2600" dirty="0">
              <a:solidFill>
                <a:srgbClr val="ACCBF9"/>
              </a:solidFill>
              <a:latin typeface="Palatino Linotype"/>
            </a:endParaRPr>
          </a:p>
          <a:p>
            <a:pPr defTabSz="914400"/>
            <a:r>
              <a:rPr lang="en-US" sz="2600" dirty="0">
                <a:solidFill>
                  <a:srgbClr val="ACCBF9"/>
                </a:solidFill>
                <a:latin typeface="Palatino Linotype"/>
              </a:rPr>
              <a:t>                                 </a:t>
            </a:r>
            <a:endParaRPr lang="en-US" sz="3600" dirty="0">
              <a:solidFill>
                <a:srgbClr val="ACCBF9"/>
              </a:solidFill>
              <a:latin typeface="Palatino Linotype"/>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8" y="1752600"/>
            <a:ext cx="3239787" cy="96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763784" y="2743751"/>
            <a:ext cx="3048000" cy="954107"/>
          </a:xfrm>
          <a:prstGeom prst="rect">
            <a:avLst/>
          </a:prstGeom>
        </p:spPr>
        <p:txBody>
          <a:bodyPr wrap="square">
            <a:spAutoFit/>
          </a:bodyPr>
          <a:lstStyle/>
          <a:p>
            <a:pPr defTabSz="914400"/>
            <a:r>
              <a:rPr lang="en-US" sz="3600" dirty="0">
                <a:solidFill>
                  <a:srgbClr val="ACCBF9"/>
                </a:solidFill>
                <a:latin typeface="Palatino Linotype"/>
              </a:rPr>
              <a:t>401-430-2800</a:t>
            </a:r>
          </a:p>
          <a:p>
            <a:pPr defTabSz="914400"/>
            <a:r>
              <a:rPr lang="en-US" sz="2000" dirty="0">
                <a:solidFill>
                  <a:srgbClr val="ACCBF9"/>
                </a:solidFill>
                <a:latin typeface="Palatino Linotype"/>
              </a:rPr>
              <a:t>Mon – Fri, 8a.m.– 4p.m.</a:t>
            </a:r>
          </a:p>
        </p:txBody>
      </p:sp>
    </p:spTree>
    <p:extLst>
      <p:ext uri="{BB962C8B-B14F-4D97-AF65-F5344CB8AC3E}">
        <p14:creationId xmlns:p14="http://schemas.microsoft.com/office/powerpoint/2010/main" val="2589098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709" y="3249978"/>
            <a:ext cx="10293532" cy="1724842"/>
          </a:xfrm>
        </p:spPr>
        <p:txBody>
          <a:bodyPr>
            <a:normAutofit fontScale="90000"/>
          </a:bodyPr>
          <a:lstStyle/>
          <a:p>
            <a:pPr algn="ctr" eaLnBrk="1" fontAlgn="auto" hangingPunct="1">
              <a:spcAft>
                <a:spcPts val="0"/>
              </a:spcAft>
              <a:defRPr/>
            </a:pPr>
            <a:r>
              <a:rPr lang="en-US" dirty="0">
                <a:latin typeface="+mn-lt"/>
              </a:rPr>
              <a:t>Milestone Document Review</a:t>
            </a:r>
            <a:br>
              <a:rPr lang="en-US" dirty="0">
                <a:latin typeface="+mn-lt"/>
              </a:rPr>
            </a:br>
            <a:endParaRPr lang="en-US" sz="3600" dirty="0">
              <a:solidFill>
                <a:schemeClr val="accent2"/>
              </a:solidFill>
              <a:latin typeface="+mn-lt"/>
            </a:endParaRPr>
          </a:p>
        </p:txBody>
      </p:sp>
      <p:sp>
        <p:nvSpPr>
          <p:cNvPr id="92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FB76E121-19B4-4B03-BF97-BF17A3CA97E8}" type="slidenum">
              <a:rPr kumimoji="0" lang="en-US" alt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36</a:t>
            </a:fld>
            <a:endParaRPr kumimoji="0" lang="en-US" altLang="en-US"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922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0696" y="444197"/>
            <a:ext cx="4001287" cy="111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2F78C60-BA1C-416D-B8DB-63268531F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96" y="444197"/>
            <a:ext cx="4561148" cy="953529"/>
          </a:xfrm>
          <a:prstGeom prst="rect">
            <a:avLst/>
          </a:prstGeom>
        </p:spPr>
      </p:pic>
      <p:sp>
        <p:nvSpPr>
          <p:cNvPr id="8" name="Subtitle 2"/>
          <p:cNvSpPr>
            <a:spLocks noGrp="1"/>
          </p:cNvSpPr>
          <p:nvPr>
            <p:ph type="subTitle" idx="1"/>
          </p:nvPr>
        </p:nvSpPr>
        <p:spPr>
          <a:xfrm>
            <a:off x="1175657" y="4456113"/>
            <a:ext cx="8717643" cy="1839912"/>
          </a:xfrm>
        </p:spPr>
        <p:txBody>
          <a:bodyPr rtlCol="0">
            <a:normAutofit/>
          </a:bodyPr>
          <a:lstStyle/>
          <a:p>
            <a:pPr eaLnBrk="1" fontAlgn="auto" hangingPunct="1">
              <a:lnSpc>
                <a:spcPct val="100000"/>
              </a:lnSpc>
              <a:defRPr/>
            </a:pPr>
            <a:r>
              <a:rPr lang="en-US" sz="2000" dirty="0">
                <a:latin typeface="+mn-lt"/>
              </a:rPr>
              <a:t>Susanne Campbell, ctc</a:t>
            </a:r>
          </a:p>
        </p:txBody>
      </p:sp>
      <p:pic>
        <p:nvPicPr>
          <p:cNvPr id="9" name="Picture 8" descr="http://inside.health.ri.gov/img/logos/blackblue.jpg"/>
          <p:cNvPicPr/>
          <p:nvPr/>
        </p:nvPicPr>
        <p:blipFill>
          <a:blip r:embed="rId5">
            <a:extLst>
              <a:ext uri="{28A0092B-C50C-407E-A947-70E740481C1C}">
                <a14:useLocalDpi xmlns:a14="http://schemas.microsoft.com/office/drawing/2010/main" val="0"/>
              </a:ext>
            </a:extLst>
          </a:blip>
          <a:srcRect/>
          <a:stretch>
            <a:fillRect/>
          </a:stretch>
        </p:blipFill>
        <p:spPr bwMode="auto">
          <a:xfrm>
            <a:off x="5460732" y="444197"/>
            <a:ext cx="1253576" cy="1128778"/>
          </a:xfrm>
          <a:prstGeom prst="rect">
            <a:avLst/>
          </a:prstGeom>
          <a:noFill/>
          <a:ln>
            <a:noFill/>
          </a:ln>
        </p:spPr>
      </p:pic>
    </p:spTree>
    <p:extLst>
      <p:ext uri="{BB962C8B-B14F-4D97-AF65-F5344CB8AC3E}">
        <p14:creationId xmlns:p14="http://schemas.microsoft.com/office/powerpoint/2010/main" val="2070629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FB76E121-19B4-4B03-BF97-BF17A3CA97E8}" type="slidenum">
              <a:rPr kumimoji="0" lang="en-US" alt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37</a:t>
            </a:fld>
            <a:endParaRPr kumimoji="0" lang="en-US" altLang="en-US"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922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0696" y="219609"/>
            <a:ext cx="4001287" cy="111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2F78C60-BA1C-416D-B8DB-63268531F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96" y="379880"/>
            <a:ext cx="4561148" cy="953529"/>
          </a:xfrm>
          <a:prstGeom prst="rect">
            <a:avLst/>
          </a:prstGeom>
        </p:spPr>
      </p:pic>
      <p:pic>
        <p:nvPicPr>
          <p:cNvPr id="9" name="Picture 8" descr="http://inside.health.ri.gov/img/logos/blackblue.jpg"/>
          <p:cNvPicPr/>
          <p:nvPr/>
        </p:nvPicPr>
        <p:blipFill>
          <a:blip r:embed="rId5">
            <a:extLst>
              <a:ext uri="{28A0092B-C50C-407E-A947-70E740481C1C}">
                <a14:useLocalDpi xmlns:a14="http://schemas.microsoft.com/office/drawing/2010/main" val="0"/>
              </a:ext>
            </a:extLst>
          </a:blip>
          <a:srcRect/>
          <a:stretch>
            <a:fillRect/>
          </a:stretch>
        </p:blipFill>
        <p:spPr bwMode="auto">
          <a:xfrm>
            <a:off x="5460732" y="219609"/>
            <a:ext cx="1253576" cy="1128778"/>
          </a:xfrm>
          <a:prstGeom prst="rect">
            <a:avLst/>
          </a:prstGeom>
          <a:noFill/>
          <a:ln>
            <a:noFill/>
          </a:ln>
        </p:spPr>
      </p:pic>
      <p:pic>
        <p:nvPicPr>
          <p:cNvPr id="12" name="Picture 11">
            <a:extLst>
              <a:ext uri="{FF2B5EF4-FFF2-40B4-BE49-F238E27FC236}">
                <a16:creationId xmlns:a16="http://schemas.microsoft.com/office/drawing/2014/main" id="{EC8558F1-BE08-4900-B7A9-EA8266F95B50}"/>
              </a:ext>
            </a:extLst>
          </p:cNvPr>
          <p:cNvPicPr>
            <a:picLocks noChangeAspect="1"/>
          </p:cNvPicPr>
          <p:nvPr/>
        </p:nvPicPr>
        <p:blipFill rotWithShape="1">
          <a:blip r:embed="rId6"/>
          <a:srcRect l="33684" t="25066" r="32105" b="8814"/>
          <a:stretch/>
        </p:blipFill>
        <p:spPr>
          <a:xfrm>
            <a:off x="627783" y="1780674"/>
            <a:ext cx="5360220" cy="4534486"/>
          </a:xfrm>
          <a:prstGeom prst="rect">
            <a:avLst/>
          </a:prstGeom>
        </p:spPr>
      </p:pic>
      <p:pic>
        <p:nvPicPr>
          <p:cNvPr id="16" name="Picture 15">
            <a:extLst>
              <a:ext uri="{FF2B5EF4-FFF2-40B4-BE49-F238E27FC236}">
                <a16:creationId xmlns:a16="http://schemas.microsoft.com/office/drawing/2014/main" id="{A0D29ADD-8D45-4A1D-B666-578B37BBE3E4}"/>
              </a:ext>
            </a:extLst>
          </p:cNvPr>
          <p:cNvPicPr>
            <a:picLocks noChangeAspect="1"/>
          </p:cNvPicPr>
          <p:nvPr/>
        </p:nvPicPr>
        <p:blipFill rotWithShape="1">
          <a:blip r:embed="rId7"/>
          <a:srcRect l="34418" t="25965" r="32763" b="21403"/>
          <a:stretch/>
        </p:blipFill>
        <p:spPr>
          <a:xfrm>
            <a:off x="6327922" y="2039600"/>
            <a:ext cx="5142183" cy="3609473"/>
          </a:xfrm>
          <a:prstGeom prst="rect">
            <a:avLst/>
          </a:prstGeom>
        </p:spPr>
      </p:pic>
    </p:spTree>
    <p:extLst>
      <p:ext uri="{BB962C8B-B14F-4D97-AF65-F5344CB8AC3E}">
        <p14:creationId xmlns:p14="http://schemas.microsoft.com/office/powerpoint/2010/main" val="2056424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70C0-8C8D-4EE4-AEFA-2D165471C36D}"/>
              </a:ext>
            </a:extLst>
          </p:cNvPr>
          <p:cNvSpPr>
            <a:spLocks noGrp="1"/>
          </p:cNvSpPr>
          <p:nvPr>
            <p:ph type="title" idx="4294967295"/>
          </p:nvPr>
        </p:nvSpPr>
        <p:spPr>
          <a:xfrm>
            <a:off x="4167266" y="323478"/>
            <a:ext cx="4736891" cy="706438"/>
          </a:xfrm>
        </p:spPr>
        <p:txBody>
          <a:bodyPr>
            <a:normAutofit/>
          </a:bodyPr>
          <a:lstStyle/>
          <a:p>
            <a:r>
              <a:rPr lang="en-US" b="1" dirty="0">
                <a:solidFill>
                  <a:schemeClr val="tx1"/>
                </a:solidFill>
              </a:rPr>
              <a:t>Evaluation Matters</a:t>
            </a:r>
          </a:p>
        </p:txBody>
      </p:sp>
      <p:sp>
        <p:nvSpPr>
          <p:cNvPr id="8" name="TextBox 7">
            <a:extLst>
              <a:ext uri="{FF2B5EF4-FFF2-40B4-BE49-F238E27FC236}">
                <a16:creationId xmlns:a16="http://schemas.microsoft.com/office/drawing/2014/main" id="{E2F9A28D-6FEA-4F69-A894-4E7D5695461D}"/>
              </a:ext>
            </a:extLst>
          </p:cNvPr>
          <p:cNvSpPr txBox="1"/>
          <p:nvPr/>
        </p:nvSpPr>
        <p:spPr>
          <a:xfrm>
            <a:off x="509039" y="1312328"/>
            <a:ext cx="11202842" cy="5816977"/>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400" u="sng" dirty="0"/>
              <a:t>Practice- and Provider– Level Surveys </a:t>
            </a:r>
          </a:p>
          <a:p>
            <a:pPr marL="742950" lvl="1" indent="-285750">
              <a:spcAft>
                <a:spcPts val="1200"/>
              </a:spcAft>
              <a:buFont typeface="Arial" panose="020B0604020202020204" pitchFamily="34" charset="0"/>
              <a:buChar char="•"/>
            </a:pPr>
            <a:r>
              <a:rPr lang="en-US" sz="2400" b="1" dirty="0"/>
              <a:t>RIDOH</a:t>
            </a:r>
            <a:r>
              <a:rPr lang="en-US" sz="2400" dirty="0"/>
              <a:t> (pre- and post-): Helps measure clinical self-efficacy improvements made over the cohort</a:t>
            </a:r>
          </a:p>
          <a:p>
            <a:pPr marL="742950" lvl="1" indent="-285750">
              <a:spcAft>
                <a:spcPts val="1200"/>
              </a:spcAft>
              <a:buFont typeface="Arial" panose="020B0604020202020204" pitchFamily="34" charset="0"/>
              <a:buChar char="•"/>
            </a:pPr>
            <a:r>
              <a:rPr lang="en-US" sz="2400" b="1" dirty="0"/>
              <a:t>HRSA</a:t>
            </a:r>
            <a:r>
              <a:rPr lang="en-US" sz="2400" dirty="0"/>
              <a:t> (just once at end of 2021): Helps federal funder measure effectiveness of perinatal behavioral health support programs across the nation</a:t>
            </a:r>
          </a:p>
          <a:p>
            <a:pPr marL="742950" lvl="1" indent="-285750">
              <a:spcAft>
                <a:spcPts val="1200"/>
              </a:spcAft>
              <a:buFont typeface="Arial" panose="020B0604020202020204" pitchFamily="34" charset="0"/>
              <a:buChar char="•"/>
            </a:pPr>
            <a:r>
              <a:rPr lang="en-US" sz="2400" dirty="0"/>
              <a:t>No identifiable information will  be reported with any survey</a:t>
            </a:r>
          </a:p>
          <a:p>
            <a:pPr marL="742950" lvl="1" indent="-285750">
              <a:spcAft>
                <a:spcPts val="1200"/>
              </a:spcAft>
              <a:buFont typeface="Arial" panose="020B0604020202020204" pitchFamily="34" charset="0"/>
              <a:buChar char="•"/>
            </a:pPr>
            <a:r>
              <a:rPr lang="en-US" sz="2400" dirty="0"/>
              <a:t>Providers are defined as those who clinically manage perinatal behavioral health (i.e. assess, refer, and treat). Exclude support staff just involved in one aspect (i.e. medical assistances)</a:t>
            </a:r>
          </a:p>
          <a:p>
            <a:pPr marL="742950" lvl="1" indent="-285750">
              <a:spcAft>
                <a:spcPts val="1200"/>
              </a:spcAft>
              <a:buFont typeface="Arial" panose="020B0604020202020204" pitchFamily="34" charset="0"/>
              <a:buChar char="•"/>
            </a:pPr>
            <a:r>
              <a:rPr lang="en-US" sz="2400" dirty="0"/>
              <a:t>Seeking ≥80% completion rates among practice providers for full practice payment  </a:t>
            </a:r>
          </a:p>
          <a:p>
            <a:pPr marL="742950" lvl="1" indent="-285750">
              <a:spcAft>
                <a:spcPts val="1200"/>
              </a:spcAft>
              <a:buFont typeface="Arial" panose="020B0604020202020204" pitchFamily="34" charset="0"/>
              <a:buChar char="•"/>
            </a:pPr>
            <a:endParaRPr lang="en-US" sz="2400" dirty="0"/>
          </a:p>
        </p:txBody>
      </p:sp>
      <p:pic>
        <p:nvPicPr>
          <p:cNvPr id="9" name="Picture 8">
            <a:extLst>
              <a:ext uri="{FF2B5EF4-FFF2-40B4-BE49-F238E27FC236}">
                <a16:creationId xmlns:a16="http://schemas.microsoft.com/office/drawing/2014/main" id="{82F78C60-BA1C-416D-B8DB-63268531F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59" y="326631"/>
            <a:ext cx="3379203" cy="706438"/>
          </a:xfrm>
          <a:prstGeom prst="rect">
            <a:avLst/>
          </a:prstGeom>
        </p:spPr>
      </p:pic>
    </p:spTree>
    <p:extLst>
      <p:ext uri="{BB962C8B-B14F-4D97-AF65-F5344CB8AC3E}">
        <p14:creationId xmlns:p14="http://schemas.microsoft.com/office/powerpoint/2010/main" val="2022526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70C0-8C8D-4EE4-AEFA-2D165471C36D}"/>
              </a:ext>
            </a:extLst>
          </p:cNvPr>
          <p:cNvSpPr>
            <a:spLocks noGrp="1"/>
          </p:cNvSpPr>
          <p:nvPr>
            <p:ph type="title" idx="4294967295"/>
          </p:nvPr>
        </p:nvSpPr>
        <p:spPr>
          <a:xfrm>
            <a:off x="4152277" y="326631"/>
            <a:ext cx="4586989" cy="706438"/>
          </a:xfrm>
        </p:spPr>
        <p:txBody>
          <a:bodyPr>
            <a:normAutofit/>
          </a:bodyPr>
          <a:lstStyle/>
          <a:p>
            <a:r>
              <a:rPr lang="en-US" b="1" dirty="0">
                <a:solidFill>
                  <a:schemeClr val="tx1"/>
                </a:solidFill>
              </a:rPr>
              <a:t>Evaluation Matters</a:t>
            </a:r>
          </a:p>
        </p:txBody>
      </p:sp>
      <p:sp>
        <p:nvSpPr>
          <p:cNvPr id="8" name="TextBox 7">
            <a:extLst>
              <a:ext uri="{FF2B5EF4-FFF2-40B4-BE49-F238E27FC236}">
                <a16:creationId xmlns:a16="http://schemas.microsoft.com/office/drawing/2014/main" id="{E2F9A28D-6FEA-4F69-A894-4E7D5695461D}"/>
              </a:ext>
            </a:extLst>
          </p:cNvPr>
          <p:cNvSpPr txBox="1"/>
          <p:nvPr/>
        </p:nvSpPr>
        <p:spPr>
          <a:xfrm>
            <a:off x="509039" y="1297337"/>
            <a:ext cx="11202842" cy="5139869"/>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400" u="sng" dirty="0"/>
              <a:t>Quarterly Screening Reports</a:t>
            </a:r>
          </a:p>
          <a:p>
            <a:pPr marL="742950" lvl="1" indent="-285750">
              <a:spcAft>
                <a:spcPts val="1200"/>
              </a:spcAft>
              <a:buFont typeface="Arial" panose="020B0604020202020204" pitchFamily="34" charset="0"/>
              <a:buChar char="•"/>
            </a:pPr>
            <a:r>
              <a:rPr lang="en-US" sz="2400" dirty="0"/>
              <a:t>CTC-RI and RIDOH will help practices setup protocols and systems to track the screening and positive identification of perinatal patients for depression, anxiety, and substance use disorder, with the goal that all perinatal patients are screened at least once for each domain during the performance period (4/1/21–3/31/22) </a:t>
            </a:r>
          </a:p>
          <a:p>
            <a:pPr marL="742950" lvl="1" indent="-285750">
              <a:spcAft>
                <a:spcPts val="1200"/>
              </a:spcAft>
              <a:buFont typeface="Arial" panose="020B0604020202020204" pitchFamily="34" charset="0"/>
              <a:buChar char="•"/>
            </a:pPr>
            <a:r>
              <a:rPr lang="en-US" sz="2400" dirty="0"/>
              <a:t>Practices will choose the validated screening instrument they will use and when they use it</a:t>
            </a:r>
          </a:p>
          <a:p>
            <a:pPr marL="742950" lvl="1" indent="-285750">
              <a:spcAft>
                <a:spcPts val="1200"/>
              </a:spcAft>
              <a:buFont typeface="Arial" panose="020B0604020202020204" pitchFamily="34" charset="0"/>
              <a:buChar char="•"/>
            </a:pPr>
            <a:r>
              <a:rPr lang="en-US" sz="2400" dirty="0"/>
              <a:t>Each quarter, practices will report de-identified counts of attributed perinatal patients, those screened for each domain, those screened positive within each domain, and patient zip</a:t>
            </a:r>
          </a:p>
          <a:p>
            <a:pPr marL="742950" lvl="1" indent="-285750">
              <a:spcAft>
                <a:spcPts val="1200"/>
              </a:spcAft>
              <a:buFont typeface="Arial" panose="020B0604020202020204" pitchFamily="34" charset="0"/>
              <a:buChar char="•"/>
            </a:pPr>
            <a:r>
              <a:rPr lang="en-US" sz="2400" dirty="0"/>
              <a:t>CTC-RI &amp; RIDOH can provide de-duplication and reporting assistance</a:t>
            </a:r>
          </a:p>
        </p:txBody>
      </p:sp>
      <p:pic>
        <p:nvPicPr>
          <p:cNvPr id="4" name="Picture 3">
            <a:extLst>
              <a:ext uri="{FF2B5EF4-FFF2-40B4-BE49-F238E27FC236}">
                <a16:creationId xmlns:a16="http://schemas.microsoft.com/office/drawing/2014/main" id="{7F45E99B-E40E-405E-A367-5BD8010E3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49" y="341621"/>
            <a:ext cx="3379203" cy="706438"/>
          </a:xfrm>
          <a:prstGeom prst="rect">
            <a:avLst/>
          </a:prstGeom>
        </p:spPr>
      </p:pic>
    </p:spTree>
    <p:extLst>
      <p:ext uri="{BB962C8B-B14F-4D97-AF65-F5344CB8AC3E}">
        <p14:creationId xmlns:p14="http://schemas.microsoft.com/office/powerpoint/2010/main" val="15166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B945A4-0AC5-4CFA-B077-8624BFE6AC46}"/>
              </a:ext>
            </a:extLst>
          </p:cNvPr>
          <p:cNvSpPr>
            <a:spLocks noGrp="1"/>
          </p:cNvSpPr>
          <p:nvPr>
            <p:ph type="title" idx="4294967295"/>
          </p:nvPr>
        </p:nvSpPr>
        <p:spPr>
          <a:xfrm>
            <a:off x="1822063" y="326415"/>
            <a:ext cx="8761413" cy="706438"/>
          </a:xfrm>
        </p:spPr>
        <p:txBody>
          <a:bodyPr/>
          <a:lstStyle/>
          <a:p>
            <a:r>
              <a:rPr lang="en-US" b="1" dirty="0">
                <a:solidFill>
                  <a:schemeClr val="tx1"/>
                </a:solidFill>
              </a:rPr>
              <a:t>RIDOH Team and Supports</a:t>
            </a:r>
          </a:p>
        </p:txBody>
      </p:sp>
      <p:sp>
        <p:nvSpPr>
          <p:cNvPr id="5" name="TextBox 4">
            <a:extLst>
              <a:ext uri="{FF2B5EF4-FFF2-40B4-BE49-F238E27FC236}">
                <a16:creationId xmlns:a16="http://schemas.microsoft.com/office/drawing/2014/main" id="{B8602730-F260-4B63-80B3-D4298350B645}"/>
              </a:ext>
            </a:extLst>
          </p:cNvPr>
          <p:cNvSpPr txBox="1"/>
          <p:nvPr/>
        </p:nvSpPr>
        <p:spPr>
          <a:xfrm>
            <a:off x="288700" y="3279233"/>
            <a:ext cx="11655746" cy="1508105"/>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400" dirty="0"/>
              <a:t>Evaluation and programmatic assistance</a:t>
            </a:r>
          </a:p>
          <a:p>
            <a:pPr marL="285750" indent="-285750">
              <a:spcAft>
                <a:spcPts val="1200"/>
              </a:spcAft>
              <a:buFont typeface="Arial" panose="020B0604020202020204" pitchFamily="34" charset="0"/>
              <a:buChar char="•"/>
            </a:pPr>
            <a:r>
              <a:rPr lang="en-US" sz="2400" dirty="0"/>
              <a:t>Maternal and child health policy and clinical expertise</a:t>
            </a:r>
          </a:p>
          <a:p>
            <a:pPr marL="285750" indent="-285750">
              <a:spcAft>
                <a:spcPts val="1200"/>
              </a:spcAft>
              <a:buFont typeface="Arial" panose="020B0604020202020204" pitchFamily="34" charset="0"/>
              <a:buChar char="•"/>
            </a:pPr>
            <a:r>
              <a:rPr lang="en-US" sz="2400" dirty="0"/>
              <a:t>Connections to statewide maternal/child health clinical programs/iniatives</a:t>
            </a:r>
          </a:p>
        </p:txBody>
      </p:sp>
      <p:sp>
        <p:nvSpPr>
          <p:cNvPr id="7" name="TextBox 6">
            <a:extLst>
              <a:ext uri="{FF2B5EF4-FFF2-40B4-BE49-F238E27FC236}">
                <a16:creationId xmlns:a16="http://schemas.microsoft.com/office/drawing/2014/main" id="{3E0DC730-480A-47B4-9563-BE2C2CD744C8}"/>
              </a:ext>
            </a:extLst>
          </p:cNvPr>
          <p:cNvSpPr txBox="1"/>
          <p:nvPr/>
        </p:nvSpPr>
        <p:spPr>
          <a:xfrm>
            <a:off x="247553" y="2286463"/>
            <a:ext cx="11696893" cy="846386"/>
          </a:xfrm>
          <a:prstGeom prst="rect">
            <a:avLst/>
          </a:prstGeom>
          <a:noFill/>
        </p:spPr>
        <p:txBody>
          <a:bodyPr wrap="square">
            <a:spAutoFit/>
          </a:bodyPr>
          <a:lstStyle/>
          <a:p>
            <a:pPr marL="0" indent="0">
              <a:buFont typeface="Arial" pitchFamily="34" charset="0"/>
              <a:buNone/>
            </a:pPr>
            <a:endParaRPr lang="en-US" sz="2000" dirty="0"/>
          </a:p>
          <a:p>
            <a:pPr marL="0" indent="0">
              <a:buFont typeface="Arial" pitchFamily="34" charset="0"/>
              <a:buNone/>
            </a:pPr>
            <a:r>
              <a:rPr lang="en-US" sz="1500" dirty="0"/>
              <a:t>   Deb Garneau, MA        Jennifer Levy, MD                    Jordan White, MD                 Jim Beasley, MPA        Monika Drogosz, MPH  </a:t>
            </a:r>
          </a:p>
          <a:p>
            <a:pPr marL="0" indent="0">
              <a:buFont typeface="Arial" pitchFamily="34" charset="0"/>
              <a:buNone/>
            </a:pPr>
            <a:r>
              <a:rPr lang="en-US" sz="1400" dirty="0"/>
              <a:t>MCH/Project Director        Consultant Medical Director   Consultant Medical Director     Program Manager              Program Evaluator </a:t>
            </a:r>
          </a:p>
        </p:txBody>
      </p:sp>
      <p:pic>
        <p:nvPicPr>
          <p:cNvPr id="1026" name="Picture 2" descr="Image preview">
            <a:extLst>
              <a:ext uri="{FF2B5EF4-FFF2-40B4-BE49-F238E27FC236}">
                <a16:creationId xmlns:a16="http://schemas.microsoft.com/office/drawing/2014/main" id="{8846ADB2-37B5-4068-B436-0F04A2D3488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24022" y="1334244"/>
            <a:ext cx="1189657" cy="11372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03C492-2CB4-4925-B801-0E0EAED8E36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78321" y="1359973"/>
            <a:ext cx="1189657" cy="1225884"/>
          </a:xfrm>
          <a:prstGeom prst="rect">
            <a:avLst/>
          </a:prstGeom>
        </p:spPr>
      </p:pic>
      <p:pic>
        <p:nvPicPr>
          <p:cNvPr id="10" name="Picture 9">
            <a:extLst>
              <a:ext uri="{FF2B5EF4-FFF2-40B4-BE49-F238E27FC236}">
                <a16:creationId xmlns:a16="http://schemas.microsoft.com/office/drawing/2014/main" id="{D207BF5E-B60C-4E15-9521-3D4FA56F8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4146" y="1369762"/>
            <a:ext cx="1189657" cy="1143001"/>
          </a:xfrm>
          <a:prstGeom prst="rect">
            <a:avLst/>
          </a:prstGeom>
        </p:spPr>
      </p:pic>
      <p:pic>
        <p:nvPicPr>
          <p:cNvPr id="1028" name="Picture 4" descr="Image result for jennifer levy md">
            <a:extLst>
              <a:ext uri="{FF2B5EF4-FFF2-40B4-BE49-F238E27FC236}">
                <a16:creationId xmlns:a16="http://schemas.microsoft.com/office/drawing/2014/main" id="{D9B95113-FE6C-4443-A51C-81CED0BA3C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734" y="1339010"/>
            <a:ext cx="1189657"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r. jordan white ri">
            <a:extLst>
              <a:ext uri="{FF2B5EF4-FFF2-40B4-BE49-F238E27FC236}">
                <a16:creationId xmlns:a16="http://schemas.microsoft.com/office/drawing/2014/main" id="{448E6FE0-6519-4E06-8AA2-52A013211D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3870" y="1328492"/>
            <a:ext cx="1189657"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F7E109D-B31E-4A55-98D4-92579F06349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94578" y="76945"/>
            <a:ext cx="1199119" cy="1199119"/>
          </a:xfrm>
          <a:prstGeom prst="rect">
            <a:avLst/>
          </a:prstGeom>
        </p:spPr>
      </p:pic>
      <p:pic>
        <p:nvPicPr>
          <p:cNvPr id="16" name="Picture 15">
            <a:extLst>
              <a:ext uri="{FF2B5EF4-FFF2-40B4-BE49-F238E27FC236}">
                <a16:creationId xmlns:a16="http://schemas.microsoft.com/office/drawing/2014/main" id="{A1227E33-DFA3-462D-9BB5-B5280EE226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6676" y="4833443"/>
            <a:ext cx="2006626" cy="583626"/>
          </a:xfrm>
          <a:prstGeom prst="rect">
            <a:avLst/>
          </a:prstGeom>
        </p:spPr>
      </p:pic>
      <p:pic>
        <p:nvPicPr>
          <p:cNvPr id="17" name="Picture 2">
            <a:extLst>
              <a:ext uri="{FF2B5EF4-FFF2-40B4-BE49-F238E27FC236}">
                <a16:creationId xmlns:a16="http://schemas.microsoft.com/office/drawing/2014/main" id="{2034839A-0380-4198-B982-1D8C782A21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1852" y="5059995"/>
            <a:ext cx="1355870" cy="15465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DC92139-51DE-41EB-ABE8-DCC9721BDE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448" y="5041754"/>
            <a:ext cx="1121860" cy="1481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A05C7AF-81DE-4177-8B77-88079EF59713}"/>
              </a:ext>
            </a:extLst>
          </p:cNvPr>
          <p:cNvSpPr txBox="1"/>
          <p:nvPr/>
        </p:nvSpPr>
        <p:spPr>
          <a:xfrm>
            <a:off x="3890320" y="5763970"/>
            <a:ext cx="4021189" cy="923330"/>
          </a:xfrm>
          <a:prstGeom prst="rect">
            <a:avLst/>
          </a:prstGeom>
          <a:noFill/>
        </p:spPr>
        <p:txBody>
          <a:bodyPr wrap="square" rtlCol="0">
            <a:spAutoFit/>
          </a:bodyPr>
          <a:lstStyle/>
          <a:p>
            <a:pPr algn="ctr"/>
            <a:r>
              <a:rPr lang="en-US" b="1" dirty="0">
                <a:solidFill>
                  <a:srgbClr val="0033CC"/>
                </a:solidFill>
              </a:rPr>
              <a:t>RI Task Force to Support Pregnant and Parenting Families with Substance-Exposed Newborns</a:t>
            </a:r>
          </a:p>
        </p:txBody>
      </p:sp>
      <p:pic>
        <p:nvPicPr>
          <p:cNvPr id="1036" name="Picture 12" descr="Logo, Rhode Island Department of Health">
            <a:extLst>
              <a:ext uri="{FF2B5EF4-FFF2-40B4-BE49-F238E27FC236}">
                <a16:creationId xmlns:a16="http://schemas.microsoft.com/office/drawing/2014/main" id="{0AAA74E9-C06B-48D2-92F4-81E96F94F3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02254" y="5708438"/>
            <a:ext cx="884422" cy="88442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A49D3DE-4D8D-4E27-9773-23C3E0960739}"/>
              </a:ext>
            </a:extLst>
          </p:cNvPr>
          <p:cNvSpPr txBox="1"/>
          <p:nvPr/>
        </p:nvSpPr>
        <p:spPr>
          <a:xfrm>
            <a:off x="8928296" y="5797407"/>
            <a:ext cx="3050448" cy="923330"/>
          </a:xfrm>
          <a:prstGeom prst="rect">
            <a:avLst/>
          </a:prstGeom>
          <a:noFill/>
        </p:spPr>
        <p:txBody>
          <a:bodyPr wrap="square" rtlCol="0">
            <a:spAutoFit/>
          </a:bodyPr>
          <a:lstStyle/>
          <a:p>
            <a:pPr algn="ctr"/>
            <a:r>
              <a:rPr lang="en-US" b="1" dirty="0">
                <a:solidFill>
                  <a:srgbClr val="0033CC"/>
                </a:solidFill>
              </a:rPr>
              <a:t>RIDOH Title X Family Planning Supports &amp; RIghtTime app</a:t>
            </a:r>
          </a:p>
        </p:txBody>
      </p:sp>
      <p:pic>
        <p:nvPicPr>
          <p:cNvPr id="1038" name="Picture 14" descr="Prevent Overdose RI">
            <a:extLst>
              <a:ext uri="{FF2B5EF4-FFF2-40B4-BE49-F238E27FC236}">
                <a16:creationId xmlns:a16="http://schemas.microsoft.com/office/drawing/2014/main" id="{C3C954F1-6651-4A3D-AFD7-41393A6BA1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8758" y="5041754"/>
            <a:ext cx="2938353" cy="5430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CE16A671-1C55-42B7-B257-68E9456BB5B5}"/>
              </a:ext>
            </a:extLst>
          </p:cNvPr>
          <p:cNvPicPr>
            <a:picLocks noChangeAspect="1"/>
          </p:cNvPicPr>
          <p:nvPr/>
        </p:nvPicPr>
        <p:blipFill rotWithShape="1">
          <a:blip r:embed="rId13">
            <a:extLst>
              <a:ext uri="{28A0092B-C50C-407E-A947-70E740481C1C}">
                <a14:useLocalDpi xmlns:a14="http://schemas.microsoft.com/office/drawing/2010/main" val="0"/>
              </a:ext>
            </a:extLst>
          </a:blip>
          <a:srcRect l="21338" r="19040"/>
          <a:stretch/>
        </p:blipFill>
        <p:spPr>
          <a:xfrm>
            <a:off x="8336037" y="4744549"/>
            <a:ext cx="816856" cy="828890"/>
          </a:xfrm>
          <a:prstGeom prst="rect">
            <a:avLst/>
          </a:prstGeom>
        </p:spPr>
      </p:pic>
    </p:spTree>
    <p:extLst>
      <p:ext uri="{BB962C8B-B14F-4D97-AF65-F5344CB8AC3E}">
        <p14:creationId xmlns:p14="http://schemas.microsoft.com/office/powerpoint/2010/main" val="4094899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70C0-8C8D-4EE4-AEFA-2D165471C36D}"/>
              </a:ext>
            </a:extLst>
          </p:cNvPr>
          <p:cNvSpPr>
            <a:spLocks noGrp="1"/>
          </p:cNvSpPr>
          <p:nvPr>
            <p:ph type="title" idx="4294967295"/>
          </p:nvPr>
        </p:nvSpPr>
        <p:spPr>
          <a:xfrm>
            <a:off x="4152279" y="371601"/>
            <a:ext cx="4557009" cy="706438"/>
          </a:xfrm>
        </p:spPr>
        <p:txBody>
          <a:bodyPr>
            <a:normAutofit/>
          </a:bodyPr>
          <a:lstStyle/>
          <a:p>
            <a:r>
              <a:rPr lang="en-US" b="1" dirty="0">
                <a:solidFill>
                  <a:schemeClr val="tx1"/>
                </a:solidFill>
              </a:rPr>
              <a:t>Evaluation Matters</a:t>
            </a:r>
          </a:p>
        </p:txBody>
      </p:sp>
      <p:sp>
        <p:nvSpPr>
          <p:cNvPr id="8" name="TextBox 7">
            <a:extLst>
              <a:ext uri="{FF2B5EF4-FFF2-40B4-BE49-F238E27FC236}">
                <a16:creationId xmlns:a16="http://schemas.microsoft.com/office/drawing/2014/main" id="{E2F9A28D-6FEA-4F69-A894-4E7D5695461D}"/>
              </a:ext>
            </a:extLst>
          </p:cNvPr>
          <p:cNvSpPr txBox="1"/>
          <p:nvPr/>
        </p:nvSpPr>
        <p:spPr>
          <a:xfrm>
            <a:off x="509039" y="1192407"/>
            <a:ext cx="11202842" cy="5724644"/>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400" u="sng" dirty="0"/>
              <a:t>Quarterly Screening Reports</a:t>
            </a:r>
          </a:p>
          <a:p>
            <a:pPr marL="742950" lvl="1" indent="-285750">
              <a:spcAft>
                <a:spcPts val="1200"/>
              </a:spcAft>
              <a:buFont typeface="Arial" panose="020B0604020202020204" pitchFamily="34" charset="0"/>
              <a:buChar char="•"/>
            </a:pPr>
            <a:r>
              <a:rPr lang="en-US" sz="2400" dirty="0"/>
              <a:t>Practices showing improvements with screening across all three domains from baseline will be eligible for full final practice payments </a:t>
            </a:r>
          </a:p>
          <a:p>
            <a:pPr marL="742950" lvl="1" indent="-285750">
              <a:spcAft>
                <a:spcPts val="1200"/>
              </a:spcAft>
              <a:buFont typeface="Arial" panose="020B0604020202020204" pitchFamily="34" charset="0"/>
              <a:buChar char="•"/>
            </a:pPr>
            <a:r>
              <a:rPr lang="en-US" sz="2400" dirty="0"/>
              <a:t>CTC-RI and RIDOH will be hosting a measure specification meeting to discuss this data collection in detail in March. </a:t>
            </a:r>
            <a:r>
              <a:rPr lang="en-US" sz="2400" i="1" dirty="0"/>
              <a:t>A doodle poll will be forthcoming and please share with relevant staff to complete. </a:t>
            </a:r>
          </a:p>
          <a:p>
            <a:pPr marL="742950" lvl="1" indent="-285750">
              <a:spcAft>
                <a:spcPts val="1200"/>
              </a:spcAft>
              <a:buFont typeface="Arial" panose="020B0604020202020204" pitchFamily="34" charset="0"/>
              <a:buChar char="•"/>
            </a:pPr>
            <a:r>
              <a:rPr lang="en-US" sz="2400" u="sng" dirty="0"/>
              <a:t>RIDOH is also offering practices additional data payments totaling $3,000</a:t>
            </a:r>
            <a:r>
              <a:rPr lang="en-US" sz="2400" dirty="0"/>
              <a:t> for those who are able and willing to provide supplemental demographic (age, race, ethnicity, insurance, and pregnancy status), treatment, and referral data with their quarterly screening reports. </a:t>
            </a:r>
            <a:r>
              <a:rPr lang="en-US" sz="2400" u="sng" dirty="0"/>
              <a:t>This is completely optional and separate from the $10,000 practices </a:t>
            </a:r>
            <a:r>
              <a:rPr lang="en-US" sz="2400" dirty="0"/>
              <a:t>are already eligible to earn for completing various deliverables. </a:t>
            </a:r>
            <a:r>
              <a:rPr lang="en-US" sz="2400" i="1" dirty="0"/>
              <a:t>Please let your CTC-RI practice facilitator know if your practice is interested. </a:t>
            </a:r>
          </a:p>
        </p:txBody>
      </p:sp>
      <p:pic>
        <p:nvPicPr>
          <p:cNvPr id="4" name="Picture 3">
            <a:extLst>
              <a:ext uri="{FF2B5EF4-FFF2-40B4-BE49-F238E27FC236}">
                <a16:creationId xmlns:a16="http://schemas.microsoft.com/office/drawing/2014/main" id="{D4BE770E-06C9-43D2-A524-E2691E78E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49" y="371601"/>
            <a:ext cx="3379203" cy="706438"/>
          </a:xfrm>
          <a:prstGeom prst="rect">
            <a:avLst/>
          </a:prstGeom>
        </p:spPr>
      </p:pic>
    </p:spTree>
    <p:extLst>
      <p:ext uri="{BB962C8B-B14F-4D97-AF65-F5344CB8AC3E}">
        <p14:creationId xmlns:p14="http://schemas.microsoft.com/office/powerpoint/2010/main" val="427704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6325" y="758826"/>
            <a:ext cx="7543800" cy="3565525"/>
          </a:xfrm>
        </p:spPr>
        <p:txBody>
          <a:bodyPr/>
          <a:lstStyle/>
          <a:p>
            <a:pPr eaLnBrk="1" fontAlgn="auto" hangingPunct="1">
              <a:spcAft>
                <a:spcPts val="0"/>
              </a:spcAft>
              <a:defRPr/>
            </a:pPr>
            <a:r>
              <a:rPr lang="en-US" dirty="0">
                <a:latin typeface="+mn-lt"/>
              </a:rPr>
              <a:t>Overview of CTC</a:t>
            </a:r>
            <a:br>
              <a:rPr lang="en-US" dirty="0">
                <a:latin typeface="+mn-lt"/>
              </a:rPr>
            </a:br>
            <a:r>
              <a:rPr lang="en-US" sz="3600" dirty="0">
                <a:solidFill>
                  <a:schemeClr val="accent2"/>
                </a:solidFill>
                <a:latin typeface="+mn-lt"/>
              </a:rPr>
              <a:t>Care Transformation Collaborative of R.I.</a:t>
            </a:r>
          </a:p>
        </p:txBody>
      </p:sp>
      <p:sp>
        <p:nvSpPr>
          <p:cNvPr id="3" name="Subtitle 2"/>
          <p:cNvSpPr>
            <a:spLocks noGrp="1"/>
          </p:cNvSpPr>
          <p:nvPr>
            <p:ph type="subTitle" idx="1"/>
          </p:nvPr>
        </p:nvSpPr>
        <p:spPr>
          <a:xfrm>
            <a:off x="2349500" y="4456113"/>
            <a:ext cx="7543800" cy="1839912"/>
          </a:xfrm>
        </p:spPr>
        <p:txBody>
          <a:bodyPr rtlCol="0">
            <a:normAutofit fontScale="77500" lnSpcReduction="20000"/>
          </a:bodyPr>
          <a:lstStyle/>
          <a:p>
            <a:pPr eaLnBrk="1" fontAlgn="auto" hangingPunct="1">
              <a:lnSpc>
                <a:spcPct val="100000"/>
              </a:lnSpc>
              <a:defRPr/>
            </a:pPr>
            <a:r>
              <a:rPr lang="en-US" sz="2000" dirty="0">
                <a:latin typeface="+mn-lt"/>
              </a:rPr>
              <a:t>[Ri momsprn cohort 2 kick-off]</a:t>
            </a:r>
            <a:br>
              <a:rPr lang="en-US" sz="2000" dirty="0">
                <a:latin typeface="+mn-lt"/>
              </a:rPr>
            </a:br>
            <a:r>
              <a:rPr lang="en-US" sz="2000" dirty="0">
                <a:latin typeface="+mn-lt"/>
              </a:rPr>
              <a:t>[February 23, 2021]</a:t>
            </a:r>
          </a:p>
          <a:p>
            <a:pPr eaLnBrk="1" fontAlgn="auto" hangingPunct="1">
              <a:lnSpc>
                <a:spcPct val="100000"/>
              </a:lnSpc>
              <a:defRPr/>
            </a:pPr>
            <a:endParaRPr lang="en-US" sz="2000" dirty="0">
              <a:latin typeface="+mn-lt"/>
            </a:endParaRPr>
          </a:p>
          <a:p>
            <a:pPr eaLnBrk="1" fontAlgn="auto" hangingPunct="1">
              <a:lnSpc>
                <a:spcPct val="100000"/>
              </a:lnSpc>
              <a:defRPr/>
            </a:pPr>
            <a:r>
              <a:rPr lang="en-US" sz="2000" dirty="0">
                <a:latin typeface="+mn-lt"/>
              </a:rPr>
              <a:t>Sign up for our newsletters: </a:t>
            </a:r>
            <a:r>
              <a:rPr lang="en-US" sz="2000" dirty="0">
                <a:hlinkClick r:id="rId2"/>
              </a:rPr>
              <a:t>Monthly Newsletters | CTC-RI (ctc-ri.org)</a:t>
            </a:r>
            <a:endParaRPr lang="en-US" sz="2000" dirty="0">
              <a:latin typeface="+mn-lt"/>
            </a:endParaRPr>
          </a:p>
          <a:p>
            <a:pPr eaLnBrk="1" fontAlgn="auto" hangingPunct="1">
              <a:lnSpc>
                <a:spcPct val="100000"/>
              </a:lnSpc>
              <a:defRPr/>
            </a:pPr>
            <a:r>
              <a:rPr lang="en-US" sz="2000" dirty="0">
                <a:latin typeface="+mn-lt"/>
              </a:rPr>
              <a:t>Our Website: </a:t>
            </a:r>
            <a:r>
              <a:rPr lang="en-US" sz="2000" dirty="0">
                <a:hlinkClick r:id="rId3"/>
              </a:rPr>
              <a:t>ctc-ri.org</a:t>
            </a:r>
            <a:endParaRPr lang="en-US" sz="2000" dirty="0">
              <a:latin typeface="+mn-lt"/>
            </a:endParaRPr>
          </a:p>
        </p:txBody>
      </p:sp>
      <p:sp>
        <p:nvSpPr>
          <p:cNvPr id="92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FB76E121-19B4-4B03-BF97-BF17A3CA97E8}" type="slidenum">
              <a:rPr lang="en-US" altLang="en-US">
                <a:solidFill>
                  <a:srgbClr val="FFFFFF"/>
                </a:solidFill>
              </a:rPr>
              <a:pPr eaLnBrk="0" fontAlgn="base" hangingPunct="0">
                <a:spcBef>
                  <a:spcPct val="0"/>
                </a:spcBef>
                <a:spcAft>
                  <a:spcPct val="0"/>
                </a:spcAft>
              </a:pPr>
              <a:t>5</a:t>
            </a:fld>
            <a:endParaRPr lang="en-US" altLang="en-US" dirty="0">
              <a:solidFill>
                <a:srgbClr val="FFFFFF"/>
              </a:solidFill>
            </a:endParaRPr>
          </a:p>
        </p:txBody>
      </p:sp>
      <p:pic>
        <p:nvPicPr>
          <p:cNvPr id="922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8863" y="319088"/>
            <a:ext cx="49958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67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DB26C5DA-FBD1-42C4-9EDE-C05DC37265CA}" type="slidenum">
              <a:rPr lang="en-US" altLang="en-US">
                <a:solidFill>
                  <a:srgbClr val="FFFFFF"/>
                </a:solidFill>
              </a:rPr>
              <a:pPr eaLnBrk="0" fontAlgn="base" hangingPunct="0">
                <a:spcBef>
                  <a:spcPct val="0"/>
                </a:spcBef>
                <a:spcAft>
                  <a:spcPct val="0"/>
                </a:spcAft>
              </a:pPr>
              <a:t>6</a:t>
            </a:fld>
            <a:endParaRPr lang="en-US" altLang="en-US" dirty="0">
              <a:solidFill>
                <a:srgbClr val="FFFFFF"/>
              </a:solidFill>
            </a:endParaRPr>
          </a:p>
        </p:txBody>
      </p:sp>
      <p:sp>
        <p:nvSpPr>
          <p:cNvPr id="2" name="Title 1"/>
          <p:cNvSpPr>
            <a:spLocks noGrp="1"/>
          </p:cNvSpPr>
          <p:nvPr>
            <p:ph type="title" idx="4294967295"/>
          </p:nvPr>
        </p:nvSpPr>
        <p:spPr>
          <a:xfrm>
            <a:off x="1971675" y="296863"/>
            <a:ext cx="8248650" cy="811212"/>
          </a:xfrm>
        </p:spPr>
        <p:txBody>
          <a:bodyPr>
            <a:noAutofit/>
          </a:bodyPr>
          <a:lstStyle/>
          <a:p>
            <a:pPr eaLnBrk="1" fontAlgn="auto" hangingPunct="1">
              <a:spcAft>
                <a:spcPts val="0"/>
              </a:spcAft>
              <a:defRPr/>
            </a:pPr>
            <a:r>
              <a:rPr lang="en-US" dirty="0">
                <a:solidFill>
                  <a:schemeClr val="tx1">
                    <a:lumMod val="75000"/>
                    <a:lumOff val="25000"/>
                  </a:schemeClr>
                </a:solidFill>
                <a:latin typeface="+mn-lt"/>
              </a:rPr>
              <a:t>What is CTC?</a:t>
            </a:r>
          </a:p>
        </p:txBody>
      </p:sp>
      <p:sp>
        <p:nvSpPr>
          <p:cNvPr id="10244" name="Content Placeholder 2"/>
          <p:cNvSpPr>
            <a:spLocks noGrp="1"/>
          </p:cNvSpPr>
          <p:nvPr>
            <p:ph idx="4294967295"/>
          </p:nvPr>
        </p:nvSpPr>
        <p:spPr>
          <a:xfrm>
            <a:off x="1849439" y="1019175"/>
            <a:ext cx="8505825" cy="5156200"/>
          </a:xfrm>
        </p:spPr>
        <p:txBody>
          <a:bodyPr/>
          <a:lstStyle/>
          <a:p>
            <a:pPr eaLnBrk="1" hangingPunct="1">
              <a:buFont typeface="Arial" panose="020B0604020202020204" pitchFamily="34" charset="0"/>
              <a:buChar char="•"/>
              <a:defRPr/>
            </a:pPr>
            <a:r>
              <a:rPr lang="en-US" altLang="en-US" sz="2800" dirty="0"/>
              <a:t> CTC works with key stakeholders who select, test and evaluate innovative clinical strategies to build the capacity of the RI primary care team to meet the needs of families living in our communities – intended to result in better care, smarter spending and informed public policy</a:t>
            </a:r>
          </a:p>
          <a:p>
            <a:pPr eaLnBrk="1" hangingPunct="1">
              <a:buFont typeface="Arial" panose="020B0604020202020204" pitchFamily="34" charset="0"/>
              <a:buChar char="•"/>
              <a:defRPr/>
            </a:pPr>
            <a:r>
              <a:rPr lang="en-US" altLang="en-US" sz="2800" dirty="0"/>
              <a:t>Growing impact across RI: </a:t>
            </a:r>
          </a:p>
          <a:p>
            <a:pPr lvl="1" eaLnBrk="1" hangingPunct="1">
              <a:buFont typeface="Arial" panose="020B0604020202020204" pitchFamily="34" charset="0"/>
              <a:buChar char="•"/>
              <a:defRPr/>
            </a:pPr>
            <a:r>
              <a:rPr lang="en-US" altLang="en-US" sz="2600" dirty="0"/>
              <a:t>About 695,000 Rhode Islanders receive care from one of our practices</a:t>
            </a:r>
          </a:p>
          <a:p>
            <a:pPr lvl="1" eaLnBrk="1" hangingPunct="1">
              <a:buFont typeface="Arial" panose="020B0604020202020204" pitchFamily="34" charset="0"/>
              <a:buChar char="•"/>
              <a:defRPr/>
            </a:pPr>
            <a:r>
              <a:rPr lang="en-US" altLang="en-US" sz="2600" dirty="0"/>
              <a:t>About 800 providers across our adult and pediatric practices</a:t>
            </a:r>
          </a:p>
          <a:p>
            <a:pPr lvl="1" eaLnBrk="1" hangingPunct="1">
              <a:buFont typeface="Arial" panose="020B0604020202020204" pitchFamily="34" charset="0"/>
              <a:buChar char="•"/>
              <a:defRPr/>
            </a:pPr>
            <a:r>
              <a:rPr lang="en-US" altLang="en-US" sz="2600" dirty="0"/>
              <a:t>Worked with 58 providers at 4 pre-natal practices in the RI MomsPRN Program, Cohort 1</a:t>
            </a:r>
          </a:p>
          <a:p>
            <a:pPr marL="0" indent="0" eaLnBrk="1" hangingPunct="1">
              <a:buNone/>
              <a:defRPr/>
            </a:pPr>
            <a:endParaRPr lang="en-US" altLang="en-US" sz="2800" dirty="0"/>
          </a:p>
          <a:p>
            <a:pPr eaLnBrk="1" hangingPunct="1">
              <a:buFont typeface="Arial" panose="020B0604020202020204" pitchFamily="34" charset="0"/>
              <a:buChar char="•"/>
              <a:defRPr/>
            </a:pPr>
            <a:endParaRPr lang="en-US" altLang="en-US" sz="2400" dirty="0"/>
          </a:p>
        </p:txBody>
      </p:sp>
      <p:pic>
        <p:nvPicPr>
          <p:cNvPr id="10245" name="Picture 6" descr="CTC new logo_place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114" y="5310189"/>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94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11F7D32A-57DA-4208-974E-AE9F5038CA59}" type="slidenum">
              <a:rPr lang="en-US" altLang="en-US">
                <a:solidFill>
                  <a:srgbClr val="FFFFFF"/>
                </a:solidFill>
              </a:rPr>
              <a:pPr eaLnBrk="0" fontAlgn="base" hangingPunct="0">
                <a:spcBef>
                  <a:spcPct val="0"/>
                </a:spcBef>
                <a:spcAft>
                  <a:spcPct val="0"/>
                </a:spcAft>
              </a:pPr>
              <a:t>7</a:t>
            </a:fld>
            <a:endParaRPr lang="en-US" altLang="en-US" dirty="0">
              <a:solidFill>
                <a:srgbClr val="FFFFFF"/>
              </a:solidFill>
            </a:endParaRPr>
          </a:p>
        </p:txBody>
      </p:sp>
      <p:sp>
        <p:nvSpPr>
          <p:cNvPr id="2" name="Title 1"/>
          <p:cNvSpPr>
            <a:spLocks noGrp="1"/>
          </p:cNvSpPr>
          <p:nvPr>
            <p:ph type="title" idx="4294967295"/>
          </p:nvPr>
        </p:nvSpPr>
        <p:spPr>
          <a:xfrm>
            <a:off x="1976439" y="136526"/>
            <a:ext cx="8359775" cy="644525"/>
          </a:xfrm>
        </p:spPr>
        <p:txBody>
          <a:bodyPr>
            <a:noAutofit/>
          </a:bodyPr>
          <a:lstStyle/>
          <a:p>
            <a:pPr algn="ctr" eaLnBrk="1" fontAlgn="auto" hangingPunct="1">
              <a:spcAft>
                <a:spcPts val="0"/>
              </a:spcAft>
              <a:defRPr/>
            </a:pPr>
            <a:r>
              <a:rPr lang="en-US" dirty="0">
                <a:solidFill>
                  <a:schemeClr val="tx1">
                    <a:lumMod val="75000"/>
                    <a:lumOff val="25000"/>
                  </a:schemeClr>
                </a:solidFill>
                <a:latin typeface="+mn-lt"/>
              </a:rPr>
              <a:t>CTC Team</a:t>
            </a:r>
          </a:p>
        </p:txBody>
      </p:sp>
      <p:sp>
        <p:nvSpPr>
          <p:cNvPr id="11268" name="Content Placeholder 2"/>
          <p:cNvSpPr>
            <a:spLocks noGrp="1"/>
          </p:cNvSpPr>
          <p:nvPr>
            <p:ph idx="4294967295"/>
          </p:nvPr>
        </p:nvSpPr>
        <p:spPr>
          <a:xfrm>
            <a:off x="3344864" y="700088"/>
            <a:ext cx="7323137" cy="5141912"/>
          </a:xfrm>
        </p:spPr>
        <p:txBody>
          <a:bodyPr/>
          <a:lstStyle/>
          <a:p>
            <a:pPr eaLnBrk="1" hangingPunct="1">
              <a:buFont typeface="Arial" panose="020B0604020202020204" pitchFamily="34" charset="0"/>
              <a:buChar char="•"/>
            </a:pPr>
            <a:r>
              <a:rPr lang="en-US" altLang="en-US" sz="3200" dirty="0"/>
              <a:t> Oversight of QI Activities:</a:t>
            </a:r>
          </a:p>
          <a:p>
            <a:pPr lvl="1" eaLnBrk="1" hangingPunct="1">
              <a:buFont typeface="Arial" panose="020B0604020202020204" pitchFamily="34" charset="0"/>
              <a:buChar char="•"/>
            </a:pPr>
            <a:r>
              <a:rPr lang="en-US" altLang="en-US" sz="3000" b="1" dirty="0"/>
              <a:t>Susanne Campbell</a:t>
            </a:r>
            <a:r>
              <a:rPr lang="en-US" altLang="en-US" sz="3000" dirty="0"/>
              <a:t>, RN, MS, PCMH CCE</a:t>
            </a:r>
          </a:p>
          <a:p>
            <a:pPr lvl="2" eaLnBrk="1" hangingPunct="1">
              <a:buFont typeface="Arial" panose="020B0604020202020204" pitchFamily="34" charset="0"/>
              <a:buChar char="•"/>
            </a:pPr>
            <a:r>
              <a:rPr lang="en-US" altLang="en-US" sz="2600" dirty="0"/>
              <a:t>Senior Project Director</a:t>
            </a:r>
          </a:p>
          <a:p>
            <a:pPr lvl="1" eaLnBrk="1" hangingPunct="1">
              <a:buFont typeface="Arial" panose="020B0604020202020204" pitchFamily="34" charset="0"/>
              <a:buChar char="•"/>
            </a:pPr>
            <a:r>
              <a:rPr lang="en-US" altLang="en-US" sz="3000" dirty="0"/>
              <a:t> </a:t>
            </a:r>
            <a:r>
              <a:rPr lang="en-US" altLang="en-US" sz="3000" b="1" dirty="0"/>
              <a:t>Pano Yeracaris</a:t>
            </a:r>
            <a:r>
              <a:rPr lang="en-US" altLang="en-US" sz="3000" dirty="0"/>
              <a:t>, MD, MPH</a:t>
            </a:r>
          </a:p>
          <a:p>
            <a:pPr lvl="2" eaLnBrk="1" hangingPunct="1">
              <a:buFont typeface="Arial" panose="020B0604020202020204" pitchFamily="34" charset="0"/>
              <a:buChar char="•"/>
            </a:pPr>
            <a:r>
              <a:rPr lang="en-US" altLang="en-US" sz="2400" dirty="0"/>
              <a:t>Chief Clinical Strategist</a:t>
            </a:r>
          </a:p>
          <a:p>
            <a:pPr lvl="2" eaLnBrk="1" hangingPunct="1">
              <a:buFont typeface="Arial" panose="020B0604020202020204" pitchFamily="34" charset="0"/>
              <a:buChar char="•"/>
            </a:pPr>
            <a:endParaRPr lang="en-US" altLang="en-US" sz="2400" dirty="0"/>
          </a:p>
          <a:p>
            <a:pPr eaLnBrk="1" hangingPunct="1">
              <a:buFont typeface="Arial" panose="020B0604020202020204" pitchFamily="34" charset="0"/>
              <a:buChar char="•"/>
            </a:pPr>
            <a:r>
              <a:rPr lang="en-US" altLang="en-US" sz="3000" dirty="0"/>
              <a:t>Evaluation &amp; Program Coordination:</a:t>
            </a:r>
          </a:p>
          <a:p>
            <a:pPr lvl="1" eaLnBrk="1" hangingPunct="1">
              <a:buFont typeface="Arial" panose="020B0604020202020204" pitchFamily="34" charset="0"/>
              <a:buChar char="•"/>
            </a:pPr>
            <a:r>
              <a:rPr lang="en-US" altLang="en-US" sz="3000" dirty="0"/>
              <a:t> </a:t>
            </a:r>
            <a:r>
              <a:rPr lang="en-US" altLang="en-US" sz="3000" b="1" dirty="0"/>
              <a:t>Carolyn Karner</a:t>
            </a:r>
            <a:r>
              <a:rPr lang="en-US" altLang="en-US" sz="3000" dirty="0"/>
              <a:t>, MBA</a:t>
            </a:r>
          </a:p>
          <a:p>
            <a:pPr lvl="2" eaLnBrk="1" hangingPunct="1">
              <a:buFont typeface="Arial" panose="020B0604020202020204" pitchFamily="34" charset="0"/>
              <a:buChar char="•"/>
            </a:pPr>
            <a:r>
              <a:rPr lang="en-US" altLang="en-US" sz="2600" dirty="0"/>
              <a:t>Program Coordinator and Data Analyst</a:t>
            </a:r>
          </a:p>
          <a:p>
            <a:pPr lvl="1" eaLnBrk="1" hangingPunct="1">
              <a:buFont typeface="Arial" panose="020B0604020202020204" pitchFamily="34" charset="0"/>
              <a:buChar char="•"/>
            </a:pPr>
            <a:r>
              <a:rPr lang="en-US" altLang="en-US" sz="3000" dirty="0"/>
              <a:t> </a:t>
            </a:r>
            <a:r>
              <a:rPr lang="en-US" altLang="en-US" sz="3000" b="1" dirty="0"/>
              <a:t>Jade Arruda</a:t>
            </a:r>
            <a:r>
              <a:rPr lang="en-US" altLang="en-US" sz="3000" dirty="0"/>
              <a:t>, BS</a:t>
            </a:r>
          </a:p>
          <a:p>
            <a:pPr lvl="2" eaLnBrk="1" hangingPunct="1">
              <a:buFont typeface="Arial" panose="020B0604020202020204" pitchFamily="34" charset="0"/>
              <a:buChar char="•"/>
            </a:pPr>
            <a:r>
              <a:rPr lang="en-US" altLang="en-US" sz="2400" dirty="0"/>
              <a:t>Program Administrator</a:t>
            </a:r>
          </a:p>
          <a:p>
            <a:pPr lvl="2" eaLnBrk="1" hangingPunct="1">
              <a:buFont typeface="Arial" panose="020B0604020202020204" pitchFamily="34" charset="0"/>
              <a:buChar char="•"/>
            </a:pPr>
            <a:endParaRPr lang="en-US" altLang="en-US" sz="2400" dirty="0"/>
          </a:p>
          <a:p>
            <a:pPr lvl="2" eaLnBrk="1" hangingPunct="1">
              <a:buFont typeface="Arial" panose="020B0604020202020204" pitchFamily="34" charset="0"/>
              <a:buChar char="•"/>
            </a:pPr>
            <a:endParaRPr lang="en-US" altLang="en-US" sz="2400" dirty="0"/>
          </a:p>
          <a:p>
            <a:pPr eaLnBrk="1" hangingPunct="1">
              <a:buFont typeface="Arial" panose="020B0604020202020204" pitchFamily="34" charset="0"/>
              <a:buChar char="•"/>
            </a:pPr>
            <a:endParaRPr lang="en-US" altLang="en-US" sz="2400" dirty="0"/>
          </a:p>
        </p:txBody>
      </p:sp>
      <p:pic>
        <p:nvPicPr>
          <p:cNvPr id="11269" name="Picture 6" descr="CTC new logo_place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114" y="5310189"/>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0875" y="741363"/>
            <a:ext cx="1277938"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0875" y="2041525"/>
            <a:ext cx="127793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0875" y="3797301"/>
            <a:ext cx="127793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E5952390-247A-48EA-B38A-433C4BE69C98" descr="49A9CCCF-DE5F-4544-BC69-5B8377BC68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876" y="5057776"/>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48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B1043152-B56F-441B-8992-F5CC44C2851A}" type="slidenum">
              <a:rPr lang="en-US" altLang="en-US">
                <a:solidFill>
                  <a:srgbClr val="FFFFFF"/>
                </a:solidFill>
              </a:rPr>
              <a:pPr eaLnBrk="0" fontAlgn="base" hangingPunct="0">
                <a:spcBef>
                  <a:spcPct val="0"/>
                </a:spcBef>
                <a:spcAft>
                  <a:spcPct val="0"/>
                </a:spcAft>
              </a:pPr>
              <a:t>8</a:t>
            </a:fld>
            <a:endParaRPr lang="en-US" altLang="en-US" dirty="0">
              <a:solidFill>
                <a:srgbClr val="FFFFFF"/>
              </a:solidFill>
            </a:endParaRPr>
          </a:p>
        </p:txBody>
      </p:sp>
      <p:sp>
        <p:nvSpPr>
          <p:cNvPr id="2" name="Title 1"/>
          <p:cNvSpPr>
            <a:spLocks noGrp="1"/>
          </p:cNvSpPr>
          <p:nvPr>
            <p:ph type="title" idx="4294967295"/>
          </p:nvPr>
        </p:nvSpPr>
        <p:spPr>
          <a:xfrm>
            <a:off x="2022475" y="120650"/>
            <a:ext cx="8248650" cy="744538"/>
          </a:xfrm>
        </p:spPr>
        <p:txBody>
          <a:bodyPr>
            <a:noAutofit/>
          </a:bodyPr>
          <a:lstStyle/>
          <a:p>
            <a:pPr algn="ctr" eaLnBrk="1" fontAlgn="auto" hangingPunct="1">
              <a:spcAft>
                <a:spcPts val="0"/>
              </a:spcAft>
              <a:defRPr/>
            </a:pPr>
            <a:r>
              <a:rPr lang="en-US" dirty="0">
                <a:solidFill>
                  <a:schemeClr val="tx1">
                    <a:lumMod val="75000"/>
                    <a:lumOff val="25000"/>
                  </a:schemeClr>
                </a:solidFill>
                <a:latin typeface="+mn-lt"/>
              </a:rPr>
              <a:t>CTC Practice Facilitators</a:t>
            </a:r>
          </a:p>
        </p:txBody>
      </p:sp>
      <p:sp>
        <p:nvSpPr>
          <p:cNvPr id="12292" name="Content Placeholder 2"/>
          <p:cNvSpPr>
            <a:spLocks noGrp="1"/>
          </p:cNvSpPr>
          <p:nvPr>
            <p:ph idx="4294967295"/>
          </p:nvPr>
        </p:nvSpPr>
        <p:spPr>
          <a:xfrm>
            <a:off x="3665538" y="1000125"/>
            <a:ext cx="6851650" cy="5175250"/>
          </a:xfrm>
        </p:spPr>
        <p:txBody>
          <a:bodyPr/>
          <a:lstStyle/>
          <a:p>
            <a:pPr eaLnBrk="1" hangingPunct="1">
              <a:buFont typeface="Arial" panose="020B0604020202020204" pitchFamily="34" charset="0"/>
              <a:buChar char="•"/>
            </a:pPr>
            <a:r>
              <a:rPr lang="en-US" altLang="en-US" sz="3200" dirty="0"/>
              <a:t> </a:t>
            </a:r>
            <a:r>
              <a:rPr lang="en-US" altLang="en-US" sz="3200" b="1" dirty="0"/>
              <a:t>Vicki Crowningshield</a:t>
            </a:r>
            <a:r>
              <a:rPr lang="en-US" altLang="en-US" sz="3200" dirty="0"/>
              <a:t>, MPH, PCMH CCE</a:t>
            </a:r>
          </a:p>
          <a:p>
            <a:pPr lvl="1" eaLnBrk="1" hangingPunct="1">
              <a:buFont typeface="Arial" panose="020B0604020202020204" pitchFamily="34" charset="0"/>
              <a:buChar char="•"/>
            </a:pPr>
            <a:r>
              <a:rPr lang="en-US" altLang="en-US" sz="3000" dirty="0"/>
              <a:t>PF</a:t>
            </a:r>
            <a:r>
              <a:rPr lang="en-US" altLang="en-US" sz="2800" dirty="0"/>
              <a:t>: LPG OBGYN, WIH Center for Ob and Consultative Medicine</a:t>
            </a:r>
          </a:p>
          <a:p>
            <a:pPr eaLnBrk="1" hangingPunct="1">
              <a:buFont typeface="Arial" panose="020B0604020202020204" pitchFamily="34" charset="0"/>
              <a:buChar char="•"/>
            </a:pPr>
            <a:r>
              <a:rPr lang="en-US" altLang="en-US" sz="3400" b="1" dirty="0"/>
              <a:t>Suzanne Herzberg</a:t>
            </a:r>
            <a:r>
              <a:rPr lang="en-US" altLang="en-US" sz="3400" dirty="0"/>
              <a:t>, PhD, MS, OTR/L</a:t>
            </a:r>
          </a:p>
          <a:p>
            <a:pPr lvl="1" eaLnBrk="1" hangingPunct="1">
              <a:buFont typeface="Arial" panose="020B0604020202020204" pitchFamily="34" charset="0"/>
              <a:buChar char="•"/>
            </a:pPr>
            <a:r>
              <a:rPr lang="en-US" altLang="en-US" sz="2800" dirty="0"/>
              <a:t>PF: BVCHC, CNE Women’s Care, CNE-MG Family Care Center, RIHB &amp; Hope Family Health, Tri-County, VICTA</a:t>
            </a:r>
          </a:p>
          <a:p>
            <a:pPr eaLnBrk="1" hangingPunct="1">
              <a:buFont typeface="Arial" panose="020B0604020202020204" pitchFamily="34" charset="0"/>
              <a:buChar char="•"/>
            </a:pPr>
            <a:r>
              <a:rPr lang="en-US" altLang="en-US" sz="3400" b="1" dirty="0"/>
              <a:t>Jody Vieira</a:t>
            </a:r>
            <a:r>
              <a:rPr lang="en-US" altLang="en-US" sz="3400" dirty="0"/>
              <a:t>, LICSW</a:t>
            </a:r>
          </a:p>
          <a:p>
            <a:pPr lvl="1" eaLnBrk="1" hangingPunct="1">
              <a:buFont typeface="Arial" panose="020B0604020202020204" pitchFamily="34" charset="0"/>
              <a:buChar char="•"/>
            </a:pPr>
            <a:r>
              <a:rPr lang="en-US" altLang="en-US" sz="2800" dirty="0"/>
              <a:t>PF: Center for Ob &amp; Gyn, WIH MFM</a:t>
            </a:r>
          </a:p>
          <a:p>
            <a:pPr lvl="1" eaLnBrk="1" hangingPunct="1">
              <a:buFont typeface="Arial" panose="020B0604020202020204" pitchFamily="34" charset="0"/>
              <a:buChar char="•"/>
            </a:pPr>
            <a:endParaRPr lang="en-US" altLang="en-US" sz="2800" dirty="0"/>
          </a:p>
          <a:p>
            <a:pPr lvl="2" eaLnBrk="1" hangingPunct="1">
              <a:buFont typeface="Arial" panose="020B0604020202020204" pitchFamily="34" charset="0"/>
              <a:buChar char="•"/>
            </a:pPr>
            <a:endParaRPr lang="en-US" altLang="en-US" sz="2400" dirty="0"/>
          </a:p>
          <a:p>
            <a:pPr eaLnBrk="1" hangingPunct="1">
              <a:buFont typeface="Arial" panose="020B0604020202020204" pitchFamily="34" charset="0"/>
              <a:buChar char="•"/>
            </a:pPr>
            <a:endParaRPr lang="en-US" altLang="en-US" sz="2400" dirty="0"/>
          </a:p>
        </p:txBody>
      </p:sp>
      <p:pic>
        <p:nvPicPr>
          <p:cNvPr id="12293" name="Picture 6" descr="CTC new logo_place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114" y="5310189"/>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60514" y="2692401"/>
            <a:ext cx="2105025"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60514" y="4211638"/>
            <a:ext cx="20796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3"/>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851026" y="865188"/>
            <a:ext cx="145732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21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B1043152-B56F-441B-8992-F5CC44C2851A}" type="slidenum">
              <a:rPr lang="en-US" altLang="en-US">
                <a:solidFill>
                  <a:srgbClr val="FFFFFF"/>
                </a:solidFill>
              </a:rPr>
              <a:pPr eaLnBrk="0" fontAlgn="base" hangingPunct="0">
                <a:spcBef>
                  <a:spcPct val="0"/>
                </a:spcBef>
                <a:spcAft>
                  <a:spcPct val="0"/>
                </a:spcAft>
              </a:pPr>
              <a:t>9</a:t>
            </a:fld>
            <a:endParaRPr lang="en-US" altLang="en-US" dirty="0">
              <a:solidFill>
                <a:srgbClr val="FFFFFF"/>
              </a:solidFill>
            </a:endParaRPr>
          </a:p>
        </p:txBody>
      </p:sp>
      <p:sp>
        <p:nvSpPr>
          <p:cNvPr id="2" name="Title 1"/>
          <p:cNvSpPr>
            <a:spLocks noGrp="1"/>
          </p:cNvSpPr>
          <p:nvPr>
            <p:ph type="title" idx="4294967295"/>
          </p:nvPr>
        </p:nvSpPr>
        <p:spPr>
          <a:xfrm>
            <a:off x="2022475" y="120650"/>
            <a:ext cx="8248650" cy="744538"/>
          </a:xfrm>
        </p:spPr>
        <p:txBody>
          <a:bodyPr>
            <a:noAutofit/>
          </a:bodyPr>
          <a:lstStyle/>
          <a:p>
            <a:pPr algn="ctr" eaLnBrk="1" fontAlgn="auto" hangingPunct="1">
              <a:spcAft>
                <a:spcPts val="0"/>
              </a:spcAft>
              <a:defRPr/>
            </a:pPr>
            <a:r>
              <a:rPr lang="en-US" dirty="0">
                <a:solidFill>
                  <a:schemeClr val="tx1">
                    <a:lumMod val="75000"/>
                    <a:lumOff val="25000"/>
                  </a:schemeClr>
                </a:solidFill>
                <a:latin typeface="+mn-lt"/>
              </a:rPr>
              <a:t>Meet The Practices</a:t>
            </a:r>
          </a:p>
        </p:txBody>
      </p:sp>
      <p:sp>
        <p:nvSpPr>
          <p:cNvPr id="12292" name="Content Placeholder 2"/>
          <p:cNvSpPr>
            <a:spLocks noGrp="1"/>
          </p:cNvSpPr>
          <p:nvPr>
            <p:ph idx="4294967295"/>
          </p:nvPr>
        </p:nvSpPr>
        <p:spPr>
          <a:xfrm>
            <a:off x="359953" y="5851878"/>
            <a:ext cx="11307114" cy="443367"/>
          </a:xfrm>
        </p:spPr>
        <p:txBody>
          <a:bodyPr/>
          <a:lstStyle/>
          <a:p>
            <a:pPr eaLnBrk="1" hangingPunct="1">
              <a:buFont typeface="Arial" panose="020B0604020202020204" pitchFamily="34" charset="0"/>
              <a:buChar char="•"/>
            </a:pPr>
            <a:r>
              <a:rPr lang="en-US" altLang="en-US" sz="2800" b="1" i="1" dirty="0"/>
              <a:t>What does your practice hope to get out of the RI MomsPRN Program?</a:t>
            </a:r>
            <a:endParaRPr lang="en-US" altLang="en-US" sz="2400" b="1" i="1" dirty="0"/>
          </a:p>
          <a:p>
            <a:pPr lvl="1" eaLnBrk="1" hangingPunct="1">
              <a:buFont typeface="Arial" panose="020B0604020202020204" pitchFamily="34" charset="0"/>
              <a:buChar char="•"/>
            </a:pPr>
            <a:endParaRPr lang="en-US" altLang="en-US" sz="2800" dirty="0"/>
          </a:p>
          <a:p>
            <a:pPr lvl="2" eaLnBrk="1" hangingPunct="1">
              <a:buFont typeface="Arial" panose="020B0604020202020204" pitchFamily="34" charset="0"/>
              <a:buChar char="•"/>
            </a:pPr>
            <a:endParaRPr lang="en-US" altLang="en-US" sz="2400" dirty="0"/>
          </a:p>
          <a:p>
            <a:pPr eaLnBrk="1" hangingPunct="1">
              <a:buFont typeface="Arial" panose="020B0604020202020204" pitchFamily="34" charset="0"/>
              <a:buChar char="•"/>
            </a:pPr>
            <a:endParaRPr lang="en-US" alt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215767244"/>
              </p:ext>
            </p:extLst>
          </p:nvPr>
        </p:nvGraphicFramePr>
        <p:xfrm>
          <a:off x="154378" y="719667"/>
          <a:ext cx="11875325" cy="4967914"/>
        </p:xfrm>
        <a:graphic>
          <a:graphicData uri="http://schemas.openxmlformats.org/drawingml/2006/table">
            <a:tbl>
              <a:tblPr bandRow="1">
                <a:tableStyleId>{0E3FDE45-AF77-4B5C-9715-49D594BDF05E}</a:tableStyleId>
              </a:tblPr>
              <a:tblGrid>
                <a:gridCol w="7410204">
                  <a:extLst>
                    <a:ext uri="{9D8B030D-6E8A-4147-A177-3AD203B41FA5}">
                      <a16:colId xmlns:a16="http://schemas.microsoft.com/office/drawing/2014/main" val="1312684838"/>
                    </a:ext>
                  </a:extLst>
                </a:gridCol>
                <a:gridCol w="4465121">
                  <a:extLst>
                    <a:ext uri="{9D8B030D-6E8A-4147-A177-3AD203B41FA5}">
                      <a16:colId xmlns:a16="http://schemas.microsoft.com/office/drawing/2014/main" val="425478477"/>
                    </a:ext>
                  </a:extLst>
                </a:gridCol>
              </a:tblGrid>
              <a:tr h="477684">
                <a:tc>
                  <a:txBody>
                    <a:bodyPr/>
                    <a:lstStyle/>
                    <a:p>
                      <a:pPr marL="0" indent="0">
                        <a:buFont typeface="+mj-lt"/>
                        <a:buNone/>
                      </a:pPr>
                      <a:r>
                        <a:rPr lang="en-US" sz="2000" b="1" dirty="0"/>
                        <a:t>1. Blackstone Valley</a:t>
                      </a:r>
                      <a:r>
                        <a:rPr lang="en-US" sz="2000" b="1" baseline="0" dirty="0"/>
                        <a:t> Community Health Care – Pawtucket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lang="en-US" sz="2000" b="0" kern="1200" baseline="0" dirty="0">
                          <a:solidFill>
                            <a:schemeClr val="tx1"/>
                          </a:solidFill>
                          <a:latin typeface="+mn-lt"/>
                          <a:ea typeface="+mn-ea"/>
                          <a:cs typeface="+mn-cs"/>
                        </a:rPr>
                        <a:t>Kelsey Okolowitcz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104774"/>
                  </a:ext>
                </a:extLst>
              </a:tr>
              <a:tr h="477684">
                <a:tc>
                  <a:txBody>
                    <a:bodyPr/>
                    <a:lstStyle/>
                    <a:p>
                      <a:pPr marL="0" indent="0">
                        <a:buFont typeface="+mj-lt"/>
                        <a:buNone/>
                      </a:pPr>
                      <a:r>
                        <a:rPr lang="en-US" sz="2000" b="1" dirty="0"/>
                        <a:t>2.</a:t>
                      </a:r>
                      <a:r>
                        <a:rPr lang="en-US" sz="2000" b="1" baseline="0" dirty="0"/>
                        <a:t> Center for Obstetrics &amp; Gynecology - Providence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6105767"/>
                  </a:ext>
                </a:extLst>
              </a:tr>
              <a:tr h="477684">
                <a:tc>
                  <a:txBody>
                    <a:bodyPr/>
                    <a:lstStyle/>
                    <a:p>
                      <a:r>
                        <a:rPr lang="en-US" sz="2000" b="1" dirty="0"/>
                        <a:t>3. CNE </a:t>
                      </a:r>
                      <a:r>
                        <a:rPr lang="en-US" sz="2000" b="1" baseline="0" dirty="0"/>
                        <a:t>Women’s Care - Providence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kern="1200" baseline="0" dirty="0">
                          <a:solidFill>
                            <a:schemeClr val="tx1"/>
                          </a:solidFill>
                          <a:latin typeface="+mn-lt"/>
                          <a:ea typeface="+mn-ea"/>
                          <a:cs typeface="+mn-cs"/>
                        </a:rPr>
                        <a:t>Abby Wetzel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70147"/>
                  </a:ext>
                </a:extLst>
              </a:tr>
              <a:tr h="477684">
                <a:tc>
                  <a:txBody>
                    <a:bodyPr/>
                    <a:lstStyle/>
                    <a:p>
                      <a:r>
                        <a:rPr lang="en-US" sz="2000" b="1" dirty="0"/>
                        <a:t>4. CNE-MG Family</a:t>
                      </a:r>
                      <a:r>
                        <a:rPr lang="en-US" sz="2000" b="1" baseline="0" dirty="0"/>
                        <a:t> Care Center - Pawtucket</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kern="1200" baseline="0" dirty="0">
                          <a:solidFill>
                            <a:schemeClr val="tx1"/>
                          </a:solidFill>
                          <a:latin typeface="+mn-lt"/>
                          <a:ea typeface="+mn-ea"/>
                          <a:cs typeface="+mn-cs"/>
                        </a:rPr>
                        <a:t>Deb Moorhead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6661827"/>
                  </a:ext>
                </a:extLst>
              </a:tr>
              <a:tr h="477684">
                <a:tc>
                  <a:txBody>
                    <a:bodyPr/>
                    <a:lstStyle/>
                    <a:p>
                      <a:r>
                        <a:rPr lang="en-US" sz="2000" b="1" dirty="0"/>
                        <a:t>5. LPG OBGYN</a:t>
                      </a:r>
                      <a:r>
                        <a:rPr lang="en-US" sz="2000" b="1" baseline="0" dirty="0"/>
                        <a:t> Associates - Providence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kern="1200" baseline="0" dirty="0">
                          <a:solidFill>
                            <a:schemeClr val="tx1"/>
                          </a:solidFill>
                          <a:latin typeface="+mn-lt"/>
                          <a:ea typeface="+mn-ea"/>
                          <a:cs typeface="+mn-cs"/>
                        </a:rPr>
                        <a:t>Meghan Sharp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053190"/>
                  </a:ext>
                </a:extLst>
              </a:tr>
              <a:tr h="477684">
                <a:tc>
                  <a:txBody>
                    <a:bodyPr/>
                    <a:lstStyle/>
                    <a:p>
                      <a:r>
                        <a:rPr lang="en-US" sz="2000" b="1" dirty="0"/>
                        <a:t>6. RI Home Birth &amp; Hope Family Health - Hope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kern="1200" baseline="0" dirty="0">
                          <a:solidFill>
                            <a:schemeClr val="tx1"/>
                          </a:solidFill>
                          <a:latin typeface="+mn-lt"/>
                          <a:ea typeface="+mn-ea"/>
                          <a:cs typeface="+mn-cs"/>
                        </a:rPr>
                        <a:t>Mary Schwartz Mumford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212601"/>
                  </a:ext>
                </a:extLst>
              </a:tr>
              <a:tr h="477684">
                <a:tc>
                  <a:txBody>
                    <a:bodyPr/>
                    <a:lstStyle/>
                    <a:p>
                      <a:r>
                        <a:rPr lang="en-US" sz="2000" b="1" dirty="0"/>
                        <a:t>7. Tri- County Community Action</a:t>
                      </a:r>
                      <a:r>
                        <a:rPr lang="en-US" sz="2000" b="1" baseline="0" dirty="0"/>
                        <a:t> Agency - Johnston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kern="1200" baseline="0" dirty="0">
                          <a:solidFill>
                            <a:schemeClr val="tx1"/>
                          </a:solidFill>
                          <a:latin typeface="+mn-lt"/>
                          <a:ea typeface="+mn-ea"/>
                          <a:cs typeface="+mn-cs"/>
                        </a:rPr>
                        <a:t>Jennifer Caffrey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473355"/>
                  </a:ext>
                </a:extLst>
              </a:tr>
              <a:tr h="477684">
                <a:tc>
                  <a:txBody>
                    <a:bodyPr/>
                    <a:lstStyle/>
                    <a:p>
                      <a:r>
                        <a:rPr lang="en-US" sz="2000" b="1" dirty="0"/>
                        <a:t>8. VICTA - Providence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kern="1200" baseline="0" dirty="0">
                          <a:solidFill>
                            <a:schemeClr val="tx1"/>
                          </a:solidFill>
                          <a:latin typeface="+mn-lt"/>
                          <a:ea typeface="+mn-ea"/>
                          <a:cs typeface="+mn-cs"/>
                        </a:rPr>
                        <a:t>Lisa Peterson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2270500"/>
                  </a:ext>
                </a:extLst>
              </a:tr>
              <a:tr h="477684">
                <a:tc>
                  <a:txBody>
                    <a:bodyPr/>
                    <a:lstStyle/>
                    <a:p>
                      <a:r>
                        <a:rPr lang="en-US" sz="2000" b="1" dirty="0"/>
                        <a:t>9. W&amp;I Maternal Fetal</a:t>
                      </a:r>
                      <a:r>
                        <a:rPr lang="en-US" sz="2000" b="1" baseline="0" dirty="0"/>
                        <a:t> Medicine - Providence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kern="1200" baseline="0" dirty="0">
                          <a:solidFill>
                            <a:schemeClr val="tx1"/>
                          </a:solidFill>
                          <a:latin typeface="+mn-lt"/>
                          <a:ea typeface="+mn-ea"/>
                          <a:cs typeface="+mn-cs"/>
                        </a:rPr>
                        <a:t>Martha Kole-White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4353559"/>
                  </a:ext>
                </a:extLst>
              </a:tr>
              <a:tr h="668758">
                <a:tc>
                  <a:txBody>
                    <a:bodyPr/>
                    <a:lstStyle/>
                    <a:p>
                      <a:r>
                        <a:rPr lang="en-US" sz="2000" b="1" dirty="0"/>
                        <a:t>10. WIH Center for Obstetric and Consultative</a:t>
                      </a:r>
                      <a:r>
                        <a:rPr lang="en-US" sz="2000" b="1" baseline="0" dirty="0"/>
                        <a:t> Medicine - Providence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kern="1200" baseline="0" dirty="0">
                          <a:solidFill>
                            <a:schemeClr val="tx1"/>
                          </a:solidFill>
                          <a:latin typeface="+mn-lt"/>
                          <a:ea typeface="+mn-ea"/>
                          <a:cs typeface="+mn-cs"/>
                        </a:rPr>
                        <a:t>Kenneth 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5948737"/>
                  </a:ext>
                </a:extLst>
              </a:tr>
            </a:tbl>
          </a:graphicData>
        </a:graphic>
      </p:graphicFrame>
    </p:spTree>
    <p:extLst>
      <p:ext uri="{BB962C8B-B14F-4D97-AF65-F5344CB8AC3E}">
        <p14:creationId xmlns:p14="http://schemas.microsoft.com/office/powerpoint/2010/main" val="2675084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1_Retrospect">
  <a:themeElements>
    <a:clrScheme name="Custom 11">
      <a:dk1>
        <a:sysClr val="windowText" lastClr="000000"/>
      </a:dk1>
      <a:lt1>
        <a:sysClr val="window" lastClr="FFFFFF"/>
      </a:lt1>
      <a:dk2>
        <a:srgbClr val="002060"/>
      </a:dk2>
      <a:lt2>
        <a:srgbClr val="D9E0E6"/>
      </a:lt2>
      <a:accent1>
        <a:srgbClr val="00B0F0"/>
      </a:accent1>
      <a:accent2>
        <a:srgbClr val="0070C0"/>
      </a:accent2>
      <a:accent3>
        <a:srgbClr val="FFC000"/>
      </a:accent3>
      <a:accent4>
        <a:srgbClr val="7030A0"/>
      </a:accent4>
      <a:accent5>
        <a:srgbClr val="215D4B"/>
      </a:accent5>
      <a:accent6>
        <a:srgbClr val="262626"/>
      </a:accent6>
      <a:hlink>
        <a:srgbClr val="595959"/>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2480</Words>
  <Application>Microsoft Office PowerPoint</Application>
  <PresentationFormat>Widescreen</PresentationFormat>
  <Paragraphs>351</Paragraphs>
  <Slides>40</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Arial</vt:lpstr>
      <vt:lpstr>Calibri</vt:lpstr>
      <vt:lpstr>Calibri Light</vt:lpstr>
      <vt:lpstr>Century Gothic</vt:lpstr>
      <vt:lpstr>Palatino Linotype</vt:lpstr>
      <vt:lpstr>Wingdings</vt:lpstr>
      <vt:lpstr>Wingdings 3</vt:lpstr>
      <vt:lpstr>Ion Boardroom</vt:lpstr>
      <vt:lpstr>Retrospect</vt:lpstr>
      <vt:lpstr>Elemental</vt:lpstr>
      <vt:lpstr>1_Retrospect</vt:lpstr>
      <vt:lpstr>Agenda</vt:lpstr>
      <vt:lpstr>PowerPoint Presentation</vt:lpstr>
      <vt:lpstr>PowerPoint Presentation</vt:lpstr>
      <vt:lpstr>RIDOH Team and Supports</vt:lpstr>
      <vt:lpstr>Overview of CTC Care Transformation Collaborative of R.I.</vt:lpstr>
      <vt:lpstr>What is CTC?</vt:lpstr>
      <vt:lpstr>CTC Team</vt:lpstr>
      <vt:lpstr>CTC Practice Facilitators</vt:lpstr>
      <vt:lpstr>Meet The Practices</vt:lpstr>
      <vt:lpstr>Screening for Depression, Anxiety and Substance Use  in the Perinatal Period</vt:lpstr>
      <vt:lpstr>Funding and Disclosures</vt:lpstr>
      <vt:lpstr>PowerPoint Presentation</vt:lpstr>
      <vt:lpstr>Why do we care about  Women’s Mental Health?</vt:lpstr>
      <vt:lpstr>Perinatal Depression and Anxiety</vt:lpstr>
      <vt:lpstr>Risk Factors</vt:lpstr>
      <vt:lpstr>Perinatal Substance Use</vt:lpstr>
      <vt:lpstr>Screening: Gaining Traction</vt:lpstr>
      <vt:lpstr>Screening is Recommended!</vt:lpstr>
      <vt:lpstr>Edinburgh Postnatal Depression Scale (EPDS)</vt:lpstr>
      <vt:lpstr>PowerPoint Presentation</vt:lpstr>
      <vt:lpstr>Patient Health Questionnaire-9 (PHQ-9)</vt:lpstr>
      <vt:lpstr>PowerPoint Presentation</vt:lpstr>
      <vt:lpstr>Generalized Anxiety Disorder – 7 (GAD-7)</vt:lpstr>
      <vt:lpstr>PowerPoint Presentation</vt:lpstr>
      <vt:lpstr>Alcohol Use Disorders Identification Test- Concise (AUDIT-C)</vt:lpstr>
      <vt:lpstr>PowerPoint Presentation</vt:lpstr>
      <vt:lpstr>Drug Abuse Screening Test-10 (DAST-10)</vt:lpstr>
      <vt:lpstr>PowerPoint Presentation</vt:lpstr>
      <vt:lpstr>Screening: What to ask</vt:lpstr>
      <vt:lpstr>Screening: What to look for</vt:lpstr>
      <vt:lpstr>Screening: Assessing Risk of Harm</vt:lpstr>
      <vt:lpstr>Positive Screen</vt:lpstr>
      <vt:lpstr>RI MomsPRN Services</vt:lpstr>
      <vt:lpstr>PowerPoint Presentation</vt:lpstr>
      <vt:lpstr>PowerPoint Presentation</vt:lpstr>
      <vt:lpstr>Milestone Document Review </vt:lpstr>
      <vt:lpstr>PowerPoint Presentation</vt:lpstr>
      <vt:lpstr>Evaluation Matters</vt:lpstr>
      <vt:lpstr>Evaluation Matters</vt:lpstr>
      <vt:lpstr>Evaluation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Drogosz, Monika (RIDOH)</dc:creator>
  <cp:lastModifiedBy>Jim Beasley</cp:lastModifiedBy>
  <cp:revision>96</cp:revision>
  <cp:lastPrinted>2019-08-14T18:36:59Z</cp:lastPrinted>
  <dcterms:created xsi:type="dcterms:W3CDTF">2019-08-14T17:01:26Z</dcterms:created>
  <dcterms:modified xsi:type="dcterms:W3CDTF">2021-02-23T14:23:53Z</dcterms:modified>
</cp:coreProperties>
</file>