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8" r:id="rId1"/>
  </p:sldMasterIdLst>
  <p:notesMasterIdLst>
    <p:notesMasterId r:id="rId6"/>
  </p:notesMasterIdLst>
  <p:sldIdLst>
    <p:sldId id="256" r:id="rId2"/>
    <p:sldId id="267" r:id="rId3"/>
    <p:sldId id="268" r:id="rId4"/>
    <p:sldId id="269" r:id="rId5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sanne Campbell" initials="SC" lastIdx="5" clrIdx="0">
    <p:extLst>
      <p:ext uri="{19B8F6BF-5375-455C-9EA6-DF929625EA0E}">
        <p15:presenceInfo xmlns:p15="http://schemas.microsoft.com/office/powerpoint/2012/main" userId="S-1-5-21-411519910-647668644-2492632495-250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144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karner\Desktop\C19%20Series%206%20Rhode%20Island%20x%20National%20Dat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karner\Desktop\C19%20Series%206%20Rhode%20Island%20x%20National%20Data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'Series 16'!$B$6:$B$11</c:f>
              <c:strCache>
                <c:ptCount val="6"/>
                <c:pt idx="0">
                  <c:v>The stress level is severe and constant – this is not hyperbole – keep asking</c:v>
                </c:pt>
                <c:pt idx="1">
                  <c:v>My work environment is compromising my safety and that of my family</c:v>
                </c:pt>
                <c:pt idx="2">
                  <c:v> am maxed out with mental exhaustion</c:v>
                </c:pt>
                <c:pt idx="3">
                  <c:v>I spend each week wondering if my practice and/or job will still be there next week</c:v>
                </c:pt>
                <c:pt idx="4">
                  <c:v>My ability to bounce back and/or adjust to adversity has become limited</c:v>
                </c:pt>
                <c:pt idx="5">
                  <c:v>I can do nothing each hour but react to the moment</c:v>
                </c:pt>
              </c:strCache>
            </c:strRef>
          </c:cat>
          <c:val>
            <c:numRef>
              <c:f>'Series 16'!$D$6:$D$11</c:f>
              <c:numCache>
                <c:formatCode>0.0%</c:formatCode>
                <c:ptCount val="6"/>
                <c:pt idx="0">
                  <c:v>0.25</c:v>
                </c:pt>
                <c:pt idx="1">
                  <c:v>0.125</c:v>
                </c:pt>
                <c:pt idx="2">
                  <c:v>0.5</c:v>
                </c:pt>
                <c:pt idx="3">
                  <c:v>0.125</c:v>
                </c:pt>
                <c:pt idx="4">
                  <c:v>0.5</c:v>
                </c:pt>
                <c:pt idx="5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25-4865-9A35-86D3AD8D8C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974624128"/>
        <c:axId val="1974624544"/>
      </c:barChart>
      <c:catAx>
        <c:axId val="19746241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t" anchorCtr="0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4624544"/>
        <c:crosses val="autoZero"/>
        <c:auto val="1"/>
        <c:lblAlgn val="l"/>
        <c:lblOffset val="100"/>
        <c:noMultiLvlLbl val="0"/>
      </c:catAx>
      <c:valAx>
        <c:axId val="19746245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4624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v>RI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'Series 13'!$B$49:$B$64</c:f>
              <c:strCache>
                <c:ptCount val="16"/>
                <c:pt idx="0">
                  <c:v>Other</c:v>
                </c:pt>
                <c:pt idx="1">
                  <c:v>Reduced measure reporting requirements</c:v>
                </c:pt>
                <c:pt idx="2">
                  <c:v>Decreased documentation req. in general</c:v>
                </c:pt>
                <c:pt idx="3">
                  <c:v>Increased non-PC svcs due to digital options</c:v>
                </c:pt>
                <c:pt idx="4">
                  <c:v>Disrupted usual ability to submit billing</c:v>
                </c:pt>
                <c:pt idx="5">
                  <c:v>Good fit between work and billing</c:v>
                </c:pt>
                <c:pt idx="6">
                  <c:v>Increased connection to community-based resources</c:v>
                </c:pt>
                <c:pt idx="7">
                  <c:v>Increased PC svcs due to digital options</c:v>
                </c:pt>
                <c:pt idx="8">
                  <c:v>Increased connection to our patients</c:v>
                </c:pt>
                <c:pt idx="9">
                  <c:v>Renewed energy for our mission to provide primary care</c:v>
                </c:pt>
                <c:pt idx="10">
                  <c:v>Change medication renewal rules</c:v>
                </c:pt>
                <c:pt idx="11">
                  <c:v>Increased connection to public health support</c:v>
                </c:pt>
                <c:pt idx="12">
                  <c:v>Good ability to reflect work in our EHR</c:v>
                </c:pt>
                <c:pt idx="13">
                  <c:v>Change prior authorizations rules</c:v>
                </c:pt>
                <c:pt idx="14">
                  <c:v>Increased connection to mental health support</c:v>
                </c:pt>
                <c:pt idx="15">
                  <c:v>Stress level at an all-time high</c:v>
                </c:pt>
              </c:strCache>
            </c:strRef>
          </c:cat>
          <c:val>
            <c:numRef>
              <c:f>'Series 13'!$D$49:$D$64</c:f>
              <c:numCache>
                <c:formatCode>0.0%</c:formatCode>
                <c:ptCount val="16"/>
                <c:pt idx="0">
                  <c:v>4.1666666666666664E-2</c:v>
                </c:pt>
                <c:pt idx="1">
                  <c:v>8.3333333333333329E-2</c:v>
                </c:pt>
                <c:pt idx="2">
                  <c:v>8.3333333333333329E-2</c:v>
                </c:pt>
                <c:pt idx="3">
                  <c:v>8.3333333333333329E-2</c:v>
                </c:pt>
                <c:pt idx="4">
                  <c:v>0.125</c:v>
                </c:pt>
                <c:pt idx="5">
                  <c:v>0.16666666666666666</c:v>
                </c:pt>
                <c:pt idx="6">
                  <c:v>0.16666666666666666</c:v>
                </c:pt>
                <c:pt idx="7">
                  <c:v>0.20833333333333334</c:v>
                </c:pt>
                <c:pt idx="8">
                  <c:v>0.20833333333333334</c:v>
                </c:pt>
                <c:pt idx="9">
                  <c:v>0.20833333333333334</c:v>
                </c:pt>
                <c:pt idx="10">
                  <c:v>0.25</c:v>
                </c:pt>
                <c:pt idx="11">
                  <c:v>0.25</c:v>
                </c:pt>
                <c:pt idx="12">
                  <c:v>0.33333333333333331</c:v>
                </c:pt>
                <c:pt idx="13">
                  <c:v>0.375</c:v>
                </c:pt>
                <c:pt idx="14">
                  <c:v>0.375</c:v>
                </c:pt>
                <c:pt idx="15">
                  <c:v>0.58333333333333337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54-4D7A-8EF1-CE7634943996}"/>
            </c:ext>
          </c:extLst>
        </c:ser>
        <c:ser>
          <c:idx val="1"/>
          <c:order val="1"/>
          <c:tx>
            <c:v>National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'Series 13'!$B$49:$B$64</c:f>
              <c:strCache>
                <c:ptCount val="16"/>
                <c:pt idx="0">
                  <c:v>Other</c:v>
                </c:pt>
                <c:pt idx="1">
                  <c:v>Reduced measure reporting requirements</c:v>
                </c:pt>
                <c:pt idx="2">
                  <c:v>Decreased documentation req. in general</c:v>
                </c:pt>
                <c:pt idx="3">
                  <c:v>Increased non-PC svcs due to digital options</c:v>
                </c:pt>
                <c:pt idx="4">
                  <c:v>Disrupted usual ability to submit billing</c:v>
                </c:pt>
                <c:pt idx="5">
                  <c:v>Good fit between work and billing</c:v>
                </c:pt>
                <c:pt idx="6">
                  <c:v>Increased connection to community-based resources</c:v>
                </c:pt>
                <c:pt idx="7">
                  <c:v>Increased PC svcs due to digital options</c:v>
                </c:pt>
                <c:pt idx="8">
                  <c:v>Increased connection to our patients</c:v>
                </c:pt>
                <c:pt idx="9">
                  <c:v>Renewed energy for our mission to provide primary care</c:v>
                </c:pt>
                <c:pt idx="10">
                  <c:v>Change medication renewal rules</c:v>
                </c:pt>
                <c:pt idx="11">
                  <c:v>Increased connection to public health support</c:v>
                </c:pt>
                <c:pt idx="12">
                  <c:v>Good ability to reflect work in our EHR</c:v>
                </c:pt>
                <c:pt idx="13">
                  <c:v>Change prior authorizations rules</c:v>
                </c:pt>
                <c:pt idx="14">
                  <c:v>Increased connection to mental health support</c:v>
                </c:pt>
                <c:pt idx="15">
                  <c:v>Stress level at an all-time high</c:v>
                </c:pt>
              </c:strCache>
            </c:strRef>
          </c:cat>
          <c:val>
            <c:numRef>
              <c:f>'Series 13'!$E$49:$E$64</c:f>
              <c:numCache>
                <c:formatCode>0.0%</c:formatCode>
                <c:ptCount val="16"/>
                <c:pt idx="0">
                  <c:v>9.0443686006825938E-2</c:v>
                </c:pt>
                <c:pt idx="1">
                  <c:v>0.16382252559726962</c:v>
                </c:pt>
                <c:pt idx="2">
                  <c:v>8.3617747440273033E-2</c:v>
                </c:pt>
                <c:pt idx="3">
                  <c:v>9.3856655290102384E-2</c:v>
                </c:pt>
                <c:pt idx="4">
                  <c:v>0.11774744027303755</c:v>
                </c:pt>
                <c:pt idx="5">
                  <c:v>0.14675767918088736</c:v>
                </c:pt>
                <c:pt idx="6">
                  <c:v>8.3617747440273033E-2</c:v>
                </c:pt>
                <c:pt idx="7">
                  <c:v>0.16894197952218429</c:v>
                </c:pt>
                <c:pt idx="8">
                  <c:v>0.17576791808873721</c:v>
                </c:pt>
                <c:pt idx="9">
                  <c:v>0.2235494880546075</c:v>
                </c:pt>
                <c:pt idx="10">
                  <c:v>0.21501706484641639</c:v>
                </c:pt>
                <c:pt idx="11">
                  <c:v>0.12969283276450511</c:v>
                </c:pt>
                <c:pt idx="12">
                  <c:v>0.25255972696245732</c:v>
                </c:pt>
                <c:pt idx="13">
                  <c:v>0.12457337883959044</c:v>
                </c:pt>
                <c:pt idx="14">
                  <c:v>9.8976109215017066E-2</c:v>
                </c:pt>
                <c:pt idx="15">
                  <c:v>0.62969283276450516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954-4D7A-8EF1-CE76349439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91447615"/>
        <c:axId val="191453023"/>
      </c:barChart>
      <c:catAx>
        <c:axId val="19144761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453023"/>
        <c:crosses val="autoZero"/>
        <c:auto val="1"/>
        <c:lblAlgn val="ctr"/>
        <c:lblOffset val="100"/>
        <c:noMultiLvlLbl val="0"/>
      </c:catAx>
      <c:valAx>
        <c:axId val="19145302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4476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0.68632</cdr:x>
      <cdr:y>0.37537</cdr:y>
    </cdr:from>
    <cdr:to>
      <cdr:x>0.95581</cdr:x>
      <cdr:y>0.81792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077552" y="1655219"/>
          <a:ext cx="2386362" cy="195146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1" dirty="0" smtClean="0">
              <a:solidFill>
                <a:srgbClr val="C00000"/>
              </a:solidFill>
            </a:rPr>
            <a:t>Stress level is at an all-time </a:t>
          </a:r>
        </a:p>
        <a:p xmlns:a="http://schemas.openxmlformats.org/drawingml/2006/main">
          <a:r>
            <a:rPr lang="en-US" sz="1400" b="1" dirty="0" smtClean="0">
              <a:solidFill>
                <a:srgbClr val="C00000"/>
              </a:solidFill>
            </a:rPr>
            <a:t>high with RI providers and </a:t>
          </a:r>
        </a:p>
        <a:p xmlns:a="http://schemas.openxmlformats.org/drawingml/2006/main">
          <a:r>
            <a:rPr lang="en-US" sz="1400" b="1" dirty="0" smtClean="0">
              <a:solidFill>
                <a:srgbClr val="C00000"/>
              </a:solidFill>
            </a:rPr>
            <a:t>Nationally. RI providers are </a:t>
          </a:r>
        </a:p>
        <a:p xmlns:a="http://schemas.openxmlformats.org/drawingml/2006/main">
          <a:r>
            <a:rPr lang="en-US" sz="1400" b="1" dirty="0" smtClean="0">
              <a:solidFill>
                <a:srgbClr val="C00000"/>
              </a:solidFill>
            </a:rPr>
            <a:t>also experiencing increased </a:t>
          </a:r>
        </a:p>
        <a:p xmlns:a="http://schemas.openxmlformats.org/drawingml/2006/main">
          <a:r>
            <a:rPr lang="en-US" sz="1400" b="1" dirty="0">
              <a:solidFill>
                <a:srgbClr val="C00000"/>
              </a:solidFill>
            </a:rPr>
            <a:t>c</a:t>
          </a:r>
          <a:r>
            <a:rPr lang="en-US" sz="1400" b="1" dirty="0" smtClean="0">
              <a:solidFill>
                <a:srgbClr val="C00000"/>
              </a:solidFill>
            </a:rPr>
            <a:t>onnections to mental health </a:t>
          </a:r>
        </a:p>
        <a:p xmlns:a="http://schemas.openxmlformats.org/drawingml/2006/main">
          <a:r>
            <a:rPr lang="en-US" sz="1400" b="1" dirty="0" smtClean="0">
              <a:solidFill>
                <a:srgbClr val="C00000"/>
              </a:solidFill>
            </a:rPr>
            <a:t>support and changes to </a:t>
          </a:r>
        </a:p>
        <a:p xmlns:a="http://schemas.openxmlformats.org/drawingml/2006/main">
          <a:r>
            <a:rPr lang="en-US" sz="1400" b="1" dirty="0" smtClean="0">
              <a:solidFill>
                <a:srgbClr val="C00000"/>
              </a:solidFill>
            </a:rPr>
            <a:t>authorization rules.</a:t>
          </a:r>
        </a:p>
        <a:p xmlns:a="http://schemas.openxmlformats.org/drawingml/2006/main">
          <a:endParaRPr lang="en-US" sz="1400" b="1" dirty="0">
            <a:solidFill>
              <a:srgbClr val="C00000"/>
            </a:solidFill>
          </a:endParaRPr>
        </a:p>
      </cdr:txBody>
    </cdr:sp>
  </cdr:relSizeAnchor>
  <cdr:relSizeAnchor xmlns:cdr="http://schemas.openxmlformats.org/drawingml/2006/chartDrawing">
    <cdr:from>
      <cdr:x>0.86284</cdr:x>
      <cdr:y>0.47652</cdr:y>
    </cdr:from>
    <cdr:to>
      <cdr:x>0.96611</cdr:x>
      <cdr:y>0.68389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640697" y="210126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4484172-31A8-46AD-A40D-C1DC91EBDEFF}" type="datetimeFigureOut">
              <a:rPr lang="en-US"/>
              <a:pPr>
                <a:defRPr/>
              </a:pPr>
              <a:t>7/24/2020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58860B2-6D82-49AC-862A-AAA018E67C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8860B2-6D82-49AC-862A-AAA018E67C7D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4498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5"/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8B6F1-8BA7-4E0B-ACC9-648A4CE42564}" type="datetime1">
              <a:rPr lang="en-US"/>
              <a:pPr>
                <a:defRPr/>
              </a:pPr>
              <a:t>7/24/2020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B57A5-2590-4ADC-8659-9251212E6F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4081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2E5DA-F3B1-4209-86C0-B12C6ACA9030}" type="datetime1">
              <a:rPr lang="en-US"/>
              <a:pPr>
                <a:defRPr/>
              </a:pPr>
              <a:t>7/24/2020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F4777-33AF-4A4A-9815-83813B7B3C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7112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6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6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43979-9EE1-445E-9A23-DF9CF9D7C559}" type="datetime1">
              <a:rPr lang="en-US"/>
              <a:pPr>
                <a:defRPr/>
              </a:pPr>
              <a:t>7/24/2020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F422D-CA45-472C-92A8-FF81A67F78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9384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FFA11-3A44-4BD2-86A9-CA738A792FB5}" type="datetime1">
              <a:rPr lang="en-US"/>
              <a:pPr>
                <a:defRPr/>
              </a:pPr>
              <a:t>7/24/2020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44D92-4BD6-492A-9333-380E5A569C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3033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5"/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Ctr="0"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A5A009-B47B-4F1B-BCFB-590475A0322A}" type="datetime1">
              <a:rPr lang="en-US"/>
              <a:pPr>
                <a:defRPr/>
              </a:pPr>
              <a:t>7/24/2020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B205C-B54A-44FE-8D37-40DD55C22A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2031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6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7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7A68E-304E-4915-86CE-A603198A05D9}" type="datetime1">
              <a:rPr lang="en-US"/>
              <a:pPr>
                <a:defRPr/>
              </a:pPr>
              <a:t>7/24/2020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93305-F157-416B-8E4B-9CA4070E48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7443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6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FE989-FF1A-4398-BD3B-5EEB8677D1E9}" type="datetime1">
              <a:rPr lang="en-US"/>
              <a:pPr>
                <a:defRPr/>
              </a:pPr>
              <a:t>7/24/2020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7B112-8EDB-4005-8B9A-84A170897F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8060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F417B-E8E8-4E9D-B935-AAD82793FC90}" type="datetime1">
              <a:rPr lang="en-US"/>
              <a:pPr>
                <a:defRPr/>
              </a:pPr>
              <a:t>7/24/2020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FB68F-096F-4C6F-A086-98BA3C6A98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0399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2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4B59C-EEC4-4A45-8AB5-C26F4ED18904}" type="datetime1">
              <a:rPr lang="en-US"/>
              <a:pPr>
                <a:defRPr/>
              </a:pPr>
              <a:t>7/24/2020</a:t>
            </a:fld>
            <a:endParaRPr lang="en-US" dirty="0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7B286-2D5B-4EAD-98C4-DD396FD64E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8692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3038475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3030538" y="0"/>
            <a:ext cx="476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/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349250" y="6459538"/>
            <a:ext cx="1963738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62DC9CD1-89F7-45B5-B6E1-08FA4493592F}" type="datetime1">
              <a:rPr lang="en-US"/>
              <a:pPr>
                <a:defRPr/>
              </a:pPr>
              <a:t>7/24/2020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538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CE8291E-A5C2-48C0-836E-E9234212C4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380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953000"/>
            <a:ext cx="9142413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0" y="4914900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9AF3F-EE0E-4DA3-9B9C-9B5EE2DBFBE4}" type="datetime1">
              <a:rPr lang="en-US"/>
              <a:pPr>
                <a:defRPr/>
              </a:pPr>
              <a:t>7/24/2020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92EE2-73DE-4F72-9286-B66984A225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293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125"/>
            <a:ext cx="9144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325" y="6459538"/>
            <a:ext cx="185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B1923BF-B2A6-4E84-86F9-1B19171B31EB}" type="datetime1">
              <a:rPr lang="en-US"/>
              <a:pPr>
                <a:defRPr/>
              </a:pPr>
              <a:t>7/24/2020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5425" y="6459538"/>
            <a:ext cx="3616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4738" y="6459538"/>
            <a:ext cx="9842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48CEAA0-2599-43EF-A5F8-D3A8354989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350" y="1738313"/>
            <a:ext cx="747553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1" r:id="rId1"/>
    <p:sldLayoutId id="2147484186" r:id="rId2"/>
    <p:sldLayoutId id="2147484192" r:id="rId3"/>
    <p:sldLayoutId id="2147484187" r:id="rId4"/>
    <p:sldLayoutId id="2147484188" r:id="rId5"/>
    <p:sldLayoutId id="2147484189" r:id="rId6"/>
    <p:sldLayoutId id="2147484193" r:id="rId7"/>
    <p:sldLayoutId id="2147484194" r:id="rId8"/>
    <p:sldLayoutId id="2147484195" r:id="rId9"/>
    <p:sldLayoutId id="2147484190" r:id="rId10"/>
    <p:sldLayoutId id="2147484196" r:id="rId11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675" y="4419600"/>
            <a:ext cx="8632825" cy="116205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b="1" dirty="0">
                <a:latin typeface="+mn-lt"/>
              </a:rPr>
              <a:t>Impact of COVID-19 in Rhode Island: </a:t>
            </a:r>
            <a:br>
              <a:rPr lang="en-US" sz="4000" b="1" dirty="0">
                <a:latin typeface="+mn-lt"/>
              </a:rPr>
            </a:br>
            <a:r>
              <a:rPr lang="en-US" sz="3200" b="1" dirty="0" smtClean="0">
                <a:latin typeface="+mn-lt"/>
              </a:rPr>
              <a:t>Frontline </a:t>
            </a:r>
            <a:r>
              <a:rPr lang="en-US" sz="3200" b="1" dirty="0">
                <a:latin typeface="+mn-lt"/>
              </a:rPr>
              <a:t>Primary Care Provider Survey Results </a:t>
            </a:r>
            <a:endParaRPr lang="en-US" sz="36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5188" y="5600700"/>
            <a:ext cx="7543800" cy="436563"/>
          </a:xfrm>
        </p:spPr>
        <p:txBody>
          <a:bodyPr rtlCol="0"/>
          <a:lstStyle/>
          <a:p>
            <a:pPr algn="ctr" eaLnBrk="1" fontAlgn="auto" hangingPunct="1">
              <a:lnSpc>
                <a:spcPct val="100000"/>
              </a:lnSpc>
              <a:defRPr/>
            </a:pPr>
            <a:r>
              <a:rPr lang="en-US" sz="2000" dirty="0" smtClean="0">
                <a:latin typeface="+mn-lt"/>
              </a:rPr>
              <a:t>July 24, </a:t>
            </a:r>
            <a:r>
              <a:rPr lang="en-US" sz="2000" dirty="0" smtClean="0">
                <a:latin typeface="+mn-lt"/>
              </a:rPr>
              <a:t>2020</a:t>
            </a:r>
            <a:endParaRPr lang="en-US" sz="2000" dirty="0">
              <a:latin typeface="+mn-lt"/>
            </a:endParaRPr>
          </a:p>
        </p:txBody>
      </p:sp>
      <p:sp>
        <p:nvSpPr>
          <p:cNvPr id="922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8AEE8E0-FA94-4A9C-8982-99E803CB8330}" type="slidenum">
              <a:rPr lang="en-US" altLang="en-US" smtClean="0">
                <a:solidFill>
                  <a:srgbClr val="FFFFFF"/>
                </a:solidFill>
              </a:rPr>
              <a:pPr/>
              <a:t>1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pic>
        <p:nvPicPr>
          <p:cNvPr id="9221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1538" y="855663"/>
            <a:ext cx="4991100" cy="138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9838" y="2176463"/>
            <a:ext cx="1803400" cy="180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2813" y="2740025"/>
            <a:ext cx="503872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345" y="287338"/>
            <a:ext cx="8409710" cy="1449387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chemeClr val="tx1"/>
                </a:solidFill>
                <a:latin typeface="+mn-lt"/>
              </a:rPr>
              <a:t>Impact of COVID </a:t>
            </a:r>
            <a:r>
              <a:rPr lang="en-US" sz="4400" b="1" dirty="0" smtClean="0">
                <a:solidFill>
                  <a:schemeClr val="tx1"/>
                </a:solidFill>
                <a:latin typeface="+mn-lt"/>
              </a:rPr>
              <a:t>from RI providers</a:t>
            </a:r>
            <a:endParaRPr lang="en-US" sz="4400" dirty="0">
              <a:latin typeface="+mn-lt"/>
            </a:endParaRPr>
          </a:p>
        </p:txBody>
      </p:sp>
      <p:sp>
        <p:nvSpPr>
          <p:cNvPr id="14339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i="1" dirty="0" smtClean="0">
                <a:solidFill>
                  <a:schemeClr val="tx1"/>
                </a:solidFill>
              </a:rPr>
              <a:t>July 10 – 13</a:t>
            </a:r>
            <a:r>
              <a:rPr lang="en-US" sz="2400" b="1" i="1" baseline="30000" dirty="0" smtClean="0">
                <a:solidFill>
                  <a:schemeClr val="tx1"/>
                </a:solidFill>
              </a:rPr>
              <a:t>th</a:t>
            </a:r>
            <a:r>
              <a:rPr lang="en-US" sz="2400" b="1" i="1" dirty="0" smtClean="0">
                <a:solidFill>
                  <a:schemeClr val="tx1"/>
                </a:solidFill>
              </a:rPr>
              <a:t> (Series 16): </a:t>
            </a:r>
            <a:r>
              <a:rPr lang="en-US" sz="2400" b="1" i="1" dirty="0"/>
              <a:t>What does COVID-19 related practice stress look like 4 months in</a:t>
            </a:r>
            <a:r>
              <a:rPr lang="en-US" sz="2400" b="1" i="1" dirty="0" smtClean="0"/>
              <a:t>?</a:t>
            </a:r>
            <a:endParaRPr lang="en-US" sz="2400" dirty="0"/>
          </a:p>
          <a:p>
            <a:pPr marL="384175" lvl="2" indent="0"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“I’m also becoming desensitized and am being more reckless in regard to my personal health and safety.” </a:t>
            </a:r>
            <a:endParaRPr lang="en-US" sz="2400" b="1" i="1" dirty="0" smtClean="0">
              <a:solidFill>
                <a:schemeClr val="tx1"/>
              </a:solidFill>
            </a:endParaRPr>
          </a:p>
          <a:p>
            <a:r>
              <a:rPr lang="en-US" sz="2400" b="1" i="1" dirty="0" smtClean="0">
                <a:solidFill>
                  <a:schemeClr val="tx1"/>
                </a:solidFill>
              </a:rPr>
              <a:t>June June </a:t>
            </a:r>
            <a:r>
              <a:rPr lang="en-US" sz="2400" b="1" i="1" dirty="0">
                <a:solidFill>
                  <a:schemeClr val="tx1"/>
                </a:solidFill>
              </a:rPr>
              <a:t>12 – June 15</a:t>
            </a:r>
            <a:r>
              <a:rPr lang="en-US" sz="2400" b="1" i="1" baseline="30000" dirty="0">
                <a:solidFill>
                  <a:schemeClr val="tx1"/>
                </a:solidFill>
              </a:rPr>
              <a:t>th</a:t>
            </a:r>
            <a:r>
              <a:rPr lang="en-US" sz="2400" b="1" i="1" dirty="0">
                <a:solidFill>
                  <a:schemeClr val="tx1"/>
                </a:solidFill>
              </a:rPr>
              <a:t> (Series 14): Regarding closing practices – </a:t>
            </a:r>
          </a:p>
          <a:p>
            <a:pPr marL="384175" lvl="2" indent="0">
              <a:buNone/>
            </a:pPr>
            <a:r>
              <a:rPr lang="en-US" sz="2400" b="1" i="1" dirty="0">
                <a:solidFill>
                  <a:schemeClr val="tx1"/>
                </a:solidFill>
              </a:rPr>
              <a:t>“Feels like a suicide mission. I quit.”</a:t>
            </a:r>
          </a:p>
          <a:p>
            <a:pPr marL="384175" lvl="2" indent="0">
              <a:buNone/>
            </a:pPr>
            <a:r>
              <a:rPr lang="en-US" sz="2400" b="1" i="1" dirty="0">
                <a:solidFill>
                  <a:schemeClr val="tx1"/>
                </a:solidFill>
              </a:rPr>
              <a:t>“Leaving practice. Very sad.”</a:t>
            </a:r>
          </a:p>
          <a:p>
            <a:r>
              <a:rPr lang="en-US" altLang="en-US" sz="2400" b="1" i="1" dirty="0" smtClean="0"/>
              <a:t>May 22 – May 25</a:t>
            </a:r>
            <a:r>
              <a:rPr lang="en-US" altLang="en-US" sz="2400" b="1" i="1" baseline="30000" dirty="0" smtClean="0"/>
              <a:t>th</a:t>
            </a:r>
            <a:r>
              <a:rPr lang="en-US" altLang="en-US" sz="2400" b="1" i="1" dirty="0" smtClean="0"/>
              <a:t> (Series 11): “Primary care gasping for air as it has been, poor thing. I almost want to say put it out of its FFS misery!”</a:t>
            </a:r>
          </a:p>
          <a:p>
            <a:endParaRPr lang="en-US" altLang="en-US" b="1" i="1" dirty="0" smtClean="0"/>
          </a:p>
        </p:txBody>
      </p:sp>
      <p:sp>
        <p:nvSpPr>
          <p:cNvPr id="1434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63B6AA6-4C9D-4750-BBF3-45A883D89C40}" type="slidenum">
              <a:rPr lang="en-US" altLang="en-US" smtClean="0">
                <a:solidFill>
                  <a:srgbClr val="FFFFFF"/>
                </a:solidFill>
              </a:rPr>
              <a:pPr/>
              <a:t>2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254" y="287338"/>
            <a:ext cx="8769927" cy="1449387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latin typeface="+mn-lt"/>
              </a:rPr>
              <a:t>When we ask about your stress level, what do you feel we most need to understand?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244D92-4BD6-492A-9333-380E5A569C80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0724094"/>
              </p:ext>
            </p:extLst>
          </p:nvPr>
        </p:nvGraphicFramePr>
        <p:xfrm>
          <a:off x="166254" y="1846263"/>
          <a:ext cx="8769927" cy="43882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13"/>
          <p:cNvSpPr txBox="1">
            <a:spLocks noChangeArrowheads="1"/>
          </p:cNvSpPr>
          <p:nvPr/>
        </p:nvSpPr>
        <p:spPr bwMode="auto">
          <a:xfrm>
            <a:off x="2687638" y="6424613"/>
            <a:ext cx="398461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b="1" dirty="0" smtClean="0">
                <a:solidFill>
                  <a:schemeClr val="bg1"/>
                </a:solidFill>
              </a:rPr>
              <a:t>Series 16 (July 10 </a:t>
            </a:r>
            <a:r>
              <a:rPr lang="en-US" altLang="en-US" b="1" dirty="0">
                <a:solidFill>
                  <a:schemeClr val="bg1"/>
                </a:solidFill>
              </a:rPr>
              <a:t>– </a:t>
            </a:r>
            <a:r>
              <a:rPr lang="en-US" altLang="en-US" b="1" dirty="0" smtClean="0">
                <a:solidFill>
                  <a:schemeClr val="bg1"/>
                </a:solidFill>
              </a:rPr>
              <a:t>13th) </a:t>
            </a:r>
            <a:r>
              <a:rPr lang="en-US" altLang="en-US" b="1" dirty="0">
                <a:solidFill>
                  <a:schemeClr val="bg1"/>
                </a:solidFill>
              </a:rPr>
              <a:t>Survey Results</a:t>
            </a:r>
          </a:p>
        </p:txBody>
      </p:sp>
    </p:spTree>
    <p:extLst>
      <p:ext uri="{BB962C8B-B14F-4D97-AF65-F5344CB8AC3E}">
        <p14:creationId xmlns:p14="http://schemas.microsoft.com/office/powerpoint/2010/main" val="707287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4005" y="365125"/>
            <a:ext cx="8855242" cy="1325563"/>
          </a:xfrm>
        </p:spPr>
        <p:txBody>
          <a:bodyPr>
            <a:noAutofit/>
          </a:bodyPr>
          <a:lstStyle/>
          <a:p>
            <a:pPr>
              <a:defRPr sz="168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4000" b="1" spc="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rPr>
              <a:t>Over the past 4 weeks, </a:t>
            </a:r>
            <a:r>
              <a:rPr lang="en-US" sz="4000" b="1" spc="0" dirty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rPr>
              <a:t>which of the following has your practice experienced?</a:t>
            </a:r>
          </a:p>
        </p:txBody>
      </p:sp>
      <p:sp>
        <p:nvSpPr>
          <p:cNvPr id="18435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7C51120-F805-4BCA-982A-398FEE4271EF}" type="slidenum">
              <a:rPr lang="en-US" altLang="en-US" smtClean="0">
                <a:solidFill>
                  <a:srgbClr val="FFFFFF"/>
                </a:solidFill>
              </a:rPr>
              <a:pPr/>
              <a:t>4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10" name="TextBox 13"/>
          <p:cNvSpPr txBox="1">
            <a:spLocks noChangeArrowheads="1"/>
          </p:cNvSpPr>
          <p:nvPr/>
        </p:nvSpPr>
        <p:spPr bwMode="auto">
          <a:xfrm>
            <a:off x="2687638" y="6424613"/>
            <a:ext cx="429059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b="1" dirty="0" smtClean="0">
                <a:solidFill>
                  <a:schemeClr val="bg1"/>
                </a:solidFill>
              </a:rPr>
              <a:t>Series 13 (June 5 </a:t>
            </a:r>
            <a:r>
              <a:rPr lang="en-US" altLang="en-US" b="1" dirty="0">
                <a:solidFill>
                  <a:schemeClr val="bg1"/>
                </a:solidFill>
              </a:rPr>
              <a:t>– </a:t>
            </a:r>
            <a:r>
              <a:rPr lang="en-US" altLang="en-US" b="1" dirty="0" smtClean="0">
                <a:solidFill>
                  <a:schemeClr val="bg1"/>
                </a:solidFill>
              </a:rPr>
              <a:t>June 8th) </a:t>
            </a:r>
            <a:r>
              <a:rPr lang="en-US" altLang="en-US" b="1" dirty="0">
                <a:solidFill>
                  <a:schemeClr val="bg1"/>
                </a:solidFill>
              </a:rPr>
              <a:t>Survey Results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/>
          </p:nvPr>
        </p:nvGraphicFramePr>
        <p:xfrm>
          <a:off x="154005" y="1846263"/>
          <a:ext cx="8855242" cy="44095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0138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Custom 16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00B0F0"/>
      </a:accent1>
      <a:accent2>
        <a:srgbClr val="0070C0"/>
      </a:accent2>
      <a:accent3>
        <a:srgbClr val="FFC000"/>
      </a:accent3>
      <a:accent4>
        <a:srgbClr val="7030A0"/>
      </a:accent4>
      <a:accent5>
        <a:srgbClr val="A5A5A5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2695</TotalTime>
  <Words>212</Words>
  <Application>Microsoft Office PowerPoint</Application>
  <PresentationFormat>On-screen Show (4:3)</PresentationFormat>
  <Paragraphs>25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Calibri Light</vt:lpstr>
      <vt:lpstr>Retrospect</vt:lpstr>
      <vt:lpstr>Impact of COVID-19 in Rhode Island:  Frontline Primary Care Provider Survey Results </vt:lpstr>
      <vt:lpstr>Impact of COVID from RI providers</vt:lpstr>
      <vt:lpstr>When we ask about your stress level, what do you feel we most need to understand?</vt:lpstr>
      <vt:lpstr>Over the past 4 weeks, which of the following has your practice experienced?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Patient Advisory Group R.I. Chronic Care Sustainability Initiative</dc:title>
  <dc:creator>Sarah Beron</dc:creator>
  <cp:lastModifiedBy>Carolyn Karner</cp:lastModifiedBy>
  <cp:revision>138</cp:revision>
  <dcterms:created xsi:type="dcterms:W3CDTF">2013-10-16T15:00:37Z</dcterms:created>
  <dcterms:modified xsi:type="dcterms:W3CDTF">2020-07-24T16:00:10Z</dcterms:modified>
</cp:coreProperties>
</file>