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8" r:id="rId5"/>
    <p:sldMasterId id="2147483662" r:id="rId6"/>
    <p:sldMasterId id="2147483664" r:id="rId7"/>
  </p:sldMasterIdLst>
  <p:notesMasterIdLst>
    <p:notesMasterId r:id="rId34"/>
  </p:notesMasterIdLst>
  <p:sldIdLst>
    <p:sldId id="261" r:id="rId8"/>
    <p:sldId id="267" r:id="rId9"/>
    <p:sldId id="279" r:id="rId10"/>
    <p:sldId id="278" r:id="rId11"/>
    <p:sldId id="269" r:id="rId12"/>
    <p:sldId id="484" r:id="rId13"/>
    <p:sldId id="485" r:id="rId14"/>
    <p:sldId id="486" r:id="rId15"/>
    <p:sldId id="268" r:id="rId16"/>
    <p:sldId id="281" r:id="rId17"/>
    <p:sldId id="280" r:id="rId18"/>
    <p:sldId id="270" r:id="rId19"/>
    <p:sldId id="282" r:id="rId20"/>
    <p:sldId id="284" r:id="rId21"/>
    <p:sldId id="489" r:id="rId22"/>
    <p:sldId id="490" r:id="rId23"/>
    <p:sldId id="283" r:id="rId24"/>
    <p:sldId id="488" r:id="rId25"/>
    <p:sldId id="271" r:id="rId26"/>
    <p:sldId id="493" r:id="rId27"/>
    <p:sldId id="492" r:id="rId28"/>
    <p:sldId id="272" r:id="rId29"/>
    <p:sldId id="491" r:id="rId30"/>
    <p:sldId id="274" r:id="rId31"/>
    <p:sldId id="273"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51EF8F1-AF12-3D4C-B9FD-28AAF984C533}">
          <p14:sldIdLst>
            <p14:sldId id="261"/>
          </p14:sldIdLst>
        </p14:section>
        <p14:section name="blank content slide" id="{6AA898AD-2DB8-BD44-B8FE-2150EB548734}">
          <p14:sldIdLst>
            <p14:sldId id="267"/>
            <p14:sldId id="279"/>
            <p14:sldId id="278"/>
            <p14:sldId id="269"/>
            <p14:sldId id="484"/>
            <p14:sldId id="485"/>
            <p14:sldId id="486"/>
            <p14:sldId id="268"/>
            <p14:sldId id="281"/>
            <p14:sldId id="280"/>
            <p14:sldId id="270"/>
            <p14:sldId id="282"/>
            <p14:sldId id="284"/>
            <p14:sldId id="489"/>
            <p14:sldId id="490"/>
            <p14:sldId id="283"/>
            <p14:sldId id="488"/>
            <p14:sldId id="271"/>
            <p14:sldId id="493"/>
            <p14:sldId id="492"/>
            <p14:sldId id="272"/>
            <p14:sldId id="491"/>
            <p14:sldId id="274"/>
            <p14:sldId id="273"/>
          </p14:sldIdLst>
        </p14:section>
        <p14:section name="thank you slide" id="{D59EEDCA-BE5E-D14E-B8E4-B10BD2F0ECB8}">
          <p14:sldIdLst>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5B"/>
    <a:srgbClr val="293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52"/>
    <p:restoredTop sz="83268" autoAdjust="0"/>
  </p:normalViewPr>
  <p:slideViewPr>
    <p:cSldViewPr snapToGrid="0" snapToObjects="1">
      <p:cViewPr varScale="1">
        <p:scale>
          <a:sx n="68" d="100"/>
          <a:sy n="68" d="100"/>
        </p:scale>
        <p:origin x="93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rnerc\AppData\Local\Microsoft\Windows\INetCache\IE\IM9MQPGC\report.csv"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arnerc\AppData\Local\Microsoft\Windows\INetCache\IE\IM9MQPGC\report.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solidFill>
                  <a:srgbClr val="0070C0"/>
                </a:solidFill>
              </a:rPr>
              <a:t>Total Medical &amp; Pharmacy Costs (with Exclusions) Risk-Adjusted (Cost per Member-Month)</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799628695927343E-2"/>
          <c:y val="0.21008566969387657"/>
          <c:w val="0.91568579170162478"/>
          <c:h val="0.63980513457373411"/>
        </c:manualLayout>
      </c:layout>
      <c:lineChart>
        <c:grouping val="standard"/>
        <c:varyColors val="0"/>
        <c:ser>
          <c:idx val="0"/>
          <c:order val="0"/>
          <c:tx>
            <c:strRef>
              <c:f>report!$B$172</c:f>
              <c:strCache>
                <c:ptCount val="1"/>
                <c:pt idx="0">
                  <c:v>CTC Non-IBH </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report!$A$173:$A$177</c:f>
              <c:strCache>
                <c:ptCount val="5"/>
                <c:pt idx="0">
                  <c:v>Jan - Dec 2016</c:v>
                </c:pt>
                <c:pt idx="1">
                  <c:v>Apr 2016 - Mar 2017</c:v>
                </c:pt>
                <c:pt idx="2">
                  <c:v>Oct 2016 - Sep 2017</c:v>
                </c:pt>
                <c:pt idx="3">
                  <c:v>Jan - Dec 2017</c:v>
                </c:pt>
                <c:pt idx="4">
                  <c:v>Apr 2017 - Mar 2018</c:v>
                </c:pt>
              </c:strCache>
            </c:strRef>
          </c:cat>
          <c:val>
            <c:numRef>
              <c:f>report!$B$173:$B$177</c:f>
              <c:numCache>
                <c:formatCode>"$"#,##0</c:formatCode>
                <c:ptCount val="5"/>
                <c:pt idx="0">
                  <c:v>741.62599999999998</c:v>
                </c:pt>
                <c:pt idx="1">
                  <c:v>740.98599999999999</c:v>
                </c:pt>
                <c:pt idx="2">
                  <c:v>729.75800000000004</c:v>
                </c:pt>
                <c:pt idx="3">
                  <c:v>711.26199999999994</c:v>
                </c:pt>
                <c:pt idx="4">
                  <c:v>690.476</c:v>
                </c:pt>
              </c:numCache>
            </c:numRef>
          </c:val>
          <c:smooth val="0"/>
          <c:extLst>
            <c:ext xmlns:c16="http://schemas.microsoft.com/office/drawing/2014/chart" uri="{C3380CC4-5D6E-409C-BE32-E72D297353CC}">
              <c16:uniqueId val="{00000000-961F-4951-B828-04451EBAA5B2}"/>
            </c:ext>
          </c:extLst>
        </c:ser>
        <c:ser>
          <c:idx val="1"/>
          <c:order val="1"/>
          <c:tx>
            <c:strRef>
              <c:f>report!$C$172</c:f>
              <c:strCache>
                <c:ptCount val="1"/>
                <c:pt idx="0">
                  <c:v>IBH Cohort 2</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4"/>
              <c:layout>
                <c:manualLayout>
                  <c:x val="2.3721735037161962E-2"/>
                  <c:y val="4.0293506522476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1F-4951-B828-04451EBAA5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report!$A$173:$A$177</c:f>
              <c:strCache>
                <c:ptCount val="5"/>
                <c:pt idx="0">
                  <c:v>Jan - Dec 2016</c:v>
                </c:pt>
                <c:pt idx="1">
                  <c:v>Apr 2016 - Mar 2017</c:v>
                </c:pt>
                <c:pt idx="2">
                  <c:v>Oct 2016 - Sep 2017</c:v>
                </c:pt>
                <c:pt idx="3">
                  <c:v>Jan - Dec 2017</c:v>
                </c:pt>
                <c:pt idx="4">
                  <c:v>Apr 2017 - Mar 2018</c:v>
                </c:pt>
              </c:strCache>
            </c:strRef>
          </c:cat>
          <c:val>
            <c:numRef>
              <c:f>report!$C$173:$C$177</c:f>
              <c:numCache>
                <c:formatCode>"$"#,##0</c:formatCode>
                <c:ptCount val="5"/>
                <c:pt idx="0">
                  <c:v>689.08</c:v>
                </c:pt>
                <c:pt idx="1">
                  <c:v>692.44299999999998</c:v>
                </c:pt>
                <c:pt idx="2">
                  <c:v>676.68100000000004</c:v>
                </c:pt>
                <c:pt idx="3">
                  <c:v>651.74</c:v>
                </c:pt>
                <c:pt idx="4">
                  <c:v>594.55799999999999</c:v>
                </c:pt>
              </c:numCache>
            </c:numRef>
          </c:val>
          <c:smooth val="0"/>
          <c:extLst>
            <c:ext xmlns:c16="http://schemas.microsoft.com/office/drawing/2014/chart" uri="{C3380CC4-5D6E-409C-BE32-E72D297353CC}">
              <c16:uniqueId val="{00000002-961F-4951-B828-04451EBAA5B2}"/>
            </c:ext>
          </c:extLst>
        </c:ser>
        <c:ser>
          <c:idx val="2"/>
          <c:order val="2"/>
          <c:tx>
            <c:strRef>
              <c:f>report!$D$172</c:f>
              <c:strCache>
                <c:ptCount val="1"/>
                <c:pt idx="0">
                  <c:v>Adult Comparison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4"/>
              <c:layout>
                <c:manualLayout>
                  <c:x val="-3.1339337375103103E-2"/>
                  <c:y val="-3.3044415037223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1F-4951-B828-04451EBAA5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report!$A$173:$A$177</c:f>
              <c:strCache>
                <c:ptCount val="5"/>
                <c:pt idx="0">
                  <c:v>Jan - Dec 2016</c:v>
                </c:pt>
                <c:pt idx="1">
                  <c:v>Apr 2016 - Mar 2017</c:v>
                </c:pt>
                <c:pt idx="2">
                  <c:v>Oct 2016 - Sep 2017</c:v>
                </c:pt>
                <c:pt idx="3">
                  <c:v>Jan - Dec 2017</c:v>
                </c:pt>
                <c:pt idx="4">
                  <c:v>Apr 2017 - Mar 2018</c:v>
                </c:pt>
              </c:strCache>
            </c:strRef>
          </c:cat>
          <c:val>
            <c:numRef>
              <c:f>report!$D$173:$D$177</c:f>
              <c:numCache>
                <c:formatCode>"$"#,##0</c:formatCode>
                <c:ptCount val="5"/>
                <c:pt idx="0">
                  <c:v>868.7</c:v>
                </c:pt>
                <c:pt idx="1">
                  <c:v>879.20299999999997</c:v>
                </c:pt>
                <c:pt idx="2">
                  <c:v>880.59799999999996</c:v>
                </c:pt>
                <c:pt idx="3">
                  <c:v>855.57600000000002</c:v>
                </c:pt>
                <c:pt idx="4">
                  <c:v>835.38599999999997</c:v>
                </c:pt>
              </c:numCache>
            </c:numRef>
          </c:val>
          <c:smooth val="0"/>
          <c:extLst>
            <c:ext xmlns:c16="http://schemas.microsoft.com/office/drawing/2014/chart" uri="{C3380CC4-5D6E-409C-BE32-E72D297353CC}">
              <c16:uniqueId val="{00000004-961F-4951-B828-04451EBAA5B2}"/>
            </c:ext>
          </c:extLst>
        </c:ser>
        <c:ser>
          <c:idx val="3"/>
          <c:order val="3"/>
          <c:tx>
            <c:strRef>
              <c:f>report!$E$172</c:f>
              <c:strCache>
                <c:ptCount val="1"/>
                <c:pt idx="0">
                  <c:v>IBH Cohort 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4"/>
              <c:layout>
                <c:manualLayout>
                  <c:x val="-4.002861760849559E-2"/>
                  <c:y val="4.4723616222201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1F-4951-B828-04451EBAA5B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report!$A$173:$A$177</c:f>
              <c:strCache>
                <c:ptCount val="5"/>
                <c:pt idx="0">
                  <c:v>Jan - Dec 2016</c:v>
                </c:pt>
                <c:pt idx="1">
                  <c:v>Apr 2016 - Mar 2017</c:v>
                </c:pt>
                <c:pt idx="2">
                  <c:v>Oct 2016 - Sep 2017</c:v>
                </c:pt>
                <c:pt idx="3">
                  <c:v>Jan - Dec 2017</c:v>
                </c:pt>
                <c:pt idx="4">
                  <c:v>Apr 2017 - Mar 2018</c:v>
                </c:pt>
              </c:strCache>
            </c:strRef>
          </c:cat>
          <c:val>
            <c:numRef>
              <c:f>report!$E$173:$E$177</c:f>
              <c:numCache>
                <c:formatCode>"$"#,##0</c:formatCode>
                <c:ptCount val="5"/>
                <c:pt idx="0">
                  <c:v>695.95299999999997</c:v>
                </c:pt>
                <c:pt idx="1">
                  <c:v>695.01499999999999</c:v>
                </c:pt>
                <c:pt idx="2">
                  <c:v>666.16600000000005</c:v>
                </c:pt>
                <c:pt idx="3">
                  <c:v>645.63099999999997</c:v>
                </c:pt>
                <c:pt idx="4">
                  <c:v>597.64200000000005</c:v>
                </c:pt>
              </c:numCache>
            </c:numRef>
          </c:val>
          <c:smooth val="0"/>
          <c:extLst>
            <c:ext xmlns:c16="http://schemas.microsoft.com/office/drawing/2014/chart" uri="{C3380CC4-5D6E-409C-BE32-E72D297353CC}">
              <c16:uniqueId val="{00000006-961F-4951-B828-04451EBAA5B2}"/>
            </c:ext>
          </c:extLst>
        </c:ser>
        <c:dLbls>
          <c:dLblPos val="t"/>
          <c:showLegendKey val="0"/>
          <c:showVal val="1"/>
          <c:showCatName val="0"/>
          <c:showSerName val="0"/>
          <c:showPercent val="0"/>
          <c:showBubbleSize val="0"/>
        </c:dLbls>
        <c:marker val="1"/>
        <c:smooth val="0"/>
        <c:axId val="452919080"/>
        <c:axId val="452918752"/>
      </c:lineChart>
      <c:catAx>
        <c:axId val="45291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2918752"/>
        <c:crosses val="autoZero"/>
        <c:auto val="1"/>
        <c:lblAlgn val="ctr"/>
        <c:lblOffset val="100"/>
        <c:noMultiLvlLbl val="0"/>
      </c:catAx>
      <c:valAx>
        <c:axId val="452918752"/>
        <c:scaling>
          <c:orientation val="minMax"/>
          <c:min val="55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2919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522405409348686E-2"/>
          <c:y val="3.5483272799648538E-2"/>
          <c:w val="0.9288083216333286"/>
          <c:h val="0.80539580234297325"/>
        </c:manualLayout>
      </c:layout>
      <c:lineChart>
        <c:grouping val="standard"/>
        <c:varyColors val="0"/>
        <c:ser>
          <c:idx val="0"/>
          <c:order val="0"/>
          <c:tx>
            <c:strRef>
              <c:f>report!$B$16</c:f>
              <c:strCache>
                <c:ptCount val="1"/>
                <c:pt idx="0">
                  <c:v>CTC Non-IBH </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dLbl>
              <c:idx val="0"/>
              <c:layout>
                <c:manualLayout>
                  <c:x val="-7.0168934514256466E-3"/>
                  <c:y val="-4.1240962451584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3E-4D08-B947-E2ACE0AF9F61}"/>
                </c:ext>
              </c:extLst>
            </c:dLbl>
            <c:dLbl>
              <c:idx val="1"/>
              <c:layout>
                <c:manualLayout>
                  <c:x val="-5.2581136642501275E-2"/>
                  <c:y val="-4.12409624515848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3E-4D08-B947-E2ACE0AF9F61}"/>
                </c:ext>
              </c:extLst>
            </c:dLbl>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A3E-4D08-B947-E2ACE0AF9F61}"/>
                </c:ext>
              </c:extLst>
            </c:dLbl>
            <c:dLbl>
              <c:idx val="3"/>
              <c:layout>
                <c:manualLayout>
                  <c:x val="-2.2204974515117635E-2"/>
                  <c:y val="5.37646571840887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3E-4D08-B947-E2ACE0AF9F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report!$A$17:$A$21</c:f>
              <c:strCache>
                <c:ptCount val="5"/>
                <c:pt idx="0">
                  <c:v>Jan - Dec 2016</c:v>
                </c:pt>
                <c:pt idx="1">
                  <c:v>Apr 2016 - Mar 2017</c:v>
                </c:pt>
                <c:pt idx="2">
                  <c:v>Oct 2016 - Sep 2017</c:v>
                </c:pt>
                <c:pt idx="3">
                  <c:v>Jan - Dec 2017</c:v>
                </c:pt>
                <c:pt idx="4">
                  <c:v>Apr 2017 - Mar 2018</c:v>
                </c:pt>
              </c:strCache>
            </c:strRef>
          </c:cat>
          <c:val>
            <c:numRef>
              <c:f>report!$B$17:$B$21</c:f>
              <c:numCache>
                <c:formatCode>0</c:formatCode>
                <c:ptCount val="5"/>
                <c:pt idx="0">
                  <c:v>416.22699999999998</c:v>
                </c:pt>
                <c:pt idx="1">
                  <c:v>418.62900000000002</c:v>
                </c:pt>
                <c:pt idx="2">
                  <c:v>406.375</c:v>
                </c:pt>
                <c:pt idx="3">
                  <c:v>386.17200000000003</c:v>
                </c:pt>
                <c:pt idx="4">
                  <c:v>359.14400000000001</c:v>
                </c:pt>
              </c:numCache>
            </c:numRef>
          </c:val>
          <c:smooth val="0"/>
          <c:extLst>
            <c:ext xmlns:c16="http://schemas.microsoft.com/office/drawing/2014/chart" uri="{C3380CC4-5D6E-409C-BE32-E72D297353CC}">
              <c16:uniqueId val="{00000004-5A3E-4D08-B947-E2ACE0AF9F61}"/>
            </c:ext>
          </c:extLst>
        </c:ser>
        <c:ser>
          <c:idx val="1"/>
          <c:order val="1"/>
          <c:tx>
            <c:strRef>
              <c:f>report!$C$16</c:f>
              <c:strCache>
                <c:ptCount val="1"/>
                <c:pt idx="0">
                  <c:v>IBH Cohort 2</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5.4099944748870477E-2"/>
                  <c:y val="-3.8362004280806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3E-4D08-B947-E2ACE0AF9F61}"/>
                </c:ext>
              </c:extLst>
            </c:dLbl>
            <c:dLbl>
              <c:idx val="1"/>
              <c:layout>
                <c:manualLayout>
                  <c:x val="5.1335713995278543E-3"/>
                  <c:y val="-4.41199206223627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3E-4D08-B947-E2ACE0AF9F61}"/>
                </c:ext>
              </c:extLst>
            </c:dLbl>
            <c:dLbl>
              <c:idx val="2"/>
              <c:layout>
                <c:manualLayout>
                  <c:x val="-3.7393055578809398E-2"/>
                  <c:y val="-3.8362004280806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3E-4D08-B947-E2ACE0AF9F61}"/>
                </c:ext>
              </c:extLst>
            </c:dLbl>
            <c:dLbl>
              <c:idx val="3"/>
              <c:layout>
                <c:manualLayout>
                  <c:x val="2.0959551867894789E-3"/>
                  <c:y val="-9.3554806069297205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3E-4D08-B947-E2ACE0AF9F61}"/>
                </c:ext>
              </c:extLst>
            </c:dLbl>
            <c:dLbl>
              <c:idx val="4"/>
              <c:layout>
                <c:manualLayout>
                  <c:x val="5.1335713995278543E-3"/>
                  <c:y val="4.82236828086289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3E-4D08-B947-E2ACE0AF9F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report!$A$17:$A$21</c:f>
              <c:strCache>
                <c:ptCount val="5"/>
                <c:pt idx="0">
                  <c:v>Jan - Dec 2016</c:v>
                </c:pt>
                <c:pt idx="1">
                  <c:v>Apr 2016 - Mar 2017</c:v>
                </c:pt>
                <c:pt idx="2">
                  <c:v>Oct 2016 - Sep 2017</c:v>
                </c:pt>
                <c:pt idx="3">
                  <c:v>Jan - Dec 2017</c:v>
                </c:pt>
                <c:pt idx="4">
                  <c:v>Apr 2017 - Mar 2018</c:v>
                </c:pt>
              </c:strCache>
            </c:strRef>
          </c:cat>
          <c:val>
            <c:numRef>
              <c:f>report!$C$17:$C$21</c:f>
              <c:numCache>
                <c:formatCode>0</c:formatCode>
                <c:ptCount val="5"/>
                <c:pt idx="0">
                  <c:v>417.38400000000001</c:v>
                </c:pt>
                <c:pt idx="1">
                  <c:v>416.13499999999999</c:v>
                </c:pt>
                <c:pt idx="2">
                  <c:v>417.44799999999998</c:v>
                </c:pt>
                <c:pt idx="3">
                  <c:v>394.23099999999999</c:v>
                </c:pt>
                <c:pt idx="4">
                  <c:v>358.19600000000003</c:v>
                </c:pt>
              </c:numCache>
            </c:numRef>
          </c:val>
          <c:smooth val="0"/>
          <c:extLst>
            <c:ext xmlns:c16="http://schemas.microsoft.com/office/drawing/2014/chart" uri="{C3380CC4-5D6E-409C-BE32-E72D297353CC}">
              <c16:uniqueId val="{0000000A-5A3E-4D08-B947-E2ACE0AF9F61}"/>
            </c:ext>
          </c:extLst>
        </c:ser>
        <c:ser>
          <c:idx val="2"/>
          <c:order val="2"/>
          <c:tx>
            <c:strRef>
              <c:f>report!$D$16</c:f>
              <c:strCache>
                <c:ptCount val="1"/>
                <c:pt idx="0">
                  <c:v>Adult Comparison</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3E-4D08-B947-E2ACE0AF9F61}"/>
                </c:ext>
              </c:extLst>
            </c:dLbl>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3E-4D08-B947-E2ACE0AF9F61}"/>
                </c:ext>
              </c:extLst>
            </c:dLbl>
            <c:dLbl>
              <c:idx val="2"/>
              <c:layout>
                <c:manualLayout>
                  <c:x val="9.6899957186354167E-3"/>
                  <c:y val="-2.39672134269168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3E-4D08-B947-E2ACE0AF9F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report!$A$17:$A$21</c:f>
              <c:strCache>
                <c:ptCount val="5"/>
                <c:pt idx="0">
                  <c:v>Jan - Dec 2016</c:v>
                </c:pt>
                <c:pt idx="1">
                  <c:v>Apr 2016 - Mar 2017</c:v>
                </c:pt>
                <c:pt idx="2">
                  <c:v>Oct 2016 - Sep 2017</c:v>
                </c:pt>
                <c:pt idx="3">
                  <c:v>Jan - Dec 2017</c:v>
                </c:pt>
                <c:pt idx="4">
                  <c:v>Apr 2017 - Mar 2018</c:v>
                </c:pt>
              </c:strCache>
            </c:strRef>
          </c:cat>
          <c:val>
            <c:numRef>
              <c:f>report!$D$17:$D$21</c:f>
              <c:numCache>
                <c:formatCode>0</c:formatCode>
                <c:ptCount val="5"/>
                <c:pt idx="0">
                  <c:v>410.93900000000002</c:v>
                </c:pt>
                <c:pt idx="1">
                  <c:v>414.49400000000003</c:v>
                </c:pt>
                <c:pt idx="2">
                  <c:v>415.60300000000001</c:v>
                </c:pt>
                <c:pt idx="3">
                  <c:v>400.45100000000002</c:v>
                </c:pt>
                <c:pt idx="4">
                  <c:v>381.01100000000002</c:v>
                </c:pt>
              </c:numCache>
            </c:numRef>
          </c:val>
          <c:smooth val="0"/>
          <c:extLst>
            <c:ext xmlns:c16="http://schemas.microsoft.com/office/drawing/2014/chart" uri="{C3380CC4-5D6E-409C-BE32-E72D297353CC}">
              <c16:uniqueId val="{0000000E-5A3E-4D08-B947-E2ACE0AF9F61}"/>
            </c:ext>
          </c:extLst>
        </c:ser>
        <c:ser>
          <c:idx val="3"/>
          <c:order val="3"/>
          <c:tx>
            <c:strRef>
              <c:f>report!$E$16</c:f>
              <c:strCache>
                <c:ptCount val="1"/>
                <c:pt idx="0">
                  <c:v>IBH Cohort 1</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dLbls>
            <c:dLbl>
              <c:idx val="0"/>
              <c:layout>
                <c:manualLayout>
                  <c:x val="-2.6761398834225084E-2"/>
                  <c:y val="2.6846398287314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3E-4D08-B947-E2ACE0AF9F61}"/>
                </c:ext>
              </c:extLst>
            </c:dLbl>
            <c:dLbl>
              <c:idx val="1"/>
              <c:layout>
                <c:manualLayout>
                  <c:x val="-3.4355439366071078E-2"/>
                  <c:y val="3.2604314628870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3E-4D08-B947-E2ACE0AF9F61}"/>
                </c:ext>
              </c:extLst>
            </c:dLbl>
            <c:dLbl>
              <c:idx val="3"/>
              <c:layout>
                <c:manualLayout>
                  <c:x val="-6.4731601493454777E-2"/>
                  <c:y val="3.2604314628870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A3E-4D08-B947-E2ACE0AF9F6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report!$A$17:$A$21</c:f>
              <c:strCache>
                <c:ptCount val="5"/>
                <c:pt idx="0">
                  <c:v>Jan - Dec 2016</c:v>
                </c:pt>
                <c:pt idx="1">
                  <c:v>Apr 2016 - Mar 2017</c:v>
                </c:pt>
                <c:pt idx="2">
                  <c:v>Oct 2016 - Sep 2017</c:v>
                </c:pt>
                <c:pt idx="3">
                  <c:v>Jan - Dec 2017</c:v>
                </c:pt>
                <c:pt idx="4">
                  <c:v>Apr 2017 - Mar 2018</c:v>
                </c:pt>
              </c:strCache>
            </c:strRef>
          </c:cat>
          <c:val>
            <c:numRef>
              <c:f>report!$E$17:$E$21</c:f>
              <c:numCache>
                <c:formatCode>0</c:formatCode>
                <c:ptCount val="5"/>
                <c:pt idx="0">
                  <c:v>457.38099999999997</c:v>
                </c:pt>
                <c:pt idx="1">
                  <c:v>460.44299999999998</c:v>
                </c:pt>
                <c:pt idx="2">
                  <c:v>405.94</c:v>
                </c:pt>
                <c:pt idx="3">
                  <c:v>389.53699999999998</c:v>
                </c:pt>
                <c:pt idx="4">
                  <c:v>352.25299999999999</c:v>
                </c:pt>
              </c:numCache>
            </c:numRef>
          </c:val>
          <c:smooth val="0"/>
          <c:extLst>
            <c:ext xmlns:c16="http://schemas.microsoft.com/office/drawing/2014/chart" uri="{C3380CC4-5D6E-409C-BE32-E72D297353CC}">
              <c16:uniqueId val="{00000012-5A3E-4D08-B947-E2ACE0AF9F61}"/>
            </c:ext>
          </c:extLst>
        </c:ser>
        <c:dLbls>
          <c:dLblPos val="t"/>
          <c:showLegendKey val="0"/>
          <c:showVal val="1"/>
          <c:showCatName val="0"/>
          <c:showSerName val="0"/>
          <c:showPercent val="0"/>
          <c:showBubbleSize val="0"/>
        </c:dLbls>
        <c:marker val="1"/>
        <c:smooth val="0"/>
        <c:axId val="214443848"/>
        <c:axId val="443644720"/>
      </c:lineChart>
      <c:catAx>
        <c:axId val="214443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3644720"/>
        <c:crosses val="autoZero"/>
        <c:auto val="1"/>
        <c:lblAlgn val="ctr"/>
        <c:lblOffset val="100"/>
        <c:noMultiLvlLbl val="0"/>
      </c:catAx>
      <c:valAx>
        <c:axId val="443644720"/>
        <c:scaling>
          <c:orientation val="minMax"/>
          <c:min val="3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443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accent6">
                    <a:lumMod val="50000"/>
                  </a:schemeClr>
                </a:solidFill>
                <a:latin typeface="+mn-lt"/>
                <a:ea typeface="+mn-ea"/>
                <a:cs typeface="+mn-cs"/>
              </a:defRPr>
            </a:pPr>
            <a:r>
              <a:rPr lang="en-US" b="1" dirty="0">
                <a:solidFill>
                  <a:schemeClr val="tx1"/>
                </a:solidFill>
              </a:rPr>
              <a:t>Screening Results - Combined</a:t>
            </a:r>
          </a:p>
        </c:rich>
      </c:tx>
      <c:layout>
        <c:manualLayout>
          <c:xMode val="edge"/>
          <c:yMode val="edge"/>
          <c:x val="0.34905226520597971"/>
          <c:y val="1.6566858285888161E-2"/>
        </c:manualLayout>
      </c:layout>
      <c:overlay val="0"/>
      <c:spPr>
        <a:noFill/>
        <a:ln>
          <a:noFill/>
        </a:ln>
        <a:effectLst/>
      </c:spPr>
      <c:txPr>
        <a:bodyPr rot="0" spcFirstLastPara="1" vertOverflow="ellipsis" vert="horz" wrap="square" anchor="ctr" anchorCtr="1"/>
        <a:lstStyle/>
        <a:p>
          <a:pPr>
            <a:defRPr sz="1680" b="1" i="0" u="none" strike="noStrike" kern="1200" spc="0" baseline="0">
              <a:solidFill>
                <a:schemeClr val="accent6">
                  <a:lumMod val="50000"/>
                </a:schemeClr>
              </a:solidFill>
              <a:latin typeface="+mn-lt"/>
              <a:ea typeface="+mn-ea"/>
              <a:cs typeface="+mn-cs"/>
            </a:defRPr>
          </a:pPr>
          <a:endParaRPr lang="en-US"/>
        </a:p>
      </c:txPr>
    </c:title>
    <c:autoTitleDeleted val="0"/>
    <c:plotArea>
      <c:layout/>
      <c:lineChart>
        <c:grouping val="standard"/>
        <c:varyColors val="0"/>
        <c:ser>
          <c:idx val="0"/>
          <c:order val="0"/>
          <c:tx>
            <c:strRef>
              <c:f>Sheet1!$Q$22</c:f>
              <c:strCache>
                <c:ptCount val="1"/>
                <c:pt idx="0">
                  <c:v>Postpartum Avg</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strRef>
              <c:f>Sheet1!$R$21:$AB$21</c:f>
              <c:strCache>
                <c:ptCount val="11"/>
                <c:pt idx="0">
                  <c:v>Baseline</c:v>
                </c:pt>
                <c:pt idx="1">
                  <c:v>Q1 </c:v>
                </c:pt>
                <c:pt idx="2">
                  <c:v>Q2</c:v>
                </c:pt>
                <c:pt idx="3">
                  <c:v>Q3</c:v>
                </c:pt>
                <c:pt idx="4">
                  <c:v>Q4</c:v>
                </c:pt>
                <c:pt idx="5">
                  <c:v>Q5</c:v>
                </c:pt>
                <c:pt idx="6">
                  <c:v>Q6</c:v>
                </c:pt>
                <c:pt idx="7">
                  <c:v>Q7</c:v>
                </c:pt>
                <c:pt idx="8">
                  <c:v>Q8</c:v>
                </c:pt>
                <c:pt idx="9">
                  <c:v>Q9</c:v>
                </c:pt>
                <c:pt idx="10">
                  <c:v>Q10</c:v>
                </c:pt>
              </c:strCache>
            </c:strRef>
          </c:cat>
          <c:val>
            <c:numRef>
              <c:f>Sheet1!$R$22:$AB$22</c:f>
              <c:numCache>
                <c:formatCode>0</c:formatCode>
                <c:ptCount val="11"/>
                <c:pt idx="0">
                  <c:v>70</c:v>
                </c:pt>
                <c:pt idx="1">
                  <c:v>63.5</c:v>
                </c:pt>
                <c:pt idx="2">
                  <c:v>81.5</c:v>
                </c:pt>
                <c:pt idx="3">
                  <c:v>82</c:v>
                </c:pt>
                <c:pt idx="4">
                  <c:v>81.8</c:v>
                </c:pt>
                <c:pt idx="5">
                  <c:v>81.2</c:v>
                </c:pt>
                <c:pt idx="6">
                  <c:v>83.6</c:v>
                </c:pt>
                <c:pt idx="7">
                  <c:v>85.6</c:v>
                </c:pt>
                <c:pt idx="8">
                  <c:v>85</c:v>
                </c:pt>
                <c:pt idx="9">
                  <c:v>80</c:v>
                </c:pt>
                <c:pt idx="10">
                  <c:v>83</c:v>
                </c:pt>
              </c:numCache>
            </c:numRef>
          </c:val>
          <c:smooth val="0"/>
          <c:extLst>
            <c:ext xmlns:c16="http://schemas.microsoft.com/office/drawing/2014/chart" uri="{C3380CC4-5D6E-409C-BE32-E72D297353CC}">
              <c16:uniqueId val="{00000000-E4F7-459A-951D-C8EE81CCD359}"/>
            </c:ext>
          </c:extLst>
        </c:ser>
        <c:ser>
          <c:idx val="1"/>
          <c:order val="1"/>
          <c:tx>
            <c:strRef>
              <c:f>Sheet1!$Q$23</c:f>
              <c:strCache>
                <c:ptCount val="1"/>
                <c:pt idx="0">
                  <c:v>Psychosocial Avg (2 sites)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Sheet1!$R$21:$AB$21</c:f>
              <c:strCache>
                <c:ptCount val="11"/>
                <c:pt idx="0">
                  <c:v>Baseline</c:v>
                </c:pt>
                <c:pt idx="1">
                  <c:v>Q1 </c:v>
                </c:pt>
                <c:pt idx="2">
                  <c:v>Q2</c:v>
                </c:pt>
                <c:pt idx="3">
                  <c:v>Q3</c:v>
                </c:pt>
                <c:pt idx="4">
                  <c:v>Q4</c:v>
                </c:pt>
                <c:pt idx="5">
                  <c:v>Q5</c:v>
                </c:pt>
                <c:pt idx="6">
                  <c:v>Q6</c:v>
                </c:pt>
                <c:pt idx="7">
                  <c:v>Q7</c:v>
                </c:pt>
                <c:pt idx="8">
                  <c:v>Q8</c:v>
                </c:pt>
                <c:pt idx="9">
                  <c:v>Q9</c:v>
                </c:pt>
                <c:pt idx="10">
                  <c:v>Q10</c:v>
                </c:pt>
              </c:strCache>
            </c:strRef>
          </c:cat>
          <c:val>
            <c:numRef>
              <c:f>Sheet1!$R$23:$AB$23</c:f>
              <c:numCache>
                <c:formatCode>General</c:formatCode>
                <c:ptCount val="11"/>
                <c:pt idx="3">
                  <c:v>45</c:v>
                </c:pt>
                <c:pt idx="4">
                  <c:v>42</c:v>
                </c:pt>
                <c:pt idx="5">
                  <c:v>63</c:v>
                </c:pt>
                <c:pt idx="6">
                  <c:v>74</c:v>
                </c:pt>
                <c:pt idx="7">
                  <c:v>86</c:v>
                </c:pt>
                <c:pt idx="8" formatCode="0">
                  <c:v>80.5</c:v>
                </c:pt>
                <c:pt idx="9" formatCode="0">
                  <c:v>80.5</c:v>
                </c:pt>
                <c:pt idx="10" formatCode="0">
                  <c:v>80.5</c:v>
                </c:pt>
              </c:numCache>
            </c:numRef>
          </c:val>
          <c:smooth val="0"/>
          <c:extLst>
            <c:ext xmlns:c16="http://schemas.microsoft.com/office/drawing/2014/chart" uri="{C3380CC4-5D6E-409C-BE32-E72D297353CC}">
              <c16:uniqueId val="{00000001-E4F7-459A-951D-C8EE81CCD359}"/>
            </c:ext>
          </c:extLst>
        </c:ser>
        <c:ser>
          <c:idx val="2"/>
          <c:order val="2"/>
          <c:tx>
            <c:strRef>
              <c:f>Sheet1!$Q$24</c:f>
              <c:strCache>
                <c:ptCount val="1"/>
                <c:pt idx="0">
                  <c:v>Depression AVG</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strRef>
              <c:f>Sheet1!$R$21:$AB$21</c:f>
              <c:strCache>
                <c:ptCount val="11"/>
                <c:pt idx="0">
                  <c:v>Baseline</c:v>
                </c:pt>
                <c:pt idx="1">
                  <c:v>Q1 </c:v>
                </c:pt>
                <c:pt idx="2">
                  <c:v>Q2</c:v>
                </c:pt>
                <c:pt idx="3">
                  <c:v>Q3</c:v>
                </c:pt>
                <c:pt idx="4">
                  <c:v>Q4</c:v>
                </c:pt>
                <c:pt idx="5">
                  <c:v>Q5</c:v>
                </c:pt>
                <c:pt idx="6">
                  <c:v>Q6</c:v>
                </c:pt>
                <c:pt idx="7">
                  <c:v>Q7</c:v>
                </c:pt>
                <c:pt idx="8">
                  <c:v>Q8</c:v>
                </c:pt>
                <c:pt idx="9">
                  <c:v>Q9</c:v>
                </c:pt>
                <c:pt idx="10">
                  <c:v>Q10</c:v>
                </c:pt>
              </c:strCache>
            </c:strRef>
          </c:cat>
          <c:val>
            <c:numRef>
              <c:f>Sheet1!$R$24:$AB$24</c:f>
              <c:numCache>
                <c:formatCode>0</c:formatCode>
                <c:ptCount val="11"/>
                <c:pt idx="0">
                  <c:v>69</c:v>
                </c:pt>
                <c:pt idx="1">
                  <c:v>75</c:v>
                </c:pt>
                <c:pt idx="2">
                  <c:v>74.333333333333329</c:v>
                </c:pt>
                <c:pt idx="3">
                  <c:v>54.5</c:v>
                </c:pt>
                <c:pt idx="4">
                  <c:v>60.25</c:v>
                </c:pt>
                <c:pt idx="5">
                  <c:v>68.375</c:v>
                </c:pt>
                <c:pt idx="6">
                  <c:v>72</c:v>
                </c:pt>
                <c:pt idx="7">
                  <c:v>82</c:v>
                </c:pt>
                <c:pt idx="8">
                  <c:v>79.375</c:v>
                </c:pt>
                <c:pt idx="9">
                  <c:v>79.571428571428569</c:v>
                </c:pt>
                <c:pt idx="10">
                  <c:v>82</c:v>
                </c:pt>
              </c:numCache>
            </c:numRef>
          </c:val>
          <c:smooth val="0"/>
          <c:extLst>
            <c:ext xmlns:c16="http://schemas.microsoft.com/office/drawing/2014/chart" uri="{C3380CC4-5D6E-409C-BE32-E72D297353CC}">
              <c16:uniqueId val="{00000002-E4F7-459A-951D-C8EE81CCD359}"/>
            </c:ext>
          </c:extLst>
        </c:ser>
        <c:ser>
          <c:idx val="3"/>
          <c:order val="3"/>
          <c:tx>
            <c:strRef>
              <c:f>Sheet1!$Q$25</c:f>
              <c:strCache>
                <c:ptCount val="1"/>
                <c:pt idx="0">
                  <c:v>Anxiety AVG  </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cat>
            <c:strRef>
              <c:f>Sheet1!$R$21:$AB$21</c:f>
              <c:strCache>
                <c:ptCount val="11"/>
                <c:pt idx="0">
                  <c:v>Baseline</c:v>
                </c:pt>
                <c:pt idx="1">
                  <c:v>Q1 </c:v>
                </c:pt>
                <c:pt idx="2">
                  <c:v>Q2</c:v>
                </c:pt>
                <c:pt idx="3">
                  <c:v>Q3</c:v>
                </c:pt>
                <c:pt idx="4">
                  <c:v>Q4</c:v>
                </c:pt>
                <c:pt idx="5">
                  <c:v>Q5</c:v>
                </c:pt>
                <c:pt idx="6">
                  <c:v>Q6</c:v>
                </c:pt>
                <c:pt idx="7">
                  <c:v>Q7</c:v>
                </c:pt>
                <c:pt idx="8">
                  <c:v>Q8</c:v>
                </c:pt>
                <c:pt idx="9">
                  <c:v>Q9</c:v>
                </c:pt>
                <c:pt idx="10">
                  <c:v>Q10</c:v>
                </c:pt>
              </c:strCache>
            </c:strRef>
          </c:cat>
          <c:val>
            <c:numRef>
              <c:f>Sheet1!$R$25:$AB$25</c:f>
              <c:numCache>
                <c:formatCode>0</c:formatCode>
                <c:ptCount val="11"/>
                <c:pt idx="0">
                  <c:v>0.5</c:v>
                </c:pt>
                <c:pt idx="1">
                  <c:v>4.5</c:v>
                </c:pt>
                <c:pt idx="2">
                  <c:v>12.5</c:v>
                </c:pt>
                <c:pt idx="3">
                  <c:v>25.666666666666668</c:v>
                </c:pt>
                <c:pt idx="4">
                  <c:v>37.666666666666664</c:v>
                </c:pt>
                <c:pt idx="5">
                  <c:v>56.666666666666664</c:v>
                </c:pt>
                <c:pt idx="6">
                  <c:v>53.666666666666664</c:v>
                </c:pt>
                <c:pt idx="7">
                  <c:v>62.333333333333336</c:v>
                </c:pt>
                <c:pt idx="8">
                  <c:v>61.333333333333336</c:v>
                </c:pt>
                <c:pt idx="9">
                  <c:v>68</c:v>
                </c:pt>
                <c:pt idx="10">
                  <c:v>75</c:v>
                </c:pt>
              </c:numCache>
            </c:numRef>
          </c:val>
          <c:smooth val="0"/>
          <c:extLst>
            <c:ext xmlns:c16="http://schemas.microsoft.com/office/drawing/2014/chart" uri="{C3380CC4-5D6E-409C-BE32-E72D297353CC}">
              <c16:uniqueId val="{00000003-E4F7-459A-951D-C8EE81CCD359}"/>
            </c:ext>
          </c:extLst>
        </c:ser>
        <c:ser>
          <c:idx val="4"/>
          <c:order val="4"/>
          <c:tx>
            <c:strRef>
              <c:f>Sheet1!$Q$26</c:f>
              <c:strCache>
                <c:ptCount val="1"/>
                <c:pt idx="0">
                  <c:v>Substance Use AVG</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cat>
            <c:strRef>
              <c:f>Sheet1!$R$21:$AB$21</c:f>
              <c:strCache>
                <c:ptCount val="11"/>
                <c:pt idx="0">
                  <c:v>Baseline</c:v>
                </c:pt>
                <c:pt idx="1">
                  <c:v>Q1 </c:v>
                </c:pt>
                <c:pt idx="2">
                  <c:v>Q2</c:v>
                </c:pt>
                <c:pt idx="3">
                  <c:v>Q3</c:v>
                </c:pt>
                <c:pt idx="4">
                  <c:v>Q4</c:v>
                </c:pt>
                <c:pt idx="5">
                  <c:v>Q5</c:v>
                </c:pt>
                <c:pt idx="6">
                  <c:v>Q6</c:v>
                </c:pt>
                <c:pt idx="7">
                  <c:v>Q7</c:v>
                </c:pt>
                <c:pt idx="8">
                  <c:v>Q8</c:v>
                </c:pt>
                <c:pt idx="9">
                  <c:v>Q9</c:v>
                </c:pt>
                <c:pt idx="10">
                  <c:v>Q10</c:v>
                </c:pt>
              </c:strCache>
            </c:strRef>
          </c:cat>
          <c:val>
            <c:numRef>
              <c:f>Sheet1!$R$26:$AB$26</c:f>
              <c:numCache>
                <c:formatCode>0</c:formatCode>
                <c:ptCount val="11"/>
                <c:pt idx="0">
                  <c:v>43</c:v>
                </c:pt>
                <c:pt idx="1">
                  <c:v>32.5</c:v>
                </c:pt>
                <c:pt idx="2">
                  <c:v>39.5</c:v>
                </c:pt>
                <c:pt idx="3">
                  <c:v>35.666666666666664</c:v>
                </c:pt>
                <c:pt idx="4">
                  <c:v>43.333333333333336</c:v>
                </c:pt>
                <c:pt idx="5">
                  <c:v>61.666666666666664</c:v>
                </c:pt>
                <c:pt idx="6">
                  <c:v>63.5</c:v>
                </c:pt>
                <c:pt idx="7">
                  <c:v>70.166666666666671</c:v>
                </c:pt>
                <c:pt idx="8">
                  <c:v>69.5</c:v>
                </c:pt>
                <c:pt idx="9">
                  <c:v>69.166666666666671</c:v>
                </c:pt>
                <c:pt idx="10">
                  <c:v>70</c:v>
                </c:pt>
              </c:numCache>
            </c:numRef>
          </c:val>
          <c:smooth val="0"/>
          <c:extLst>
            <c:ext xmlns:c16="http://schemas.microsoft.com/office/drawing/2014/chart" uri="{C3380CC4-5D6E-409C-BE32-E72D297353CC}">
              <c16:uniqueId val="{00000004-E4F7-459A-951D-C8EE81CCD359}"/>
            </c:ext>
          </c:extLst>
        </c:ser>
        <c:dLbls>
          <c:showLegendKey val="0"/>
          <c:showVal val="0"/>
          <c:showCatName val="0"/>
          <c:showSerName val="0"/>
          <c:showPercent val="0"/>
          <c:showBubbleSize val="0"/>
        </c:dLbls>
        <c:marker val="1"/>
        <c:smooth val="0"/>
        <c:axId val="372892016"/>
        <c:axId val="372876624"/>
      </c:lineChart>
      <c:catAx>
        <c:axId val="37289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50000"/>
                  </a:schemeClr>
                </a:solidFill>
                <a:latin typeface="+mn-lt"/>
                <a:ea typeface="+mn-ea"/>
                <a:cs typeface="+mn-cs"/>
              </a:defRPr>
            </a:pPr>
            <a:endParaRPr lang="en-US"/>
          </a:p>
        </c:txPr>
        <c:crossAx val="372876624"/>
        <c:crosses val="autoZero"/>
        <c:auto val="1"/>
        <c:lblAlgn val="ctr"/>
        <c:lblOffset val="100"/>
        <c:noMultiLvlLbl val="0"/>
      </c:catAx>
      <c:valAx>
        <c:axId val="37287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2892016"/>
        <c:crosses val="autoZero"/>
        <c:crossBetween val="between"/>
      </c:valAx>
      <c:spPr>
        <a:noFill/>
        <a:ln>
          <a:noFill/>
        </a:ln>
        <a:effectLst/>
      </c:spPr>
    </c:plotArea>
    <c:legend>
      <c:legendPos val="b"/>
      <c:layout>
        <c:manualLayout>
          <c:xMode val="edge"/>
          <c:yMode val="edge"/>
          <c:x val="0.05"/>
          <c:y val="0.93018905908941096"/>
          <c:w val="0.9"/>
          <c:h val="6.689229841487837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6">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accent6">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0.74334</cdr:x>
      <cdr:y>0.35033</cdr:y>
    </cdr:from>
    <cdr:to>
      <cdr:x>0.9806</cdr:x>
      <cdr:y>0.52589</cdr:y>
    </cdr:to>
    <cdr:sp macro="" textlink="">
      <cdr:nvSpPr>
        <cdr:cNvPr id="2" name="TextBox 1">
          <a:extLst xmlns:a="http://schemas.openxmlformats.org/drawingml/2006/main">
            <a:ext uri="{FF2B5EF4-FFF2-40B4-BE49-F238E27FC236}">
              <a16:creationId xmlns:a16="http://schemas.microsoft.com/office/drawing/2014/main" id="{D2BB33C1-CCFF-4EFE-9F09-6708D0154A79}"/>
            </a:ext>
          </a:extLst>
        </cdr:cNvPr>
        <cdr:cNvSpPr txBox="1"/>
      </cdr:nvSpPr>
      <cdr:spPr>
        <a:xfrm xmlns:a="http://schemas.openxmlformats.org/drawingml/2006/main">
          <a:off x="6518658" y="1601898"/>
          <a:ext cx="2080678" cy="802760"/>
        </a:xfrm>
        <a:prstGeom xmlns:a="http://schemas.openxmlformats.org/drawingml/2006/main" prst="rect">
          <a:avLst/>
        </a:prstGeom>
        <a:ln xmlns:a="http://schemas.openxmlformats.org/drawingml/2006/main" w="19050">
          <a:solidFill>
            <a:srgbClr val="C00000"/>
          </a:solidFill>
        </a:ln>
      </cdr:spPr>
      <cdr:txBody>
        <a:bodyPr xmlns:a="http://schemas.openxmlformats.org/drawingml/2006/main" vertOverflow="clip" wrap="none" rtlCol="0"/>
        <a:lstStyle xmlns:a="http://schemas.openxmlformats.org/drawingml/2006/main"/>
        <a:p xmlns:a="http://schemas.openxmlformats.org/drawingml/2006/main">
          <a:r>
            <a:rPr lang="en-US" b="1" u="sng" dirty="0">
              <a:solidFill>
                <a:schemeClr val="tx1"/>
              </a:solidFill>
            </a:rPr>
            <a:t>IBH Cohorts - Adult Comparison</a:t>
          </a:r>
        </a:p>
        <a:p xmlns:a="http://schemas.openxmlformats.org/drawingml/2006/main">
          <a:r>
            <a:rPr lang="en-US" b="1" dirty="0">
              <a:solidFill>
                <a:schemeClr val="tx1"/>
              </a:solidFill>
            </a:rPr>
            <a:t>Difference of the Differences</a:t>
          </a:r>
        </a:p>
        <a:p xmlns:a="http://schemas.openxmlformats.org/drawingml/2006/main">
          <a:r>
            <a:rPr lang="en-US" b="1" dirty="0">
              <a:solidFill>
                <a:srgbClr val="7030A0"/>
              </a:solidFill>
            </a:rPr>
            <a:t>∆ $65pmpm – Cohort 1</a:t>
          </a:r>
        </a:p>
        <a:p xmlns:a="http://schemas.openxmlformats.org/drawingml/2006/main">
          <a:r>
            <a:rPr lang="en-US" b="1" dirty="0">
              <a:solidFill>
                <a:srgbClr val="0070C0"/>
              </a:solidFill>
            </a:rPr>
            <a:t>∆ $61pmpm – Cohort 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BBB3F6-7086-442C-8FF4-3E5F28460B2F}"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92770-FC4E-4036-8619-B6FDD52B8961}" type="slidenum">
              <a:rPr lang="en-US" smtClean="0"/>
              <a:t>‹#›</a:t>
            </a:fld>
            <a:endParaRPr lang="en-US"/>
          </a:p>
        </p:txBody>
      </p:sp>
    </p:spTree>
    <p:extLst>
      <p:ext uri="{BB962C8B-B14F-4D97-AF65-F5344CB8AC3E}">
        <p14:creationId xmlns:p14="http://schemas.microsoft.com/office/powerpoint/2010/main" val="18823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Nelly</a:t>
            </a:r>
          </a:p>
        </p:txBody>
      </p:sp>
      <p:sp>
        <p:nvSpPr>
          <p:cNvPr id="4" name="Slide Number Placeholder 3"/>
          <p:cNvSpPr>
            <a:spLocks noGrp="1"/>
          </p:cNvSpPr>
          <p:nvPr>
            <p:ph type="sldNum" sz="quarter" idx="5"/>
          </p:nvPr>
        </p:nvSpPr>
        <p:spPr/>
        <p:txBody>
          <a:bodyPr/>
          <a:lstStyle/>
          <a:p>
            <a:fld id="{C2F92770-FC4E-4036-8619-B6FDD52B8961}" type="slidenum">
              <a:rPr lang="en-US" smtClean="0"/>
              <a:t>1</a:t>
            </a:fld>
            <a:endParaRPr lang="en-US"/>
          </a:p>
        </p:txBody>
      </p:sp>
    </p:spTree>
    <p:extLst>
      <p:ext uri="{BB962C8B-B14F-4D97-AF65-F5344CB8AC3E}">
        <p14:creationId xmlns:p14="http://schemas.microsoft.com/office/powerpoint/2010/main" val="410973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10</a:t>
            </a:fld>
            <a:endParaRPr lang="en-US"/>
          </a:p>
        </p:txBody>
      </p:sp>
    </p:spTree>
    <p:extLst>
      <p:ext uri="{BB962C8B-B14F-4D97-AF65-F5344CB8AC3E}">
        <p14:creationId xmlns:p14="http://schemas.microsoft.com/office/powerpoint/2010/main" val="4215240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11</a:t>
            </a:fld>
            <a:endParaRPr lang="en-US"/>
          </a:p>
        </p:txBody>
      </p:sp>
    </p:spTree>
    <p:extLst>
      <p:ext uri="{BB962C8B-B14F-4D97-AF65-F5344CB8AC3E}">
        <p14:creationId xmlns:p14="http://schemas.microsoft.com/office/powerpoint/2010/main" val="3426391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12</a:t>
            </a:fld>
            <a:endParaRPr lang="en-US"/>
          </a:p>
        </p:txBody>
      </p:sp>
    </p:spTree>
    <p:extLst>
      <p:ext uri="{BB962C8B-B14F-4D97-AF65-F5344CB8AC3E}">
        <p14:creationId xmlns:p14="http://schemas.microsoft.com/office/powerpoint/2010/main" val="214203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13</a:t>
            </a:fld>
            <a:endParaRPr lang="en-US"/>
          </a:p>
        </p:txBody>
      </p:sp>
    </p:spTree>
    <p:extLst>
      <p:ext uri="{BB962C8B-B14F-4D97-AF65-F5344CB8AC3E}">
        <p14:creationId xmlns:p14="http://schemas.microsoft.com/office/powerpoint/2010/main" val="423884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14</a:t>
            </a:fld>
            <a:endParaRPr lang="en-US"/>
          </a:p>
        </p:txBody>
      </p:sp>
    </p:spTree>
    <p:extLst>
      <p:ext uri="{BB962C8B-B14F-4D97-AF65-F5344CB8AC3E}">
        <p14:creationId xmlns:p14="http://schemas.microsoft.com/office/powerpoint/2010/main" val="837750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 or Beth</a:t>
            </a:r>
          </a:p>
        </p:txBody>
      </p:sp>
      <p:sp>
        <p:nvSpPr>
          <p:cNvPr id="4" name="Slide Number Placeholder 3"/>
          <p:cNvSpPr>
            <a:spLocks noGrp="1"/>
          </p:cNvSpPr>
          <p:nvPr>
            <p:ph type="sldNum" sz="quarter" idx="5"/>
          </p:nvPr>
        </p:nvSpPr>
        <p:spPr/>
        <p:txBody>
          <a:bodyPr/>
          <a:lstStyle/>
          <a:p>
            <a:fld id="{C2F92770-FC4E-4036-8619-B6FDD52B8961}" type="slidenum">
              <a:rPr lang="en-US" smtClean="0"/>
              <a:t>15</a:t>
            </a:fld>
            <a:endParaRPr lang="en-US"/>
          </a:p>
        </p:txBody>
      </p:sp>
    </p:spTree>
    <p:extLst>
      <p:ext uri="{BB962C8B-B14F-4D97-AF65-F5344CB8AC3E}">
        <p14:creationId xmlns:p14="http://schemas.microsoft.com/office/powerpoint/2010/main" val="913948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C2F92770-FC4E-4036-8619-B6FDD52B8961}" type="slidenum">
              <a:rPr lang="en-US" smtClean="0"/>
              <a:t>16</a:t>
            </a:fld>
            <a:endParaRPr lang="en-US"/>
          </a:p>
        </p:txBody>
      </p:sp>
    </p:spTree>
    <p:extLst>
      <p:ext uri="{BB962C8B-B14F-4D97-AF65-F5344CB8AC3E}">
        <p14:creationId xmlns:p14="http://schemas.microsoft.com/office/powerpoint/2010/main" val="1893231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C2F92770-FC4E-4036-8619-B6FDD52B8961}" type="slidenum">
              <a:rPr lang="en-US" smtClean="0"/>
              <a:t>17</a:t>
            </a:fld>
            <a:endParaRPr lang="en-US"/>
          </a:p>
        </p:txBody>
      </p:sp>
    </p:spTree>
    <p:extLst>
      <p:ext uri="{BB962C8B-B14F-4D97-AF65-F5344CB8AC3E}">
        <p14:creationId xmlns:p14="http://schemas.microsoft.com/office/powerpoint/2010/main" val="841192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C2F92770-FC4E-4036-8619-B6FDD52B8961}" type="slidenum">
              <a:rPr lang="en-US" smtClean="0"/>
              <a:t>18</a:t>
            </a:fld>
            <a:endParaRPr lang="en-US"/>
          </a:p>
        </p:txBody>
      </p:sp>
    </p:spTree>
    <p:extLst>
      <p:ext uri="{BB962C8B-B14F-4D97-AF65-F5344CB8AC3E}">
        <p14:creationId xmlns:p14="http://schemas.microsoft.com/office/powerpoint/2010/main" val="4050193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Swanette</a:t>
            </a:r>
            <a:endParaRPr lang="en-US" dirty="0"/>
          </a:p>
        </p:txBody>
      </p:sp>
      <p:sp>
        <p:nvSpPr>
          <p:cNvPr id="4" name="Slide Number Placeholder 3"/>
          <p:cNvSpPr>
            <a:spLocks noGrp="1"/>
          </p:cNvSpPr>
          <p:nvPr>
            <p:ph type="sldNum" sz="quarter" idx="5"/>
          </p:nvPr>
        </p:nvSpPr>
        <p:spPr/>
        <p:txBody>
          <a:bodyPr/>
          <a:lstStyle/>
          <a:p>
            <a:fld id="{C2F92770-FC4E-4036-8619-B6FDD52B8961}" type="slidenum">
              <a:rPr lang="en-US" smtClean="0"/>
              <a:t>19</a:t>
            </a:fld>
            <a:endParaRPr lang="en-US"/>
          </a:p>
        </p:txBody>
      </p:sp>
    </p:spTree>
    <p:extLst>
      <p:ext uri="{BB962C8B-B14F-4D97-AF65-F5344CB8AC3E}">
        <p14:creationId xmlns:p14="http://schemas.microsoft.com/office/powerpoint/2010/main" val="58872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Nelly</a:t>
            </a:r>
          </a:p>
        </p:txBody>
      </p:sp>
      <p:sp>
        <p:nvSpPr>
          <p:cNvPr id="4" name="Slide Number Placeholder 3"/>
          <p:cNvSpPr>
            <a:spLocks noGrp="1"/>
          </p:cNvSpPr>
          <p:nvPr>
            <p:ph type="sldNum" sz="quarter" idx="5"/>
          </p:nvPr>
        </p:nvSpPr>
        <p:spPr/>
        <p:txBody>
          <a:bodyPr/>
          <a:lstStyle/>
          <a:p>
            <a:fld id="{C2F92770-FC4E-4036-8619-B6FDD52B8961}" type="slidenum">
              <a:rPr lang="en-US" smtClean="0"/>
              <a:t>2</a:t>
            </a:fld>
            <a:endParaRPr lang="en-US"/>
          </a:p>
        </p:txBody>
      </p:sp>
    </p:spTree>
    <p:extLst>
      <p:ext uri="{BB962C8B-B14F-4D97-AF65-F5344CB8AC3E}">
        <p14:creationId xmlns:p14="http://schemas.microsoft.com/office/powerpoint/2010/main" val="16407942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92770-FC4E-4036-8619-B6FDD52B8961}" type="slidenum">
              <a:rPr lang="en-US" smtClean="0"/>
              <a:t>20</a:t>
            </a:fld>
            <a:endParaRPr lang="en-US"/>
          </a:p>
        </p:txBody>
      </p:sp>
    </p:spTree>
    <p:extLst>
      <p:ext uri="{BB962C8B-B14F-4D97-AF65-F5344CB8AC3E}">
        <p14:creationId xmlns:p14="http://schemas.microsoft.com/office/powerpoint/2010/main" val="84648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C2F92770-FC4E-4036-8619-B6FDD52B8961}" type="slidenum">
              <a:rPr lang="en-US" smtClean="0"/>
              <a:t>22</a:t>
            </a:fld>
            <a:endParaRPr lang="en-US"/>
          </a:p>
        </p:txBody>
      </p:sp>
    </p:spTree>
    <p:extLst>
      <p:ext uri="{BB962C8B-B14F-4D97-AF65-F5344CB8AC3E}">
        <p14:creationId xmlns:p14="http://schemas.microsoft.com/office/powerpoint/2010/main" val="2340220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C2F92770-FC4E-4036-8619-B6FDD52B8961}" type="slidenum">
              <a:rPr lang="en-US" smtClean="0"/>
              <a:t>23</a:t>
            </a:fld>
            <a:endParaRPr lang="en-US"/>
          </a:p>
        </p:txBody>
      </p:sp>
    </p:spTree>
    <p:extLst>
      <p:ext uri="{BB962C8B-B14F-4D97-AF65-F5344CB8AC3E}">
        <p14:creationId xmlns:p14="http://schemas.microsoft.com/office/powerpoint/2010/main" val="2942538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of </a:t>
            </a:r>
          </a:p>
          <a:p>
            <a:endParaRPr lang="en-US" dirty="0"/>
          </a:p>
        </p:txBody>
      </p:sp>
      <p:sp>
        <p:nvSpPr>
          <p:cNvPr id="4" name="Slide Number Placeholder 3"/>
          <p:cNvSpPr>
            <a:spLocks noGrp="1"/>
          </p:cNvSpPr>
          <p:nvPr>
            <p:ph type="sldNum" sz="quarter" idx="5"/>
          </p:nvPr>
        </p:nvSpPr>
        <p:spPr/>
        <p:txBody>
          <a:bodyPr/>
          <a:lstStyle/>
          <a:p>
            <a:fld id="{C2F92770-FC4E-4036-8619-B6FDD52B8961}" type="slidenum">
              <a:rPr lang="en-US" smtClean="0"/>
              <a:t>24</a:t>
            </a:fld>
            <a:endParaRPr lang="en-US"/>
          </a:p>
        </p:txBody>
      </p:sp>
    </p:spTree>
    <p:extLst>
      <p:ext uri="{BB962C8B-B14F-4D97-AF65-F5344CB8AC3E}">
        <p14:creationId xmlns:p14="http://schemas.microsoft.com/office/powerpoint/2010/main" val="79238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Nelly</a:t>
            </a:r>
          </a:p>
        </p:txBody>
      </p:sp>
      <p:sp>
        <p:nvSpPr>
          <p:cNvPr id="4" name="Slide Number Placeholder 3"/>
          <p:cNvSpPr>
            <a:spLocks noGrp="1"/>
          </p:cNvSpPr>
          <p:nvPr>
            <p:ph type="sldNum" sz="quarter" idx="5"/>
          </p:nvPr>
        </p:nvSpPr>
        <p:spPr/>
        <p:txBody>
          <a:bodyPr/>
          <a:lstStyle/>
          <a:p>
            <a:fld id="{C2F92770-FC4E-4036-8619-B6FDD52B8961}" type="slidenum">
              <a:rPr lang="en-US" smtClean="0"/>
              <a:t>3</a:t>
            </a:fld>
            <a:endParaRPr lang="en-US"/>
          </a:p>
        </p:txBody>
      </p:sp>
    </p:spTree>
    <p:extLst>
      <p:ext uri="{BB962C8B-B14F-4D97-AF65-F5344CB8AC3E}">
        <p14:creationId xmlns:p14="http://schemas.microsoft.com/office/powerpoint/2010/main" val="4229471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Nelly</a:t>
            </a:r>
          </a:p>
        </p:txBody>
      </p:sp>
      <p:sp>
        <p:nvSpPr>
          <p:cNvPr id="4" name="Slide Number Placeholder 3"/>
          <p:cNvSpPr>
            <a:spLocks noGrp="1"/>
          </p:cNvSpPr>
          <p:nvPr>
            <p:ph type="sldNum" sz="quarter" idx="5"/>
          </p:nvPr>
        </p:nvSpPr>
        <p:spPr/>
        <p:txBody>
          <a:bodyPr/>
          <a:lstStyle/>
          <a:p>
            <a:fld id="{C2F92770-FC4E-4036-8619-B6FDD52B8961}" type="slidenum">
              <a:rPr lang="en-US" smtClean="0"/>
              <a:t>4</a:t>
            </a:fld>
            <a:endParaRPr lang="en-US"/>
          </a:p>
        </p:txBody>
      </p:sp>
    </p:spTree>
    <p:extLst>
      <p:ext uri="{BB962C8B-B14F-4D97-AF65-F5344CB8AC3E}">
        <p14:creationId xmlns:p14="http://schemas.microsoft.com/office/powerpoint/2010/main" val="4063559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5</a:t>
            </a:fld>
            <a:endParaRPr lang="en-US"/>
          </a:p>
        </p:txBody>
      </p:sp>
    </p:spTree>
    <p:extLst>
      <p:ext uri="{BB962C8B-B14F-4D97-AF65-F5344CB8AC3E}">
        <p14:creationId xmlns:p14="http://schemas.microsoft.com/office/powerpoint/2010/main" val="392756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6</a:t>
            </a:fld>
            <a:endParaRPr lang="en-US"/>
          </a:p>
        </p:txBody>
      </p:sp>
    </p:spTree>
    <p:extLst>
      <p:ext uri="{BB962C8B-B14F-4D97-AF65-F5344CB8AC3E}">
        <p14:creationId xmlns:p14="http://schemas.microsoft.com/office/powerpoint/2010/main" val="363735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7</a:t>
            </a:fld>
            <a:endParaRPr lang="en-US"/>
          </a:p>
        </p:txBody>
      </p:sp>
    </p:spTree>
    <p:extLst>
      <p:ext uri="{BB962C8B-B14F-4D97-AF65-F5344CB8AC3E}">
        <p14:creationId xmlns:p14="http://schemas.microsoft.com/office/powerpoint/2010/main" val="2883203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8</a:t>
            </a:fld>
            <a:endParaRPr lang="en-US"/>
          </a:p>
        </p:txBody>
      </p:sp>
    </p:spTree>
    <p:extLst>
      <p:ext uri="{BB962C8B-B14F-4D97-AF65-F5344CB8AC3E}">
        <p14:creationId xmlns:p14="http://schemas.microsoft.com/office/powerpoint/2010/main" val="128371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a:t>
            </a:r>
          </a:p>
        </p:txBody>
      </p:sp>
      <p:sp>
        <p:nvSpPr>
          <p:cNvPr id="4" name="Slide Number Placeholder 3"/>
          <p:cNvSpPr>
            <a:spLocks noGrp="1"/>
          </p:cNvSpPr>
          <p:nvPr>
            <p:ph type="sldNum" sz="quarter" idx="5"/>
          </p:nvPr>
        </p:nvSpPr>
        <p:spPr/>
        <p:txBody>
          <a:bodyPr/>
          <a:lstStyle/>
          <a:p>
            <a:fld id="{C2F92770-FC4E-4036-8619-B6FDD52B8961}" type="slidenum">
              <a:rPr lang="en-US" smtClean="0"/>
              <a:t>9</a:t>
            </a:fld>
            <a:endParaRPr lang="en-US"/>
          </a:p>
        </p:txBody>
      </p:sp>
    </p:spTree>
    <p:extLst>
      <p:ext uri="{BB962C8B-B14F-4D97-AF65-F5344CB8AC3E}">
        <p14:creationId xmlns:p14="http://schemas.microsoft.com/office/powerpoint/2010/main" val="24501979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3129981-1769-2C42-8E53-8784DF3062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32233" y="5823904"/>
            <a:ext cx="1360683" cy="825456"/>
          </a:xfrm>
          <a:prstGeom prst="rect">
            <a:avLst/>
          </a:prstGeom>
        </p:spPr>
      </p:pic>
      <p:pic>
        <p:nvPicPr>
          <p:cNvPr id="8" name="Graphic 7">
            <a:extLst>
              <a:ext uri="{FF2B5EF4-FFF2-40B4-BE49-F238E27FC236}">
                <a16:creationId xmlns:a16="http://schemas.microsoft.com/office/drawing/2014/main" id="{B0A53193-C737-A04A-B308-8609B04D9CE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45553" y="4568895"/>
            <a:ext cx="1314211" cy="1314211"/>
          </a:xfrm>
          <a:prstGeom prst="rect">
            <a:avLst/>
          </a:prstGeom>
        </p:spPr>
      </p:pic>
      <p:sp>
        <p:nvSpPr>
          <p:cNvPr id="11" name="Title 10">
            <a:extLst>
              <a:ext uri="{FF2B5EF4-FFF2-40B4-BE49-F238E27FC236}">
                <a16:creationId xmlns:a16="http://schemas.microsoft.com/office/drawing/2014/main" id="{4B7656A2-1767-8460-CB35-A9EC19252DE6}"/>
              </a:ext>
            </a:extLst>
          </p:cNvPr>
          <p:cNvSpPr>
            <a:spLocks noGrp="1"/>
          </p:cNvSpPr>
          <p:nvPr>
            <p:ph type="title" hasCustomPrompt="1"/>
          </p:nvPr>
        </p:nvSpPr>
        <p:spPr>
          <a:xfrm>
            <a:off x="2390980" y="1851719"/>
            <a:ext cx="7545427" cy="3154562"/>
          </a:xfrm>
          <a:prstGeom prst="rect">
            <a:avLst/>
          </a:prstGeom>
        </p:spPr>
        <p:txBody>
          <a:bodyPr/>
          <a:lstStyle>
            <a:lvl1pPr>
              <a:defRPr sz="7200"/>
            </a:lvl1pPr>
          </a:lstStyle>
          <a:p>
            <a:r>
              <a:rPr lang="en-US" dirty="0"/>
              <a:t>Title of your presentation goes here </a:t>
            </a:r>
          </a:p>
        </p:txBody>
      </p:sp>
      <p:sp>
        <p:nvSpPr>
          <p:cNvPr id="15" name="Text Placeholder 14">
            <a:extLst>
              <a:ext uri="{FF2B5EF4-FFF2-40B4-BE49-F238E27FC236}">
                <a16:creationId xmlns:a16="http://schemas.microsoft.com/office/drawing/2014/main" id="{9D44B6B4-2C8A-5DF9-BD96-4E5F8EBE5424}"/>
              </a:ext>
            </a:extLst>
          </p:cNvPr>
          <p:cNvSpPr>
            <a:spLocks noGrp="1"/>
          </p:cNvSpPr>
          <p:nvPr>
            <p:ph type="body" sz="quarter" idx="12" hasCustomPrompt="1"/>
          </p:nvPr>
        </p:nvSpPr>
        <p:spPr>
          <a:xfrm>
            <a:off x="2390775" y="5040248"/>
            <a:ext cx="7545632" cy="1226987"/>
          </a:xfrm>
          <a:prstGeom prst="rect">
            <a:avLst/>
          </a:prstGeom>
        </p:spPr>
        <p:txBody>
          <a:bodyPr/>
          <a:lstStyle>
            <a:lvl1pPr marL="0" indent="0">
              <a:buNone/>
              <a:defRPr sz="2000"/>
            </a:lvl1pPr>
          </a:lstStyle>
          <a:p>
            <a:pPr lvl="0"/>
            <a:r>
              <a:rPr lang="en-US" dirty="0"/>
              <a:t>Presenter name, Organization </a:t>
            </a:r>
          </a:p>
          <a:p>
            <a:pPr lvl="0"/>
            <a:r>
              <a:rPr lang="en-US" dirty="0"/>
              <a:t>Presenter name, Organization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 name, Organization </a:t>
            </a:r>
          </a:p>
          <a:p>
            <a:pPr lvl="0"/>
            <a:endParaRPr lang="en-US" dirty="0"/>
          </a:p>
        </p:txBody>
      </p:sp>
    </p:spTree>
    <p:extLst>
      <p:ext uri="{BB962C8B-B14F-4D97-AF65-F5344CB8AC3E}">
        <p14:creationId xmlns:p14="http://schemas.microsoft.com/office/powerpoint/2010/main" val="281511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A648-F8C4-D8B4-F7E7-D80818FCB7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94AF1-C17D-C451-6849-149F8E1A05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6DA50D-DE06-D70F-D85D-D280EA271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546E0A-8C25-9A6F-8D61-9936EBCC0DC2}"/>
              </a:ext>
            </a:extLst>
          </p:cNvPr>
          <p:cNvSpPr>
            <a:spLocks noGrp="1"/>
          </p:cNvSpPr>
          <p:nvPr>
            <p:ph type="dt" sz="half" idx="10"/>
          </p:nvPr>
        </p:nvSpPr>
        <p:spPr/>
        <p:txBody>
          <a:bodyPr/>
          <a:lstStyle/>
          <a:p>
            <a:fld id="{F77BA311-8BF0-4768-9C5A-6D3F42909330}" type="datetimeFigureOut">
              <a:rPr lang="en-US" smtClean="0"/>
              <a:t>10/2/2023</a:t>
            </a:fld>
            <a:endParaRPr lang="en-US"/>
          </a:p>
        </p:txBody>
      </p:sp>
      <p:sp>
        <p:nvSpPr>
          <p:cNvPr id="6" name="Footer Placeholder 5">
            <a:extLst>
              <a:ext uri="{FF2B5EF4-FFF2-40B4-BE49-F238E27FC236}">
                <a16:creationId xmlns:a16="http://schemas.microsoft.com/office/drawing/2014/main" id="{6E8A93AA-305F-E18B-3554-32E42E1D3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BC8DF0-8FBF-8F67-4D23-965C9917BF4A}"/>
              </a:ext>
            </a:extLst>
          </p:cNvPr>
          <p:cNvSpPr>
            <a:spLocks noGrp="1"/>
          </p:cNvSpPr>
          <p:nvPr>
            <p:ph type="sldNum" sz="quarter" idx="12"/>
          </p:nvPr>
        </p:nvSpPr>
        <p:spPr/>
        <p:txBody>
          <a:bodyPr/>
          <a:lstStyle/>
          <a:p>
            <a:fld id="{1A03DA08-8465-4F1E-BCFE-2754AF51251A}" type="slidenum">
              <a:rPr lang="en-US" smtClean="0"/>
              <a:t>‹#›</a:t>
            </a:fld>
            <a:endParaRPr lang="en-US"/>
          </a:p>
        </p:txBody>
      </p:sp>
    </p:spTree>
    <p:extLst>
      <p:ext uri="{BB962C8B-B14F-4D97-AF65-F5344CB8AC3E}">
        <p14:creationId xmlns:p14="http://schemas.microsoft.com/office/powerpoint/2010/main" val="88620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9C07-AEFA-3465-F074-1E57848D3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618F7-8934-5A38-7C47-3AFC1EFE4B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314241-970C-09F2-5382-A23640BCA7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AD898-FCBF-A884-F15D-9061CD348CC7}"/>
              </a:ext>
            </a:extLst>
          </p:cNvPr>
          <p:cNvSpPr>
            <a:spLocks noGrp="1"/>
          </p:cNvSpPr>
          <p:nvPr>
            <p:ph type="dt" sz="half" idx="10"/>
          </p:nvPr>
        </p:nvSpPr>
        <p:spPr/>
        <p:txBody>
          <a:bodyPr/>
          <a:lstStyle/>
          <a:p>
            <a:fld id="{F77BA311-8BF0-4768-9C5A-6D3F42909330}" type="datetimeFigureOut">
              <a:rPr lang="en-US" smtClean="0"/>
              <a:t>10/2/2023</a:t>
            </a:fld>
            <a:endParaRPr lang="en-US"/>
          </a:p>
        </p:txBody>
      </p:sp>
      <p:sp>
        <p:nvSpPr>
          <p:cNvPr id="6" name="Footer Placeholder 5">
            <a:extLst>
              <a:ext uri="{FF2B5EF4-FFF2-40B4-BE49-F238E27FC236}">
                <a16:creationId xmlns:a16="http://schemas.microsoft.com/office/drawing/2014/main" id="{B2DD6CD8-05FE-9FCF-0820-6FB2FF5024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D35BE-FEFF-76F9-591A-214F54B84BF1}"/>
              </a:ext>
            </a:extLst>
          </p:cNvPr>
          <p:cNvSpPr>
            <a:spLocks noGrp="1"/>
          </p:cNvSpPr>
          <p:nvPr>
            <p:ph type="sldNum" sz="quarter" idx="12"/>
          </p:nvPr>
        </p:nvSpPr>
        <p:spPr/>
        <p:txBody>
          <a:bodyPr/>
          <a:lstStyle/>
          <a:p>
            <a:fld id="{1A03DA08-8465-4F1E-BCFE-2754AF51251A}" type="slidenum">
              <a:rPr lang="en-US" smtClean="0"/>
              <a:t>‹#›</a:t>
            </a:fld>
            <a:endParaRPr lang="en-US"/>
          </a:p>
        </p:txBody>
      </p:sp>
    </p:spTree>
    <p:extLst>
      <p:ext uri="{BB962C8B-B14F-4D97-AF65-F5344CB8AC3E}">
        <p14:creationId xmlns:p14="http://schemas.microsoft.com/office/powerpoint/2010/main" val="396696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A002F5E-D310-FA45-8BBB-C6BE916249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8663" y="5780693"/>
            <a:ext cx="4993337" cy="996375"/>
          </a:xfrm>
          <a:prstGeom prst="rect">
            <a:avLst/>
          </a:prstGeom>
        </p:spPr>
      </p:pic>
    </p:spTree>
    <p:extLst>
      <p:ext uri="{BB962C8B-B14F-4D97-AF65-F5344CB8AC3E}">
        <p14:creationId xmlns:p14="http://schemas.microsoft.com/office/powerpoint/2010/main" val="1817049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A002F5E-D310-FA45-8BBB-C6BE916249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98663" y="5780693"/>
            <a:ext cx="4993337" cy="996375"/>
          </a:xfrm>
          <a:prstGeom prst="rect">
            <a:avLst/>
          </a:prstGeom>
        </p:spPr>
      </p:pic>
      <p:sp>
        <p:nvSpPr>
          <p:cNvPr id="2" name="Title 1">
            <a:extLst>
              <a:ext uri="{FF2B5EF4-FFF2-40B4-BE49-F238E27FC236}">
                <a16:creationId xmlns:a16="http://schemas.microsoft.com/office/drawing/2014/main" id="{B91CBBFD-1758-B5EC-94E0-BB2E419F7C7E}"/>
              </a:ext>
            </a:extLst>
          </p:cNvPr>
          <p:cNvSpPr>
            <a:spLocks noGrp="1"/>
          </p:cNvSpPr>
          <p:nvPr>
            <p:ph type="title" hasCustomPrompt="1"/>
          </p:nvPr>
        </p:nvSpPr>
        <p:spPr>
          <a:xfrm>
            <a:off x="2420420" y="2108966"/>
            <a:ext cx="5922196" cy="1325563"/>
          </a:xfrm>
          <a:prstGeom prst="rect">
            <a:avLst/>
          </a:prstGeom>
        </p:spPr>
        <p:txBody>
          <a:bodyPr/>
          <a:lstStyle>
            <a:lvl1pPr>
              <a:defRPr sz="8000">
                <a:solidFill>
                  <a:srgbClr val="EB615B"/>
                </a:solidFill>
              </a:defRPr>
            </a:lvl1pPr>
          </a:lstStyle>
          <a:p>
            <a:r>
              <a:rPr lang="en-US" dirty="0"/>
              <a:t>Thank you! </a:t>
            </a:r>
          </a:p>
        </p:txBody>
      </p:sp>
      <p:sp>
        <p:nvSpPr>
          <p:cNvPr id="5" name="Text Placeholder 4">
            <a:extLst>
              <a:ext uri="{FF2B5EF4-FFF2-40B4-BE49-F238E27FC236}">
                <a16:creationId xmlns:a16="http://schemas.microsoft.com/office/drawing/2014/main" id="{4C4B66C6-9C8B-4F97-AE8B-C2C31427F04D}"/>
              </a:ext>
            </a:extLst>
          </p:cNvPr>
          <p:cNvSpPr>
            <a:spLocks noGrp="1"/>
          </p:cNvSpPr>
          <p:nvPr>
            <p:ph type="body" sz="quarter" idx="10" hasCustomPrompt="1"/>
          </p:nvPr>
        </p:nvSpPr>
        <p:spPr>
          <a:xfrm>
            <a:off x="2420420" y="3844729"/>
            <a:ext cx="7350124" cy="2062162"/>
          </a:xfrm>
          <a:prstGeom prst="rect">
            <a:avLst/>
          </a:prstGeom>
        </p:spPr>
        <p:txBody>
          <a:bodyPr/>
          <a:lstStyle>
            <a:lvl1pPr marL="0" indent="0">
              <a:buNone/>
              <a:defRPr sz="2400"/>
            </a:lvl1pPr>
          </a:lstStyle>
          <a:p>
            <a:pPr lvl="0"/>
            <a:r>
              <a:rPr lang="en-US" dirty="0"/>
              <a:t>Presenter name, contact info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 name, contact info</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Presenter name, contact info</a:t>
            </a:r>
          </a:p>
        </p:txBody>
      </p:sp>
    </p:spTree>
    <p:extLst>
      <p:ext uri="{BB962C8B-B14F-4D97-AF65-F5344CB8AC3E}">
        <p14:creationId xmlns:p14="http://schemas.microsoft.com/office/powerpoint/2010/main" val="1556814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9FC8EDCD-09B1-3671-6BB0-3C0D1978D602}"/>
              </a:ext>
            </a:extLst>
          </p:cNvPr>
          <p:cNvSpPr>
            <a:spLocks noGrp="1"/>
          </p:cNvSpPr>
          <p:nvPr>
            <p:ph type="title" hasCustomPrompt="1"/>
          </p:nvPr>
        </p:nvSpPr>
        <p:spPr>
          <a:xfrm>
            <a:off x="838200" y="365125"/>
            <a:ext cx="10515600" cy="1325563"/>
          </a:xfrm>
          <a:prstGeom prst="rect">
            <a:avLst/>
          </a:prstGeom>
        </p:spPr>
        <p:txBody>
          <a:bodyPr vert="horz" lIns="91440" tIns="0" rIns="91440" bIns="45720" rtlCol="0" anchor="t">
            <a:normAutofit/>
          </a:bodyPr>
          <a:lstStyle>
            <a:lvl1pPr>
              <a:lnSpc>
                <a:spcPct val="100000"/>
              </a:lnSpc>
              <a:defRPr/>
            </a:lvl1pPr>
          </a:lstStyle>
          <a:p>
            <a:r>
              <a:rPr lang="en-US" dirty="0"/>
              <a:t>Click to add title</a:t>
            </a:r>
          </a:p>
        </p:txBody>
      </p:sp>
      <p:sp>
        <p:nvSpPr>
          <p:cNvPr id="10" name="Content Placeholder 9">
            <a:extLst>
              <a:ext uri="{FF2B5EF4-FFF2-40B4-BE49-F238E27FC236}">
                <a16:creationId xmlns:a16="http://schemas.microsoft.com/office/drawing/2014/main" id="{B27FC80C-64CE-DE57-CD98-E106E902D351}"/>
              </a:ext>
            </a:extLst>
          </p:cNvPr>
          <p:cNvSpPr>
            <a:spLocks noGrp="1"/>
          </p:cNvSpPr>
          <p:nvPr>
            <p:ph sz="quarter" idx="10" hasCustomPrompt="1"/>
          </p:nvPr>
        </p:nvSpPr>
        <p:spPr>
          <a:xfrm>
            <a:off x="838200" y="1752332"/>
            <a:ext cx="10063163" cy="4264203"/>
          </a:xfrm>
          <a:prstGeom prst="rect">
            <a:avLst/>
          </a:prstGeo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67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E1BD576-7CF1-1D48-8A1B-F6D422386F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3978" y="5231768"/>
            <a:ext cx="1119643" cy="1119643"/>
          </a:xfrm>
          <a:prstGeom prst="rect">
            <a:avLst/>
          </a:prstGeom>
        </p:spPr>
      </p:pic>
      <p:pic>
        <p:nvPicPr>
          <p:cNvPr id="9" name="Graphic 8">
            <a:extLst>
              <a:ext uri="{FF2B5EF4-FFF2-40B4-BE49-F238E27FC236}">
                <a16:creationId xmlns:a16="http://schemas.microsoft.com/office/drawing/2014/main" id="{0025D47C-D43B-DC4B-9A60-165CDE2678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8889" y="6351411"/>
            <a:ext cx="1454698" cy="362667"/>
          </a:xfrm>
          <a:prstGeom prst="rect">
            <a:avLst/>
          </a:prstGeom>
        </p:spPr>
      </p:pic>
      <p:sp>
        <p:nvSpPr>
          <p:cNvPr id="2" name="Title 1">
            <a:extLst>
              <a:ext uri="{FF2B5EF4-FFF2-40B4-BE49-F238E27FC236}">
                <a16:creationId xmlns:a16="http://schemas.microsoft.com/office/drawing/2014/main" id="{5B1D7C61-A5B9-F1BC-0935-3205FB295141}"/>
              </a:ext>
            </a:extLst>
          </p:cNvPr>
          <p:cNvSpPr>
            <a:spLocks noGrp="1"/>
          </p:cNvSpPr>
          <p:nvPr>
            <p:ph type="title" hasCustomPrompt="1"/>
          </p:nvPr>
        </p:nvSpPr>
        <p:spPr>
          <a:xfrm>
            <a:off x="838200" y="365125"/>
            <a:ext cx="10515600" cy="1325563"/>
          </a:xfrm>
          <a:prstGeom prst="rect">
            <a:avLst/>
          </a:prstGeom>
        </p:spPr>
        <p:txBody>
          <a:bodyPr/>
          <a:lstStyle>
            <a:lvl1pPr>
              <a:lnSpc>
                <a:spcPct val="100000"/>
              </a:lnSpc>
              <a:defRPr/>
            </a:lvl1pPr>
          </a:lstStyle>
          <a:p>
            <a:r>
              <a:rPr lang="en-US" dirty="0"/>
              <a:t>Click to add title</a:t>
            </a:r>
          </a:p>
        </p:txBody>
      </p:sp>
      <p:sp>
        <p:nvSpPr>
          <p:cNvPr id="12" name="Text Placeholder 11">
            <a:extLst>
              <a:ext uri="{FF2B5EF4-FFF2-40B4-BE49-F238E27FC236}">
                <a16:creationId xmlns:a16="http://schemas.microsoft.com/office/drawing/2014/main" id="{D0C986F5-EA68-AD4D-B4B6-253A2514E518}"/>
              </a:ext>
            </a:extLst>
          </p:cNvPr>
          <p:cNvSpPr>
            <a:spLocks noGrp="1"/>
          </p:cNvSpPr>
          <p:nvPr>
            <p:ph type="body" sz="quarter" idx="10" hasCustomPrompt="1"/>
          </p:nvPr>
        </p:nvSpPr>
        <p:spPr>
          <a:xfrm>
            <a:off x="838200" y="1778000"/>
            <a:ext cx="10072688" cy="4222750"/>
          </a:xfrm>
          <a:prstGeom prst="rect">
            <a:avLst/>
          </a:prstGeom>
        </p:spPr>
        <p:txBody>
          <a:body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923181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BE1BD576-7CF1-1D48-8A1B-F6D422386F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93978" y="5238860"/>
            <a:ext cx="1119643" cy="1119643"/>
          </a:xfrm>
          <a:prstGeom prst="rect">
            <a:avLst/>
          </a:prstGeom>
        </p:spPr>
      </p:pic>
      <p:pic>
        <p:nvPicPr>
          <p:cNvPr id="9" name="Graphic 8">
            <a:extLst>
              <a:ext uri="{FF2B5EF4-FFF2-40B4-BE49-F238E27FC236}">
                <a16:creationId xmlns:a16="http://schemas.microsoft.com/office/drawing/2014/main" id="{0025D47C-D43B-DC4B-9A60-165CDE2678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518889" y="6351411"/>
            <a:ext cx="1454698" cy="362667"/>
          </a:xfrm>
          <a:prstGeom prst="rect">
            <a:avLst/>
          </a:prstGeom>
        </p:spPr>
      </p:pic>
      <p:sp>
        <p:nvSpPr>
          <p:cNvPr id="2" name="Title 1">
            <a:extLst>
              <a:ext uri="{FF2B5EF4-FFF2-40B4-BE49-F238E27FC236}">
                <a16:creationId xmlns:a16="http://schemas.microsoft.com/office/drawing/2014/main" id="{EE94A72F-647C-F4B6-7F47-347B6F5C51C8}"/>
              </a:ext>
            </a:extLst>
          </p:cNvPr>
          <p:cNvSpPr>
            <a:spLocks noGrp="1"/>
          </p:cNvSpPr>
          <p:nvPr>
            <p:ph type="title" hasCustomPrompt="1"/>
          </p:nvPr>
        </p:nvSpPr>
        <p:spPr>
          <a:xfrm>
            <a:off x="838200" y="365125"/>
            <a:ext cx="10515600" cy="1325563"/>
          </a:xfrm>
          <a:prstGeom prst="rect">
            <a:avLst/>
          </a:prstGeom>
        </p:spPr>
        <p:txBody>
          <a:bodyPr/>
          <a:lstStyle>
            <a:lvl1pPr>
              <a:lnSpc>
                <a:spcPct val="100000"/>
              </a:lnSpc>
              <a:defRPr/>
            </a:lvl1pPr>
          </a:lstStyle>
          <a:p>
            <a:r>
              <a:rPr lang="en-US" dirty="0"/>
              <a:t>Click to add title</a:t>
            </a:r>
          </a:p>
        </p:txBody>
      </p:sp>
      <p:sp>
        <p:nvSpPr>
          <p:cNvPr id="4" name="Chart Placeholder 3">
            <a:extLst>
              <a:ext uri="{FF2B5EF4-FFF2-40B4-BE49-F238E27FC236}">
                <a16:creationId xmlns:a16="http://schemas.microsoft.com/office/drawing/2014/main" id="{B2B63C03-EFF6-BD3D-F900-E15D60BF6AFF}"/>
              </a:ext>
            </a:extLst>
          </p:cNvPr>
          <p:cNvSpPr>
            <a:spLocks noGrp="1"/>
          </p:cNvSpPr>
          <p:nvPr>
            <p:ph type="chart" sz="quarter" idx="10" hasCustomPrompt="1"/>
          </p:nvPr>
        </p:nvSpPr>
        <p:spPr>
          <a:xfrm>
            <a:off x="838200" y="1801813"/>
            <a:ext cx="9955213" cy="4314825"/>
          </a:xfrm>
          <a:prstGeom prst="rect">
            <a:avLst/>
          </a:prstGeom>
        </p:spPr>
        <p:txBody>
          <a:bodyPr/>
          <a:lstStyle>
            <a:lvl1pPr>
              <a:defRPr/>
            </a:lvl1pPr>
          </a:lstStyle>
          <a:p>
            <a:r>
              <a:rPr lang="en-US" dirty="0"/>
              <a:t>Insert chart here</a:t>
            </a:r>
          </a:p>
        </p:txBody>
      </p:sp>
    </p:spTree>
    <p:extLst>
      <p:ext uri="{BB962C8B-B14F-4D97-AF65-F5344CB8AC3E}">
        <p14:creationId xmlns:p14="http://schemas.microsoft.com/office/powerpoint/2010/main" val="779893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5926-0486-EDCF-AA60-9C2CE20827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05AE0A-9A94-FAC8-3BFD-08B56E97C5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59CC2-D87F-898D-CA7E-9B6A711422CE}"/>
              </a:ext>
            </a:extLst>
          </p:cNvPr>
          <p:cNvSpPr>
            <a:spLocks noGrp="1"/>
          </p:cNvSpPr>
          <p:nvPr>
            <p:ph type="dt" sz="half" idx="10"/>
          </p:nvPr>
        </p:nvSpPr>
        <p:spPr/>
        <p:txBody>
          <a:bodyPr/>
          <a:lstStyle/>
          <a:p>
            <a:fld id="{F77BA311-8BF0-4768-9C5A-6D3F42909330}" type="datetimeFigureOut">
              <a:rPr lang="en-US" smtClean="0"/>
              <a:t>10/2/2023</a:t>
            </a:fld>
            <a:endParaRPr lang="en-US"/>
          </a:p>
        </p:txBody>
      </p:sp>
      <p:sp>
        <p:nvSpPr>
          <p:cNvPr id="5" name="Footer Placeholder 4">
            <a:extLst>
              <a:ext uri="{FF2B5EF4-FFF2-40B4-BE49-F238E27FC236}">
                <a16:creationId xmlns:a16="http://schemas.microsoft.com/office/drawing/2014/main" id="{73670BEC-5437-FD33-5EEA-DDF99B7DC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F27E23-A54C-4FA7-DBB5-A9BEAF1ED186}"/>
              </a:ext>
            </a:extLst>
          </p:cNvPr>
          <p:cNvSpPr>
            <a:spLocks noGrp="1"/>
          </p:cNvSpPr>
          <p:nvPr>
            <p:ph type="sldNum" sz="quarter" idx="12"/>
          </p:nvPr>
        </p:nvSpPr>
        <p:spPr/>
        <p:txBody>
          <a:bodyPr/>
          <a:lstStyle/>
          <a:p>
            <a:fld id="{1A03DA08-8465-4F1E-BCFE-2754AF51251A}" type="slidenum">
              <a:rPr lang="en-US" smtClean="0"/>
              <a:t>‹#›</a:t>
            </a:fld>
            <a:endParaRPr lang="en-US"/>
          </a:p>
        </p:txBody>
      </p:sp>
    </p:spTree>
    <p:extLst>
      <p:ext uri="{BB962C8B-B14F-4D97-AF65-F5344CB8AC3E}">
        <p14:creationId xmlns:p14="http://schemas.microsoft.com/office/powerpoint/2010/main" val="950164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53B19-30E2-FFA7-72DA-4813747BAB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220E9-5C9A-2A22-F580-04E6952EB2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A40C9F-52F8-5831-6584-D6303742F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D63E53-EB31-DFE4-E246-88E6DE830960}"/>
              </a:ext>
            </a:extLst>
          </p:cNvPr>
          <p:cNvSpPr>
            <a:spLocks noGrp="1"/>
          </p:cNvSpPr>
          <p:nvPr>
            <p:ph type="dt" sz="half" idx="10"/>
          </p:nvPr>
        </p:nvSpPr>
        <p:spPr/>
        <p:txBody>
          <a:bodyPr/>
          <a:lstStyle/>
          <a:p>
            <a:fld id="{F77BA311-8BF0-4768-9C5A-6D3F42909330}" type="datetimeFigureOut">
              <a:rPr lang="en-US" smtClean="0"/>
              <a:t>10/2/2023</a:t>
            </a:fld>
            <a:endParaRPr lang="en-US"/>
          </a:p>
        </p:txBody>
      </p:sp>
      <p:sp>
        <p:nvSpPr>
          <p:cNvPr id="6" name="Footer Placeholder 5">
            <a:extLst>
              <a:ext uri="{FF2B5EF4-FFF2-40B4-BE49-F238E27FC236}">
                <a16:creationId xmlns:a16="http://schemas.microsoft.com/office/drawing/2014/main" id="{BF8C2B69-946E-4BCD-BF5A-B2077B948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A4F24-5A1C-2A9E-8099-856E0D38C775}"/>
              </a:ext>
            </a:extLst>
          </p:cNvPr>
          <p:cNvSpPr>
            <a:spLocks noGrp="1"/>
          </p:cNvSpPr>
          <p:nvPr>
            <p:ph type="sldNum" sz="quarter" idx="12"/>
          </p:nvPr>
        </p:nvSpPr>
        <p:spPr/>
        <p:txBody>
          <a:bodyPr/>
          <a:lstStyle/>
          <a:p>
            <a:fld id="{1A03DA08-8465-4F1E-BCFE-2754AF51251A}" type="slidenum">
              <a:rPr lang="en-US" smtClean="0"/>
              <a:t>‹#›</a:t>
            </a:fld>
            <a:endParaRPr lang="en-US"/>
          </a:p>
        </p:txBody>
      </p:sp>
    </p:spTree>
    <p:extLst>
      <p:ext uri="{BB962C8B-B14F-4D97-AF65-F5344CB8AC3E}">
        <p14:creationId xmlns:p14="http://schemas.microsoft.com/office/powerpoint/2010/main" val="291292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D427-7A8A-A7E5-5254-984657F3FB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F92A5B-4963-64E1-C149-09A8456AFD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918101-29B2-EC7A-505F-D1EA012B4A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11E0B3-778E-CF82-9566-FAF0026CAB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F15FC-AE76-69BF-3FB1-DC65D80F91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8E99D4-983C-96EA-CB74-73E38D533CF4}"/>
              </a:ext>
            </a:extLst>
          </p:cNvPr>
          <p:cNvSpPr>
            <a:spLocks noGrp="1"/>
          </p:cNvSpPr>
          <p:nvPr>
            <p:ph type="dt" sz="half" idx="10"/>
          </p:nvPr>
        </p:nvSpPr>
        <p:spPr/>
        <p:txBody>
          <a:bodyPr/>
          <a:lstStyle/>
          <a:p>
            <a:fld id="{F77BA311-8BF0-4768-9C5A-6D3F42909330}" type="datetimeFigureOut">
              <a:rPr lang="en-US" smtClean="0"/>
              <a:t>10/2/2023</a:t>
            </a:fld>
            <a:endParaRPr lang="en-US"/>
          </a:p>
        </p:txBody>
      </p:sp>
      <p:sp>
        <p:nvSpPr>
          <p:cNvPr id="8" name="Footer Placeholder 7">
            <a:extLst>
              <a:ext uri="{FF2B5EF4-FFF2-40B4-BE49-F238E27FC236}">
                <a16:creationId xmlns:a16="http://schemas.microsoft.com/office/drawing/2014/main" id="{35714956-CFDC-540B-8469-E3A86BC3F3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FABC8D-F4B5-A0E7-677A-2C6435ACF02D}"/>
              </a:ext>
            </a:extLst>
          </p:cNvPr>
          <p:cNvSpPr>
            <a:spLocks noGrp="1"/>
          </p:cNvSpPr>
          <p:nvPr>
            <p:ph type="sldNum" sz="quarter" idx="12"/>
          </p:nvPr>
        </p:nvSpPr>
        <p:spPr/>
        <p:txBody>
          <a:bodyPr/>
          <a:lstStyle/>
          <a:p>
            <a:fld id="{1A03DA08-8465-4F1E-BCFE-2754AF51251A}" type="slidenum">
              <a:rPr lang="en-US" smtClean="0"/>
              <a:t>‹#›</a:t>
            </a:fld>
            <a:endParaRPr lang="en-US"/>
          </a:p>
        </p:txBody>
      </p:sp>
    </p:spTree>
    <p:extLst>
      <p:ext uri="{BB962C8B-B14F-4D97-AF65-F5344CB8AC3E}">
        <p14:creationId xmlns:p14="http://schemas.microsoft.com/office/powerpoint/2010/main" val="1781554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2.sv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Layout" Target="../slideLayouts/slideLayout6.xml"/><Relationship Id="rId7" Type="http://schemas.openxmlformats.org/officeDocument/2006/relationships/image" Target="../media/image11.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4.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366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93764D4-0A45-DE40-AB95-2FCFA6446EF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4604387" cy="3957850"/>
          </a:xfrm>
          <a:prstGeom prst="rect">
            <a:avLst/>
          </a:prstGeom>
        </p:spPr>
      </p:pic>
    </p:spTree>
    <p:extLst>
      <p:ext uri="{BB962C8B-B14F-4D97-AF65-F5344CB8AC3E}">
        <p14:creationId xmlns:p14="http://schemas.microsoft.com/office/powerpoint/2010/main" val="2268222811"/>
      </p:ext>
    </p:extLst>
  </p:cSld>
  <p:clrMap bg1="dk1" tx1="lt1" bg2="dk2" tx2="lt2" accent1="accent1" accent2="accent2" accent3="accent3" accent4="accent4" accent5="accent5" accent6="accent6" hlink="hlink" folHlink="folHlink"/>
  <p:sldLayoutIdLst>
    <p:sldLayoutId id="2147483655"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9366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93764D4-0A45-DE40-AB95-2FCFA6446E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4604387" cy="3957850"/>
          </a:xfrm>
          <a:prstGeom prst="rect">
            <a:avLst/>
          </a:prstGeom>
        </p:spPr>
      </p:pic>
    </p:spTree>
    <p:extLst>
      <p:ext uri="{BB962C8B-B14F-4D97-AF65-F5344CB8AC3E}">
        <p14:creationId xmlns:p14="http://schemas.microsoft.com/office/powerpoint/2010/main" val="494643748"/>
      </p:ext>
    </p:extLst>
  </p:cSld>
  <p:clrMap bg1="dk1" tx1="lt1" bg2="dk2" tx2="lt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IBM Plex Sans" panose="020B050305020300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IBM Plex Sans" panose="020B050305020300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IBM Plex Sans" panose="020B050305020300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BM Plex Sans" panose="020B050305020300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IBM Plex Sans" panose="020B050305020300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A1643E6-524B-4944-8DC6-1BFB334FEDB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793978" y="5238860"/>
            <a:ext cx="1119643" cy="1119643"/>
          </a:xfrm>
          <a:prstGeom prst="rect">
            <a:avLst/>
          </a:prstGeom>
        </p:spPr>
      </p:pic>
      <p:pic>
        <p:nvPicPr>
          <p:cNvPr id="10" name="Graphic 9">
            <a:extLst>
              <a:ext uri="{FF2B5EF4-FFF2-40B4-BE49-F238E27FC236}">
                <a16:creationId xmlns:a16="http://schemas.microsoft.com/office/drawing/2014/main" id="{3EF4C6DF-FEB4-4C44-B322-0B3DFEAF3A0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0518889" y="6351411"/>
            <a:ext cx="1454698" cy="362667"/>
          </a:xfrm>
          <a:prstGeom prst="rect">
            <a:avLst/>
          </a:prstGeom>
        </p:spPr>
      </p:pic>
    </p:spTree>
    <p:extLst>
      <p:ext uri="{BB962C8B-B14F-4D97-AF65-F5344CB8AC3E}">
        <p14:creationId xmlns:p14="http://schemas.microsoft.com/office/powerpoint/2010/main" val="2949646096"/>
      </p:ext>
    </p:extLst>
  </p:cSld>
  <p:clrMap bg1="lt1" tx1="dk1" bg2="lt2" tx2="dk2" accent1="accent1" accent2="accent2" accent3="accent3" accent4="accent4" accent5="accent5" accent6="accent6" hlink="hlink" folHlink="folHlink"/>
  <p:sldLayoutIdLst>
    <p:sldLayoutId id="2147483676" r:id="rId1"/>
    <p:sldLayoutId id="2147483661" r:id="rId2"/>
    <p:sldLayoutId id="2147483654" r:id="rId3"/>
  </p:sldLayoutIdLst>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12BBF4-E725-2FB5-AA92-7529DD2CF3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437802-4948-F7E1-7E04-E605183E4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F0182-D1A4-F39E-7A50-795A3A528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BA311-8BF0-4768-9C5A-6D3F42909330}" type="datetimeFigureOut">
              <a:rPr lang="en-US" smtClean="0"/>
              <a:t>10/2/2023</a:t>
            </a:fld>
            <a:endParaRPr lang="en-US"/>
          </a:p>
        </p:txBody>
      </p:sp>
      <p:sp>
        <p:nvSpPr>
          <p:cNvPr id="5" name="Footer Placeholder 4">
            <a:extLst>
              <a:ext uri="{FF2B5EF4-FFF2-40B4-BE49-F238E27FC236}">
                <a16:creationId xmlns:a16="http://schemas.microsoft.com/office/drawing/2014/main" id="{0C82F106-4FB2-04E2-D4A2-B3C0F9039A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C86EB4-950C-1B36-0CE6-1C697F407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3DA08-8465-4F1E-BCFE-2754AF51251A}" type="slidenum">
              <a:rPr lang="en-US" smtClean="0"/>
              <a:t>‹#›</a:t>
            </a:fld>
            <a:endParaRPr lang="en-US"/>
          </a:p>
        </p:txBody>
      </p:sp>
    </p:spTree>
    <p:extLst>
      <p:ext uri="{BB962C8B-B14F-4D97-AF65-F5344CB8AC3E}">
        <p14:creationId xmlns:p14="http://schemas.microsoft.com/office/powerpoint/2010/main" val="2635378883"/>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2" r:id="rId4"/>
    <p:sldLayoutId id="214748367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fespan.org/centers-services/pediatric-psychiatry-resource-network-pediprn"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lifespan.org/centers-services/access-center" TargetMode="External"/><Relationship Id="rId5" Type="http://schemas.openxmlformats.org/officeDocument/2006/relationships/hyperlink" Target="https://ripin.org/" TargetMode="External"/><Relationship Id="rId4" Type="http://schemas.openxmlformats.org/officeDocument/2006/relationships/hyperlink" Target="https://www.womenandinfants.org/ri-momspr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666"/>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C85BFE-DF21-8901-6248-0B806AB4BF5C}"/>
              </a:ext>
            </a:extLst>
          </p:cNvPr>
          <p:cNvSpPr>
            <a:spLocks noGrp="1"/>
          </p:cNvSpPr>
          <p:nvPr>
            <p:ph type="title"/>
          </p:nvPr>
        </p:nvSpPr>
        <p:spPr/>
        <p:txBody>
          <a:bodyPr/>
          <a:lstStyle/>
          <a:p>
            <a:r>
              <a:rPr lang="en-US" sz="4800" dirty="0"/>
              <a:t>Promoting Integrated Behavioral Health in Pediatrics: Rhode Island Efforts </a:t>
            </a:r>
          </a:p>
        </p:txBody>
      </p:sp>
      <p:sp>
        <p:nvSpPr>
          <p:cNvPr id="9" name="Text Placeholder 8">
            <a:extLst>
              <a:ext uri="{FF2B5EF4-FFF2-40B4-BE49-F238E27FC236}">
                <a16:creationId xmlns:a16="http://schemas.microsoft.com/office/drawing/2014/main" id="{CA2EAB36-4ECF-7018-E490-FC2A58FAE111}"/>
              </a:ext>
            </a:extLst>
          </p:cNvPr>
          <p:cNvSpPr>
            <a:spLocks noGrp="1"/>
          </p:cNvSpPr>
          <p:nvPr>
            <p:ph type="body" sz="quarter" idx="12"/>
          </p:nvPr>
        </p:nvSpPr>
        <p:spPr/>
        <p:txBody>
          <a:bodyPr/>
          <a:lstStyle/>
          <a:p>
            <a:r>
              <a:rPr lang="en-US" dirty="0"/>
              <a:t>Moderator: Dr Nelly Burdette</a:t>
            </a:r>
          </a:p>
          <a:p>
            <a:r>
              <a:rPr lang="en-US" dirty="0"/>
              <a:t>Panelists: Debra Hurwitz, Dr Beth Lange, </a:t>
            </a:r>
            <a:r>
              <a:rPr lang="en-US" dirty="0" err="1"/>
              <a:t>Swanette</a:t>
            </a:r>
            <a:r>
              <a:rPr lang="en-US" dirty="0"/>
              <a:t> Salazar, Linda Cabral</a:t>
            </a:r>
          </a:p>
        </p:txBody>
      </p:sp>
    </p:spTree>
    <p:extLst>
      <p:ext uri="{BB962C8B-B14F-4D97-AF65-F5344CB8AC3E}">
        <p14:creationId xmlns:p14="http://schemas.microsoft.com/office/powerpoint/2010/main" val="1188878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108E1-F735-D707-02F5-A7E086A8EC4E}"/>
              </a:ext>
            </a:extLst>
          </p:cNvPr>
          <p:cNvSpPr>
            <a:spLocks noGrp="1"/>
          </p:cNvSpPr>
          <p:nvPr>
            <p:ph type="title"/>
          </p:nvPr>
        </p:nvSpPr>
        <p:spPr/>
        <p:txBody>
          <a:bodyPr/>
          <a:lstStyle/>
          <a:p>
            <a:r>
              <a:rPr lang="en-US" dirty="0"/>
              <a:t>Unmet Need</a:t>
            </a:r>
          </a:p>
        </p:txBody>
      </p:sp>
      <p:sp>
        <p:nvSpPr>
          <p:cNvPr id="3" name="Text Placeholder 2">
            <a:extLst>
              <a:ext uri="{FF2B5EF4-FFF2-40B4-BE49-F238E27FC236}">
                <a16:creationId xmlns:a16="http://schemas.microsoft.com/office/drawing/2014/main" id="{2A5163C6-41F2-D9B2-3828-68233A45C96E}"/>
              </a:ext>
            </a:extLst>
          </p:cNvPr>
          <p:cNvSpPr>
            <a:spLocks noGrp="1"/>
          </p:cNvSpPr>
          <p:nvPr>
            <p:ph type="body" sz="quarter" idx="10"/>
          </p:nvPr>
        </p:nvSpPr>
        <p:spPr/>
        <p:txBody>
          <a:bodyPr/>
          <a:lstStyle/>
          <a:p>
            <a:pPr marL="457200" lvl="1" indent="-457200">
              <a:buFont typeface="Arial" panose="020B0604020202020204" pitchFamily="34" charset="0"/>
              <a:buChar char="•"/>
              <a:defRPr/>
            </a:pPr>
            <a:r>
              <a:rPr lang="en-US" sz="3200" dirty="0"/>
              <a:t>14.5% of RI youth experienced at least one major depressive episode in 2022* </a:t>
            </a:r>
          </a:p>
          <a:p>
            <a:pPr marL="457200" lvl="1" indent="-457200">
              <a:buFont typeface="Arial" panose="020B0604020202020204" pitchFamily="34" charset="0"/>
              <a:buChar char="•"/>
              <a:defRPr/>
            </a:pPr>
            <a:r>
              <a:rPr lang="en-US" sz="3200" dirty="0"/>
              <a:t>65% of youth with major depression did not receive mental health services (RI rank: 39)*</a:t>
            </a:r>
          </a:p>
          <a:p>
            <a:pPr marL="457200" lvl="1" indent="-457200">
              <a:buFont typeface="Arial" panose="020B0604020202020204" pitchFamily="34" charset="0"/>
              <a:buChar char="•"/>
              <a:defRPr/>
            </a:pPr>
            <a:r>
              <a:rPr lang="en-US" sz="3200" dirty="0"/>
              <a:t>In the U.S., most patients with mental health needs rely solely on their PCP.</a:t>
            </a:r>
          </a:p>
          <a:p>
            <a:pPr marL="457200" lvl="1" indent="-457200">
              <a:buFont typeface="Arial" panose="020B0604020202020204" pitchFamily="34" charset="0"/>
              <a:buChar char="•"/>
              <a:defRPr/>
            </a:pPr>
            <a:r>
              <a:rPr lang="en-US" sz="3200" dirty="0"/>
              <a:t>Primary care / behavioral health staff have little training in providing integrated behavioral health services in primary care.</a:t>
            </a:r>
            <a:endParaRPr lang="en-US" sz="2400" dirty="0">
              <a:latin typeface="Arial" panose="020B0604020202020204" pitchFamily="34" charset="0"/>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E266AF64-82E3-3DC7-DE55-841A2D311B9F}"/>
              </a:ext>
            </a:extLst>
          </p:cNvPr>
          <p:cNvSpPr txBox="1"/>
          <p:nvPr/>
        </p:nvSpPr>
        <p:spPr>
          <a:xfrm>
            <a:off x="657922" y="6233532"/>
            <a:ext cx="5898995" cy="369332"/>
          </a:xfrm>
          <a:prstGeom prst="rect">
            <a:avLst/>
          </a:prstGeom>
          <a:noFill/>
        </p:spPr>
        <p:txBody>
          <a:bodyPr wrap="square" rtlCol="0">
            <a:spAutoFit/>
          </a:bodyPr>
          <a:lstStyle/>
          <a:p>
            <a:r>
              <a:rPr lang="en-US" dirty="0"/>
              <a:t>*Mental Health America, 2022</a:t>
            </a:r>
          </a:p>
        </p:txBody>
      </p:sp>
    </p:spTree>
    <p:extLst>
      <p:ext uri="{BB962C8B-B14F-4D97-AF65-F5344CB8AC3E}">
        <p14:creationId xmlns:p14="http://schemas.microsoft.com/office/powerpoint/2010/main" val="2353504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F9F9-01B6-A93E-BAA9-70C666FA643D}"/>
              </a:ext>
            </a:extLst>
          </p:cNvPr>
          <p:cNvSpPr>
            <a:spLocks noGrp="1"/>
          </p:cNvSpPr>
          <p:nvPr>
            <p:ph type="title"/>
          </p:nvPr>
        </p:nvSpPr>
        <p:spPr/>
        <p:txBody>
          <a:bodyPr/>
          <a:lstStyle/>
          <a:p>
            <a:r>
              <a:rPr lang="en-US" dirty="0"/>
              <a:t>Kicking off Pediatric IBH Work</a:t>
            </a:r>
          </a:p>
        </p:txBody>
      </p:sp>
      <p:sp>
        <p:nvSpPr>
          <p:cNvPr id="3" name="Text Placeholder 2">
            <a:extLst>
              <a:ext uri="{FF2B5EF4-FFF2-40B4-BE49-F238E27FC236}">
                <a16:creationId xmlns:a16="http://schemas.microsoft.com/office/drawing/2014/main" id="{8A066AA0-5C9C-7B08-4DC7-B2D9F0116C49}"/>
              </a:ext>
            </a:extLst>
          </p:cNvPr>
          <p:cNvSpPr>
            <a:spLocks noGrp="1"/>
          </p:cNvSpPr>
          <p:nvPr>
            <p:ph type="body" sz="quarter" idx="10"/>
          </p:nvPr>
        </p:nvSpPr>
        <p:spPr/>
        <p:txBody>
          <a:bodyPr/>
          <a:lstStyle/>
          <a:p>
            <a:pPr>
              <a:lnSpc>
                <a:spcPct val="100000"/>
              </a:lnSpc>
              <a:spcBef>
                <a:spcPts val="600"/>
              </a:spcBef>
            </a:pPr>
            <a:r>
              <a:rPr lang="en-US" dirty="0"/>
              <a:t>Pediatric-IBH programs included: Cohort 1 (2019-2021) and Cohort 2 (2020-2022) </a:t>
            </a:r>
          </a:p>
          <a:p>
            <a:pPr lvl="1">
              <a:lnSpc>
                <a:spcPct val="150000"/>
              </a:lnSpc>
            </a:pPr>
            <a:r>
              <a:rPr lang="en-US" dirty="0"/>
              <a:t>8 practice sites: </a:t>
            </a:r>
          </a:p>
          <a:p>
            <a:pPr lvl="2">
              <a:lnSpc>
                <a:spcPct val="150000"/>
              </a:lnSpc>
            </a:pPr>
            <a:r>
              <a:rPr lang="en-US" dirty="0"/>
              <a:t>2 hospital outpatient clinics, 2 FQHCs, 4 community-based outpatient pediatric primary care sites</a:t>
            </a:r>
          </a:p>
          <a:p>
            <a:r>
              <a:rPr lang="en-US" dirty="0"/>
              <a:t>Funding from Health Plans and RI Foundation</a:t>
            </a:r>
          </a:p>
        </p:txBody>
      </p:sp>
    </p:spTree>
    <p:extLst>
      <p:ext uri="{BB962C8B-B14F-4D97-AF65-F5344CB8AC3E}">
        <p14:creationId xmlns:p14="http://schemas.microsoft.com/office/powerpoint/2010/main" val="317571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E5E2F-0B08-5F2E-5AFD-D9B538B0A767}"/>
              </a:ext>
            </a:extLst>
          </p:cNvPr>
          <p:cNvSpPr>
            <a:spLocks noGrp="1"/>
          </p:cNvSpPr>
          <p:nvPr>
            <p:ph type="title"/>
          </p:nvPr>
        </p:nvSpPr>
        <p:spPr/>
        <p:txBody>
          <a:bodyPr/>
          <a:lstStyle/>
          <a:p>
            <a:r>
              <a:rPr lang="en-US" sz="4800" dirty="0"/>
              <a:t>Building Pediatric IBH  Infrastructure  </a:t>
            </a:r>
          </a:p>
        </p:txBody>
      </p:sp>
      <p:sp>
        <p:nvSpPr>
          <p:cNvPr id="3" name="Text Placeholder 2">
            <a:extLst>
              <a:ext uri="{FF2B5EF4-FFF2-40B4-BE49-F238E27FC236}">
                <a16:creationId xmlns:a16="http://schemas.microsoft.com/office/drawing/2014/main" id="{5C014C95-7E31-7F23-2D5F-B8ED86887A22}"/>
              </a:ext>
            </a:extLst>
          </p:cNvPr>
          <p:cNvSpPr>
            <a:spLocks noGrp="1"/>
          </p:cNvSpPr>
          <p:nvPr>
            <p:ph type="body" sz="quarter" idx="10"/>
          </p:nvPr>
        </p:nvSpPr>
        <p:spPr>
          <a:xfrm>
            <a:off x="838200" y="1566126"/>
            <a:ext cx="10072688" cy="4222750"/>
          </a:xfrm>
        </p:spPr>
        <p:txBody>
          <a:bodyPr/>
          <a:lstStyle/>
          <a:p>
            <a:pPr lvl="1" fontAlgn="auto">
              <a:spcBef>
                <a:spcPts val="0"/>
              </a:spcBef>
              <a:spcAft>
                <a:spcPts val="1200"/>
              </a:spcAft>
              <a:defRPr/>
            </a:pPr>
            <a:r>
              <a:rPr lang="en-US" sz="2800" u="sng" dirty="0">
                <a:cs typeface="Arial" panose="020B0604020202020204" pitchFamily="34" charset="0"/>
              </a:rPr>
              <a:t>Onsite IBH Practice Facilitation</a:t>
            </a:r>
            <a:r>
              <a:rPr lang="en-US" sz="2800" dirty="0">
                <a:cs typeface="Arial" panose="020B0604020202020204" pitchFamily="34" charset="0"/>
              </a:rPr>
              <a:t>: support culture change, workflows, billing</a:t>
            </a:r>
          </a:p>
          <a:p>
            <a:pPr lvl="1" fontAlgn="auto">
              <a:spcBef>
                <a:spcPts val="0"/>
              </a:spcBef>
              <a:spcAft>
                <a:spcPts val="1200"/>
              </a:spcAft>
              <a:defRPr/>
            </a:pPr>
            <a:r>
              <a:rPr lang="en-US" sz="2800" u="sng" dirty="0">
                <a:cs typeface="Arial" panose="020B0604020202020204" pitchFamily="34" charset="0"/>
              </a:rPr>
              <a:t>Universal Screening</a:t>
            </a:r>
            <a:r>
              <a:rPr lang="en-US" sz="2800" dirty="0">
                <a:cs typeface="Arial" panose="020B0604020202020204" pitchFamily="34" charset="0"/>
              </a:rPr>
              <a:t>: pediatric relevant screening measures</a:t>
            </a:r>
          </a:p>
          <a:p>
            <a:pPr lvl="1" fontAlgn="auto">
              <a:spcBef>
                <a:spcPts val="0"/>
              </a:spcBef>
              <a:spcAft>
                <a:spcPts val="1200"/>
              </a:spcAft>
              <a:defRPr/>
            </a:pPr>
            <a:r>
              <a:rPr lang="en-US" sz="2800" u="sng" dirty="0">
                <a:cs typeface="Arial" panose="020B0604020202020204" pitchFamily="34" charset="0"/>
              </a:rPr>
              <a:t>Embedded IBH Clinician</a:t>
            </a:r>
            <a:r>
              <a:rPr lang="en-US" sz="2800" dirty="0">
                <a:cs typeface="Arial" panose="020B0604020202020204" pitchFamily="34" charset="0"/>
              </a:rPr>
              <a:t>: warm hand-offs, pre-visit planning, huddles</a:t>
            </a:r>
          </a:p>
          <a:p>
            <a:pPr lvl="1" fontAlgn="auto">
              <a:spcBef>
                <a:spcPts val="0"/>
              </a:spcBef>
              <a:spcAft>
                <a:spcPts val="1200"/>
              </a:spcAft>
              <a:defRPr/>
            </a:pPr>
            <a:r>
              <a:rPr lang="en-US" sz="2800" u="sng" dirty="0">
                <a:cs typeface="Arial" panose="020B0604020202020204" pitchFamily="34" charset="0"/>
              </a:rPr>
              <a:t>PDSA Cycles</a:t>
            </a:r>
            <a:r>
              <a:rPr lang="en-US" sz="2800" dirty="0">
                <a:cs typeface="Arial" panose="020B0604020202020204" pitchFamily="34" charset="0"/>
              </a:rPr>
              <a:t>: screening, registry</a:t>
            </a:r>
          </a:p>
          <a:p>
            <a:pPr lvl="1" fontAlgn="auto">
              <a:spcBef>
                <a:spcPts val="0"/>
              </a:spcBef>
              <a:spcAft>
                <a:spcPts val="1200"/>
              </a:spcAft>
              <a:defRPr/>
            </a:pPr>
            <a:r>
              <a:rPr lang="en-US" sz="2800" u="sng" dirty="0">
                <a:cs typeface="Arial" panose="020B0604020202020204" pitchFamily="34" charset="0"/>
              </a:rPr>
              <a:t>Learning Collaborative and Quarterly Meetings</a:t>
            </a:r>
            <a:r>
              <a:rPr lang="en-US" sz="2800" dirty="0">
                <a:cs typeface="Arial" panose="020B0604020202020204" pitchFamily="34" charset="0"/>
              </a:rPr>
              <a:t>: data-driven improvement, content experts </a:t>
            </a:r>
          </a:p>
        </p:txBody>
      </p:sp>
    </p:spTree>
    <p:extLst>
      <p:ext uri="{BB962C8B-B14F-4D97-AF65-F5344CB8AC3E}">
        <p14:creationId xmlns:p14="http://schemas.microsoft.com/office/powerpoint/2010/main" val="3538105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14330-7A59-E35C-FF39-13901403F6D0}"/>
              </a:ext>
            </a:extLst>
          </p:cNvPr>
          <p:cNvSpPr>
            <a:spLocks noGrp="1"/>
          </p:cNvSpPr>
          <p:nvPr>
            <p:ph type="title"/>
          </p:nvPr>
        </p:nvSpPr>
        <p:spPr/>
        <p:txBody>
          <a:bodyPr/>
          <a:lstStyle/>
          <a:p>
            <a:r>
              <a:rPr lang="en-US" dirty="0"/>
              <a:t>Better Care – Lower Costs</a:t>
            </a:r>
          </a:p>
        </p:txBody>
      </p:sp>
      <p:graphicFrame>
        <p:nvGraphicFramePr>
          <p:cNvPr id="5" name="Content Placeholder 7">
            <a:extLst>
              <a:ext uri="{FF2B5EF4-FFF2-40B4-BE49-F238E27FC236}">
                <a16:creationId xmlns:a16="http://schemas.microsoft.com/office/drawing/2014/main" id="{E3500638-1CED-7658-43BC-85B62BF73F13}"/>
              </a:ext>
            </a:extLst>
          </p:cNvPr>
          <p:cNvGraphicFramePr>
            <a:graphicFrameLocks/>
          </p:cNvGraphicFramePr>
          <p:nvPr>
            <p:extLst>
              <p:ext uri="{D42A27DB-BD31-4B8C-83A1-F6EECF244321}">
                <p14:modId xmlns:p14="http://schemas.microsoft.com/office/powerpoint/2010/main" val="3597892304"/>
              </p:ext>
            </p:extLst>
          </p:nvPr>
        </p:nvGraphicFramePr>
        <p:xfrm>
          <a:off x="1037524" y="1755182"/>
          <a:ext cx="8769426" cy="45725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4B500970-CD41-7E83-9888-EFAB3A625E66}"/>
              </a:ext>
            </a:extLst>
          </p:cNvPr>
          <p:cNvSpPr txBox="1">
            <a:spLocks noChangeArrowheads="1"/>
          </p:cNvSpPr>
          <p:nvPr/>
        </p:nvSpPr>
        <p:spPr bwMode="auto">
          <a:xfrm>
            <a:off x="8970843" y="4471629"/>
            <a:ext cx="1881187" cy="784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100" b="1" u="sng" dirty="0"/>
              <a:t>IBH Cohorts - CTC Non-IBH</a:t>
            </a:r>
          </a:p>
          <a:p>
            <a:r>
              <a:rPr lang="en-US" altLang="en-US" sz="1100" b="1" dirty="0"/>
              <a:t>Difference of the Differences</a:t>
            </a:r>
          </a:p>
          <a:p>
            <a:r>
              <a:rPr lang="en-US" altLang="en-US" sz="1100" b="1" dirty="0">
                <a:solidFill>
                  <a:srgbClr val="7030A0"/>
                </a:solidFill>
              </a:rPr>
              <a:t>∆ $47pmpm – Cohort 1</a:t>
            </a:r>
          </a:p>
          <a:p>
            <a:r>
              <a:rPr lang="en-US" altLang="en-US" sz="1100" b="1" dirty="0">
                <a:solidFill>
                  <a:srgbClr val="0070C0"/>
                </a:solidFill>
              </a:rPr>
              <a:t>∆ $43pmpm – Cohort 2</a:t>
            </a:r>
          </a:p>
        </p:txBody>
      </p:sp>
      <p:sp>
        <p:nvSpPr>
          <p:cNvPr id="7" name="TextBox 5">
            <a:extLst>
              <a:ext uri="{FF2B5EF4-FFF2-40B4-BE49-F238E27FC236}">
                <a16:creationId xmlns:a16="http://schemas.microsoft.com/office/drawing/2014/main" id="{9C1FB5DA-DDED-92E4-8D07-C15E35E9AE1C}"/>
              </a:ext>
            </a:extLst>
          </p:cNvPr>
          <p:cNvSpPr txBox="1">
            <a:spLocks noChangeArrowheads="1"/>
          </p:cNvSpPr>
          <p:nvPr/>
        </p:nvSpPr>
        <p:spPr bwMode="auto">
          <a:xfrm>
            <a:off x="2947089" y="6392249"/>
            <a:ext cx="509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Data Source: Rhode Island All-Payer Claims Database</a:t>
            </a:r>
          </a:p>
        </p:txBody>
      </p:sp>
    </p:spTree>
    <p:extLst>
      <p:ext uri="{BB962C8B-B14F-4D97-AF65-F5344CB8AC3E}">
        <p14:creationId xmlns:p14="http://schemas.microsoft.com/office/powerpoint/2010/main" val="835023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6239-FC8B-E3DC-BB7F-E4CA3EA896D4}"/>
              </a:ext>
            </a:extLst>
          </p:cNvPr>
          <p:cNvSpPr>
            <a:spLocks noGrp="1"/>
          </p:cNvSpPr>
          <p:nvPr>
            <p:ph type="title"/>
          </p:nvPr>
        </p:nvSpPr>
        <p:spPr/>
        <p:txBody>
          <a:bodyPr/>
          <a:lstStyle/>
          <a:p>
            <a:r>
              <a:rPr lang="en-US" sz="4400" dirty="0"/>
              <a:t>Emergency Department Visits </a:t>
            </a:r>
            <a:br>
              <a:rPr lang="en-US" sz="3200" dirty="0"/>
            </a:br>
            <a:r>
              <a:rPr lang="en-US" sz="3200" dirty="0"/>
              <a:t>Risk-Adjusted (Visits per 1,000 Member-Years Count)</a:t>
            </a:r>
          </a:p>
        </p:txBody>
      </p:sp>
      <p:graphicFrame>
        <p:nvGraphicFramePr>
          <p:cNvPr id="4" name="Content Placeholder 6">
            <a:extLst>
              <a:ext uri="{FF2B5EF4-FFF2-40B4-BE49-F238E27FC236}">
                <a16:creationId xmlns:a16="http://schemas.microsoft.com/office/drawing/2014/main" id="{40F68BB9-A737-E07A-61B1-DF75D23327E5}"/>
              </a:ext>
            </a:extLst>
          </p:cNvPr>
          <p:cNvGraphicFramePr>
            <a:graphicFrameLocks/>
          </p:cNvGraphicFramePr>
          <p:nvPr>
            <p:extLst>
              <p:ext uri="{D42A27DB-BD31-4B8C-83A1-F6EECF244321}">
                <p14:modId xmlns:p14="http://schemas.microsoft.com/office/powerpoint/2010/main" val="4031041166"/>
              </p:ext>
            </p:extLst>
          </p:nvPr>
        </p:nvGraphicFramePr>
        <p:xfrm>
          <a:off x="1600461" y="1855100"/>
          <a:ext cx="8361820" cy="441131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5">
            <a:extLst>
              <a:ext uri="{FF2B5EF4-FFF2-40B4-BE49-F238E27FC236}">
                <a16:creationId xmlns:a16="http://schemas.microsoft.com/office/drawing/2014/main" id="{B8418488-0C89-DA1F-BEFC-CCD634A9C49C}"/>
              </a:ext>
            </a:extLst>
          </p:cNvPr>
          <p:cNvSpPr txBox="1">
            <a:spLocks noChangeArrowheads="1"/>
          </p:cNvSpPr>
          <p:nvPr/>
        </p:nvSpPr>
        <p:spPr bwMode="auto">
          <a:xfrm>
            <a:off x="3067859" y="6430830"/>
            <a:ext cx="509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Data Source: Rhode Island All-Payer Claims Database</a:t>
            </a:r>
          </a:p>
        </p:txBody>
      </p:sp>
    </p:spTree>
    <p:extLst>
      <p:ext uri="{BB962C8B-B14F-4D97-AF65-F5344CB8AC3E}">
        <p14:creationId xmlns:p14="http://schemas.microsoft.com/office/powerpoint/2010/main" val="352825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1A5A-619D-12F1-C475-193F7067BAE2}"/>
              </a:ext>
            </a:extLst>
          </p:cNvPr>
          <p:cNvSpPr>
            <a:spLocks noGrp="1"/>
          </p:cNvSpPr>
          <p:nvPr>
            <p:ph type="title"/>
          </p:nvPr>
        </p:nvSpPr>
        <p:spPr/>
        <p:txBody>
          <a:bodyPr/>
          <a:lstStyle/>
          <a:p>
            <a:r>
              <a:rPr lang="en-US" dirty="0"/>
              <a:t>Pediatric IBH Screening Rates </a:t>
            </a:r>
            <a:r>
              <a:rPr lang="en-US" sz="2400" dirty="0"/>
              <a:t>(8 sites)</a:t>
            </a:r>
          </a:p>
        </p:txBody>
      </p:sp>
      <p:graphicFrame>
        <p:nvGraphicFramePr>
          <p:cNvPr id="4" name="Content Placeholder 7">
            <a:extLst>
              <a:ext uri="{FF2B5EF4-FFF2-40B4-BE49-F238E27FC236}">
                <a16:creationId xmlns:a16="http://schemas.microsoft.com/office/drawing/2014/main" id="{804FAC3D-90C2-9341-9E93-D64356B8AFA2}"/>
              </a:ext>
            </a:extLst>
          </p:cNvPr>
          <p:cNvGraphicFramePr>
            <a:graphicFrameLocks/>
          </p:cNvGraphicFramePr>
          <p:nvPr>
            <p:extLst>
              <p:ext uri="{D42A27DB-BD31-4B8C-83A1-F6EECF244321}">
                <p14:modId xmlns:p14="http://schemas.microsoft.com/office/powerpoint/2010/main" val="1432490398"/>
              </p:ext>
            </p:extLst>
          </p:nvPr>
        </p:nvGraphicFramePr>
        <p:xfrm>
          <a:off x="838200" y="1878176"/>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E4ECCD3-9E86-54F4-19E9-D663D6B87474}"/>
              </a:ext>
            </a:extLst>
          </p:cNvPr>
          <p:cNvSpPr txBox="1"/>
          <p:nvPr/>
        </p:nvSpPr>
        <p:spPr>
          <a:xfrm>
            <a:off x="924910" y="2017986"/>
            <a:ext cx="346842" cy="369332"/>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376838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EFF58B-30C3-1B64-5CDC-4CB13F4B6725}"/>
              </a:ext>
            </a:extLst>
          </p:cNvPr>
          <p:cNvSpPr/>
          <p:nvPr/>
        </p:nvSpPr>
        <p:spPr>
          <a:xfrm>
            <a:off x="2173355" y="1417769"/>
            <a:ext cx="7991061" cy="4401205"/>
          </a:xfrm>
          <a:prstGeom prst="rect">
            <a:avLst/>
          </a:prstGeom>
        </p:spPr>
        <p:txBody>
          <a:bodyPr wrap="square">
            <a:spAutoFit/>
          </a:bodyPr>
          <a:lstStyle/>
          <a:p>
            <a:r>
              <a:rPr lang="en-US" sz="2800" dirty="0">
                <a:latin typeface="Calibri" panose="020F0502020204030204" pitchFamily="34" charset="0"/>
                <a:ea typeface="Arial Unicode MS" panose="020B0604020202020204" pitchFamily="34" charset="-128"/>
                <a:cs typeface="Times New Roman" panose="02020603050405020304" pitchFamily="18" charset="0"/>
              </a:rPr>
              <a:t>Depressed patient refused treatment for years. After meeting the IBH provider, patient started treatment:</a:t>
            </a:r>
          </a:p>
          <a:p>
            <a:r>
              <a:rPr lang="en-US" sz="2800" dirty="0">
                <a:latin typeface="Calibri" panose="020F0502020204030204" pitchFamily="34" charset="0"/>
                <a:ea typeface="Arial Unicode MS" panose="020B0604020202020204" pitchFamily="34" charset="-128"/>
                <a:cs typeface="Times New Roman" panose="02020603050405020304" pitchFamily="18" charset="0"/>
              </a:rPr>
              <a:t> </a:t>
            </a:r>
          </a:p>
          <a:p>
            <a:pPr marL="228600" lvl="1" indent="0">
              <a:buNone/>
            </a:pPr>
            <a:r>
              <a:rPr lang="en-US" sz="2800" dirty="0">
                <a:latin typeface="Calibri" panose="020F0502020204030204" pitchFamily="34" charset="0"/>
                <a:ea typeface="Arial Unicode MS" panose="020B0604020202020204" pitchFamily="34" charset="-128"/>
                <a:cs typeface="Times New Roman" panose="02020603050405020304" pitchFamily="18" charset="0"/>
              </a:rPr>
              <a:t>“</a:t>
            </a:r>
            <a:r>
              <a:rPr lang="en-US" sz="2800" dirty="0">
                <a:latin typeface="Calibri" panose="020F0502020204030204" pitchFamily="34" charset="0"/>
                <a:ea typeface="Arial Unicode MS" panose="020B0604020202020204" pitchFamily="34" charset="-128"/>
                <a:cs typeface="Courier New" panose="02070309020205020404" pitchFamily="49" charset="0"/>
              </a:rPr>
              <a:t>And I had been trying to do that for a very long time.  And ‑-‑I just couldn't do it.  I mean I just could not get her into counseling.  I couldn't get her over the barrier, and she never referred to talking to [our IBH clinician] as counseling.  She was just talking to [Name].” </a:t>
            </a:r>
          </a:p>
          <a:p>
            <a:pPr marL="228600" lvl="1" indent="0">
              <a:buNone/>
            </a:pPr>
            <a:r>
              <a:rPr lang="en-US" sz="2800" dirty="0">
                <a:latin typeface="Calibri" panose="020F0502020204030204" pitchFamily="34" charset="0"/>
                <a:ea typeface="Arial Unicode MS" panose="020B0604020202020204" pitchFamily="34" charset="-128"/>
                <a:cs typeface="Courier New" panose="02070309020205020404" pitchFamily="49" charset="0"/>
              </a:rPr>
              <a:t>	</a:t>
            </a:r>
            <a:r>
              <a:rPr lang="en-US" sz="2800" i="1" dirty="0">
                <a:latin typeface="Calibri" panose="020F0502020204030204" pitchFamily="34" charset="0"/>
                <a:ea typeface="Arial Unicode MS" panose="020B0604020202020204" pitchFamily="34" charset="-128"/>
                <a:cs typeface="Courier New" panose="02070309020205020404" pitchFamily="49" charset="0"/>
              </a:rPr>
              <a:t>- Medical Provider</a:t>
            </a:r>
            <a:endParaRPr lang="en-US" sz="2800" i="1" dirty="0"/>
          </a:p>
        </p:txBody>
      </p:sp>
    </p:spTree>
    <p:extLst>
      <p:ext uri="{BB962C8B-B14F-4D97-AF65-F5344CB8AC3E}">
        <p14:creationId xmlns:p14="http://schemas.microsoft.com/office/powerpoint/2010/main" val="4059695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3429F9-691A-A1CA-F791-8F6ADA6D904F}"/>
              </a:ext>
            </a:extLst>
          </p:cNvPr>
          <p:cNvSpPr>
            <a:spLocks noGrp="1"/>
          </p:cNvSpPr>
          <p:nvPr>
            <p:ph type="body" sz="quarter" idx="10"/>
          </p:nvPr>
        </p:nvSpPr>
        <p:spPr/>
        <p:txBody>
          <a:bodyPr/>
          <a:lstStyle/>
          <a:p>
            <a:r>
              <a:rPr lang="en-US" i="1" dirty="0">
                <a:latin typeface="Helvetica Neue"/>
              </a:rPr>
              <a:t>“So, I think every practice should have that (onsite clinician.) Every patient and family should have access to that kind of support in the moment when we’re courageous enough to say, ‘We need help’.…And the payoff may not be to you, insurance company, your foundations; but it’s going to be a payoff to society at large. And that’s really, really important.” </a:t>
            </a:r>
          </a:p>
          <a:p>
            <a:endParaRPr lang="en-US" sz="3200" i="1" dirty="0">
              <a:solidFill>
                <a:srgbClr val="333333"/>
              </a:solidFill>
              <a:latin typeface="Helvetica Neue"/>
            </a:endParaRPr>
          </a:p>
          <a:p>
            <a:r>
              <a:rPr lang="en-US" sz="3200" i="1" dirty="0">
                <a:latin typeface="Helvetica Neue"/>
              </a:rPr>
              <a:t>- Medical provider</a:t>
            </a:r>
            <a:endParaRPr lang="en-US" sz="3200" b="0" i="1" dirty="0">
              <a:effectLst/>
              <a:latin typeface="Helvetica Neue"/>
            </a:endParaRPr>
          </a:p>
          <a:p>
            <a:endParaRPr lang="en-US" dirty="0"/>
          </a:p>
        </p:txBody>
      </p:sp>
    </p:spTree>
    <p:extLst>
      <p:ext uri="{BB962C8B-B14F-4D97-AF65-F5344CB8AC3E}">
        <p14:creationId xmlns:p14="http://schemas.microsoft.com/office/powerpoint/2010/main" val="97494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4FE3-2426-B1A9-952E-7D6ED155F062}"/>
              </a:ext>
            </a:extLst>
          </p:cNvPr>
          <p:cNvSpPr>
            <a:spLocks noGrp="1"/>
          </p:cNvSpPr>
          <p:nvPr>
            <p:ph type="title"/>
          </p:nvPr>
        </p:nvSpPr>
        <p:spPr/>
        <p:txBody>
          <a:bodyPr/>
          <a:lstStyle/>
          <a:p>
            <a:r>
              <a:rPr lang="en-US" dirty="0"/>
              <a:t>Resources in RI</a:t>
            </a:r>
          </a:p>
        </p:txBody>
      </p:sp>
      <p:sp>
        <p:nvSpPr>
          <p:cNvPr id="3" name="Text Placeholder 2">
            <a:extLst>
              <a:ext uri="{FF2B5EF4-FFF2-40B4-BE49-F238E27FC236}">
                <a16:creationId xmlns:a16="http://schemas.microsoft.com/office/drawing/2014/main" id="{09F50FCE-89D1-2964-4B08-8239799BB4F2}"/>
              </a:ext>
            </a:extLst>
          </p:cNvPr>
          <p:cNvSpPr>
            <a:spLocks noGrp="1"/>
          </p:cNvSpPr>
          <p:nvPr>
            <p:ph type="body" sz="quarter" idx="10"/>
          </p:nvPr>
        </p:nvSpPr>
        <p:spPr/>
        <p:txBody>
          <a:bodyPr/>
          <a:lstStyle/>
          <a:p>
            <a:r>
              <a:rPr lang="en-US" sz="2400" dirty="0">
                <a:hlinkClick r:id="rId3"/>
              </a:rPr>
              <a:t>PediPRN</a:t>
            </a:r>
            <a:endParaRPr lang="en-US" sz="2400" dirty="0"/>
          </a:p>
          <a:p>
            <a:endParaRPr lang="en-US" sz="2400" dirty="0"/>
          </a:p>
          <a:p>
            <a:r>
              <a:rPr lang="en-US" sz="2400" dirty="0">
                <a:hlinkClick r:id="rId4"/>
              </a:rPr>
              <a:t>MomsPRN</a:t>
            </a:r>
            <a:endParaRPr lang="en-US" sz="2400" dirty="0"/>
          </a:p>
          <a:p>
            <a:endParaRPr lang="en-US" sz="2400" dirty="0"/>
          </a:p>
          <a:p>
            <a:r>
              <a:rPr lang="en-US" sz="2400" dirty="0">
                <a:hlinkClick r:id="rId5"/>
              </a:rPr>
              <a:t>RIPIN</a:t>
            </a:r>
            <a:endParaRPr lang="en-US" sz="2400" dirty="0"/>
          </a:p>
          <a:p>
            <a:endParaRPr lang="en-US" sz="2400" dirty="0"/>
          </a:p>
          <a:p>
            <a:r>
              <a:rPr lang="en-US" sz="2400" dirty="0">
                <a:hlinkClick r:id="rId6"/>
              </a:rPr>
              <a:t>Access Center at Bradley Hospital </a:t>
            </a:r>
            <a:endParaRPr lang="en-US" sz="2400" dirty="0"/>
          </a:p>
        </p:txBody>
      </p:sp>
    </p:spTree>
    <p:extLst>
      <p:ext uri="{BB962C8B-B14F-4D97-AF65-F5344CB8AC3E}">
        <p14:creationId xmlns:p14="http://schemas.microsoft.com/office/powerpoint/2010/main" val="153929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BF42-43D4-35D1-0597-BFEF172EFAC2}"/>
              </a:ext>
            </a:extLst>
          </p:cNvPr>
          <p:cNvSpPr>
            <a:spLocks noGrp="1"/>
          </p:cNvSpPr>
          <p:nvPr>
            <p:ph type="title"/>
          </p:nvPr>
        </p:nvSpPr>
        <p:spPr/>
        <p:txBody>
          <a:bodyPr/>
          <a:lstStyle/>
          <a:p>
            <a:r>
              <a:rPr lang="en-US" dirty="0"/>
              <a:t>DULCE</a:t>
            </a:r>
          </a:p>
        </p:txBody>
      </p:sp>
      <p:sp>
        <p:nvSpPr>
          <p:cNvPr id="3" name="Text Placeholder 2">
            <a:extLst>
              <a:ext uri="{FF2B5EF4-FFF2-40B4-BE49-F238E27FC236}">
                <a16:creationId xmlns:a16="http://schemas.microsoft.com/office/drawing/2014/main" id="{92A3310E-2FBC-F953-AC3B-D8E1548DB5E4}"/>
              </a:ext>
            </a:extLst>
          </p:cNvPr>
          <p:cNvSpPr>
            <a:spLocks noGrp="1"/>
          </p:cNvSpPr>
          <p:nvPr>
            <p:ph type="body" sz="quarter" idx="10"/>
          </p:nvPr>
        </p:nvSpPr>
        <p:spPr>
          <a:xfrm>
            <a:off x="838200" y="1778000"/>
            <a:ext cx="4527620" cy="4222750"/>
          </a:xfrm>
        </p:spPr>
        <p:txBody>
          <a:bodyPr/>
          <a:lstStyle/>
          <a:p>
            <a:r>
              <a:rPr lang="en-US" sz="2400" u="sng" dirty="0">
                <a:effectLst/>
                <a:ea typeface="Calibri" panose="020F0502020204030204" pitchFamily="34" charset="0"/>
                <a:cs typeface="Times New Roman" panose="02020603050405020304" pitchFamily="18" charset="0"/>
              </a:rPr>
              <a:t>D</a:t>
            </a:r>
            <a:r>
              <a:rPr lang="en-US" sz="2400" dirty="0">
                <a:effectLst/>
                <a:ea typeface="Calibri" panose="020F0502020204030204" pitchFamily="34" charset="0"/>
                <a:cs typeface="Times New Roman" panose="02020603050405020304" pitchFamily="18" charset="0"/>
              </a:rPr>
              <a:t>evelopmental </a:t>
            </a:r>
            <a:r>
              <a:rPr lang="en-US" sz="2400" u="sng" dirty="0">
                <a:effectLst/>
                <a:ea typeface="Calibri" panose="020F0502020204030204" pitchFamily="34" charset="0"/>
                <a:cs typeface="Times New Roman" panose="02020603050405020304" pitchFamily="18" charset="0"/>
              </a:rPr>
              <a:t>U</a:t>
            </a:r>
            <a:r>
              <a:rPr lang="en-US" sz="2400" dirty="0">
                <a:effectLst/>
                <a:ea typeface="Calibri" panose="020F0502020204030204" pitchFamily="34" charset="0"/>
                <a:cs typeface="Times New Roman" panose="02020603050405020304" pitchFamily="18" charset="0"/>
              </a:rPr>
              <a:t>nderstanding and </a:t>
            </a:r>
            <a:r>
              <a:rPr lang="en-US" sz="2400" u="sng" dirty="0">
                <a:effectLst/>
                <a:ea typeface="Calibri" panose="020F0502020204030204" pitchFamily="34" charset="0"/>
                <a:cs typeface="Times New Roman" panose="02020603050405020304" pitchFamily="18" charset="0"/>
              </a:rPr>
              <a:t>L</a:t>
            </a:r>
            <a:r>
              <a:rPr lang="en-US" sz="2400" dirty="0">
                <a:effectLst/>
                <a:ea typeface="Calibri" panose="020F0502020204030204" pitchFamily="34" charset="0"/>
                <a:cs typeface="Times New Roman" panose="02020603050405020304" pitchFamily="18" charset="0"/>
              </a:rPr>
              <a:t>egal </a:t>
            </a:r>
            <a:r>
              <a:rPr lang="en-US" sz="2400" u="sng" dirty="0">
                <a:effectLst/>
                <a:ea typeface="Calibri" panose="020F0502020204030204" pitchFamily="34" charset="0"/>
                <a:cs typeface="Times New Roman" panose="02020603050405020304" pitchFamily="18" charset="0"/>
              </a:rPr>
              <a:t>C</a:t>
            </a:r>
            <a:r>
              <a:rPr lang="en-US" sz="2400" dirty="0">
                <a:effectLst/>
                <a:ea typeface="Calibri" panose="020F0502020204030204" pitchFamily="34" charset="0"/>
                <a:cs typeface="Times New Roman" panose="02020603050405020304" pitchFamily="18" charset="0"/>
              </a:rPr>
              <a:t>ollaboration for </a:t>
            </a:r>
            <a:r>
              <a:rPr lang="en-US" sz="2400" u="sng" dirty="0">
                <a:effectLst/>
                <a:ea typeface="Calibri" panose="020F0502020204030204" pitchFamily="34" charset="0"/>
                <a:cs typeface="Times New Roman" panose="02020603050405020304" pitchFamily="18" charset="0"/>
              </a:rPr>
              <a:t>E</a:t>
            </a:r>
            <a:r>
              <a:rPr lang="en-US" sz="2400" dirty="0">
                <a:effectLst/>
                <a:ea typeface="Calibri" panose="020F0502020204030204" pitchFamily="34" charset="0"/>
                <a:cs typeface="Times New Roman" panose="02020603050405020304" pitchFamily="18" charset="0"/>
              </a:rPr>
              <a:t>veryone</a:t>
            </a:r>
          </a:p>
          <a:p>
            <a:endParaRPr lang="en-US" sz="2400" dirty="0">
              <a:ea typeface="Calibri" panose="020F0502020204030204" pitchFamily="34" charset="0"/>
              <a:cs typeface="Times New Roman" panose="02020603050405020304" pitchFamily="18" charset="0"/>
            </a:endParaRPr>
          </a:p>
          <a:p>
            <a:r>
              <a:rPr lang="en-US" sz="2400" dirty="0">
                <a:effectLst/>
                <a:ea typeface="Calibri" panose="020F0502020204030204" pitchFamily="34" charset="0"/>
                <a:cs typeface="Times New Roman" panose="02020603050405020304" pitchFamily="18" charset="0"/>
              </a:rPr>
              <a:t>This project utilizes CHWs to develop trusting relationships with families, screen for social determinants and behavioral health needs, and link families to community and legal resources. </a:t>
            </a:r>
          </a:p>
          <a:p>
            <a:endParaRPr lang="en-US" sz="2400" dirty="0"/>
          </a:p>
        </p:txBody>
      </p:sp>
      <p:pic>
        <p:nvPicPr>
          <p:cNvPr id="5" name="Picture 4">
            <a:extLst>
              <a:ext uri="{FF2B5EF4-FFF2-40B4-BE49-F238E27FC236}">
                <a16:creationId xmlns:a16="http://schemas.microsoft.com/office/drawing/2014/main" id="{106BB5EE-205E-E170-19A6-4A305ECEA4D5}"/>
              </a:ext>
            </a:extLst>
          </p:cNvPr>
          <p:cNvPicPr>
            <a:picLocks noChangeAspect="1"/>
          </p:cNvPicPr>
          <p:nvPr/>
        </p:nvPicPr>
        <p:blipFill>
          <a:blip r:embed="rId3"/>
          <a:stretch>
            <a:fillRect/>
          </a:stretch>
        </p:blipFill>
        <p:spPr>
          <a:xfrm>
            <a:off x="5321176" y="1541906"/>
            <a:ext cx="6774681" cy="3803817"/>
          </a:xfrm>
          <a:prstGeom prst="rect">
            <a:avLst/>
          </a:prstGeom>
        </p:spPr>
      </p:pic>
      <p:sp>
        <p:nvSpPr>
          <p:cNvPr id="6" name="TextBox 5">
            <a:extLst>
              <a:ext uri="{FF2B5EF4-FFF2-40B4-BE49-F238E27FC236}">
                <a16:creationId xmlns:a16="http://schemas.microsoft.com/office/drawing/2014/main" id="{01F62836-6E1E-D8F7-FF08-CF3EE52E1022}"/>
              </a:ext>
            </a:extLst>
          </p:cNvPr>
          <p:cNvSpPr txBox="1"/>
          <p:nvPr/>
        </p:nvSpPr>
        <p:spPr>
          <a:xfrm>
            <a:off x="4269712" y="5488570"/>
            <a:ext cx="7084088" cy="369332"/>
          </a:xfrm>
          <a:prstGeom prst="rect">
            <a:avLst/>
          </a:prstGeom>
          <a:noFill/>
        </p:spPr>
        <p:txBody>
          <a:bodyPr wrap="square" rtlCol="0">
            <a:spAutoFit/>
          </a:bodyPr>
          <a:lstStyle/>
          <a:p>
            <a:r>
              <a:rPr lang="en-US" dirty="0"/>
              <a:t>https://www.youtube.com/watch?v=FqL_wntsmSE</a:t>
            </a:r>
          </a:p>
        </p:txBody>
      </p:sp>
    </p:spTree>
    <p:extLst>
      <p:ext uri="{BB962C8B-B14F-4D97-AF65-F5344CB8AC3E}">
        <p14:creationId xmlns:p14="http://schemas.microsoft.com/office/powerpoint/2010/main" val="354949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BD81B6-881F-6230-A98B-417167F0DBCC}"/>
              </a:ext>
            </a:extLst>
          </p:cNvPr>
          <p:cNvSpPr>
            <a:spLocks noGrp="1"/>
          </p:cNvSpPr>
          <p:nvPr>
            <p:ph type="title"/>
          </p:nvPr>
        </p:nvSpPr>
        <p:spPr/>
        <p:txBody>
          <a:bodyPr/>
          <a:lstStyle/>
          <a:p>
            <a:r>
              <a:rPr lang="en-US" dirty="0"/>
              <a:t>Overview	</a:t>
            </a:r>
          </a:p>
        </p:txBody>
      </p:sp>
      <p:sp>
        <p:nvSpPr>
          <p:cNvPr id="7" name="Text Placeholder 6">
            <a:extLst>
              <a:ext uri="{FF2B5EF4-FFF2-40B4-BE49-F238E27FC236}">
                <a16:creationId xmlns:a16="http://schemas.microsoft.com/office/drawing/2014/main" id="{137846DA-A691-15B5-97A5-0A5D6CF38617}"/>
              </a:ext>
            </a:extLst>
          </p:cNvPr>
          <p:cNvSpPr>
            <a:spLocks noGrp="1"/>
          </p:cNvSpPr>
          <p:nvPr>
            <p:ph type="body" sz="quarter" idx="10"/>
          </p:nvPr>
        </p:nvSpPr>
        <p:spPr/>
        <p:txBody>
          <a:bodyPr/>
          <a:lstStyle/>
          <a:p>
            <a:pPr marL="457200" indent="-457200">
              <a:buFont typeface="Arial" panose="020B0604020202020204" pitchFamily="34" charset="0"/>
              <a:buChar char="•"/>
            </a:pPr>
            <a:r>
              <a:rPr lang="en-US" dirty="0"/>
              <a:t>Integrated Behavioral Health (IBH) policy in RI</a:t>
            </a:r>
          </a:p>
          <a:p>
            <a:pPr marL="1143000" lvl="1" indent="-457200"/>
            <a:r>
              <a:rPr lang="en-US" dirty="0"/>
              <a:t>The Role of the Care Transformation Collaborative of RI (CTC-RI) in promoting IBH in RI</a:t>
            </a:r>
          </a:p>
          <a:p>
            <a:pPr marL="1143000" lvl="1" indent="-457200"/>
            <a:endParaRPr lang="en-US" dirty="0"/>
          </a:p>
          <a:p>
            <a:pPr marL="457200" indent="-457200">
              <a:buFont typeface="Arial" panose="020B0604020202020204" pitchFamily="34" charset="0"/>
              <a:buChar char="•"/>
            </a:pPr>
            <a:r>
              <a:rPr lang="en-US" dirty="0"/>
              <a:t>Pediatric Focused IBH Efforts</a:t>
            </a:r>
          </a:p>
          <a:p>
            <a:pPr marL="1143000" lvl="1" indent="-457200"/>
            <a:r>
              <a:rPr lang="en-US" dirty="0"/>
              <a:t>Early efforts to build infrastructure</a:t>
            </a:r>
          </a:p>
          <a:p>
            <a:pPr marL="1143000" lvl="1" indent="-457200"/>
            <a:r>
              <a:rPr lang="en-US" dirty="0"/>
              <a:t>Specialized Efforts to serve special populations</a:t>
            </a:r>
          </a:p>
          <a:p>
            <a:pPr marL="1143000" lvl="1" indent="-457200"/>
            <a:endParaRPr lang="en-US" dirty="0"/>
          </a:p>
          <a:p>
            <a:pPr marL="457200" indent="-457200">
              <a:buFont typeface="Arial" panose="020B0604020202020204" pitchFamily="34" charset="0"/>
              <a:buChar char="•"/>
            </a:pPr>
            <a:r>
              <a:rPr lang="en-US" dirty="0"/>
              <a:t>Looking Ahead</a:t>
            </a:r>
          </a:p>
        </p:txBody>
      </p:sp>
    </p:spTree>
    <p:extLst>
      <p:ext uri="{BB962C8B-B14F-4D97-AF65-F5344CB8AC3E}">
        <p14:creationId xmlns:p14="http://schemas.microsoft.com/office/powerpoint/2010/main" val="2632680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F280-8C71-8D34-0344-AEF38E7DF433}"/>
              </a:ext>
            </a:extLst>
          </p:cNvPr>
          <p:cNvSpPr>
            <a:spLocks noGrp="1"/>
          </p:cNvSpPr>
          <p:nvPr>
            <p:ph type="title"/>
          </p:nvPr>
        </p:nvSpPr>
        <p:spPr/>
        <p:txBody>
          <a:bodyPr/>
          <a:lstStyle/>
          <a:p>
            <a:r>
              <a:rPr lang="en-US"/>
              <a:t>What does the CHW do?</a:t>
            </a:r>
            <a:endParaRPr lang="en-US" dirty="0"/>
          </a:p>
        </p:txBody>
      </p:sp>
      <p:sp>
        <p:nvSpPr>
          <p:cNvPr id="3" name="Text Placeholder 2">
            <a:extLst>
              <a:ext uri="{FF2B5EF4-FFF2-40B4-BE49-F238E27FC236}">
                <a16:creationId xmlns:a16="http://schemas.microsoft.com/office/drawing/2014/main" id="{908DFEA4-5CE4-E70E-2423-288F467639DB}"/>
              </a:ext>
            </a:extLst>
          </p:cNvPr>
          <p:cNvSpPr>
            <a:spLocks noGrp="1"/>
          </p:cNvSpPr>
          <p:nvPr>
            <p:ph type="body" sz="quarter" idx="10"/>
          </p:nvPr>
        </p:nvSpPr>
        <p:spPr>
          <a:xfrm>
            <a:off x="702735" y="1317625"/>
            <a:ext cx="6939844" cy="4222750"/>
          </a:xfrm>
        </p:spPr>
        <p:txBody>
          <a:bodyPr/>
          <a:lstStyle/>
          <a:p>
            <a:pPr marL="457200" indent="-457200">
              <a:buFont typeface="Arial" panose="020B0604020202020204" pitchFamily="34" charset="0"/>
              <a:buChar char="•"/>
            </a:pPr>
            <a:r>
              <a:rPr lang="en-US" sz="2800"/>
              <a:t>Meets with families at clinic visits and accompanies them in the exam room to provided support</a:t>
            </a:r>
          </a:p>
          <a:p>
            <a:pPr marL="457200" indent="-457200">
              <a:buFont typeface="Arial" panose="020B0604020202020204" pitchFamily="34" charset="0"/>
              <a:buChar char="•"/>
            </a:pPr>
            <a:r>
              <a:rPr lang="en-US" sz="2800"/>
              <a:t>Acts as support between medical visits</a:t>
            </a:r>
          </a:p>
          <a:p>
            <a:pPr marL="457200" indent="-457200">
              <a:buFont typeface="Arial" panose="020B0604020202020204" pitchFamily="34" charset="0"/>
              <a:buChar char="•"/>
            </a:pPr>
            <a:r>
              <a:rPr lang="en-US" sz="2800"/>
              <a:t>Screens for health-related social needs and provides resources for identified needs</a:t>
            </a:r>
          </a:p>
          <a:p>
            <a:pPr marL="457200" indent="-457200">
              <a:buFont typeface="Arial" panose="020B0604020202020204" pitchFamily="34" charset="0"/>
              <a:buChar char="•"/>
            </a:pPr>
            <a:r>
              <a:rPr lang="en-US" sz="2800" i="1"/>
              <a:t>Uses relational strategies from Brazelton Touchpoints model and Newborn Behavioral Observation to provide parenting support and anticipatory guidance </a:t>
            </a:r>
            <a:endParaRPr lang="en-US" sz="2800" i="1" dirty="0"/>
          </a:p>
        </p:txBody>
      </p:sp>
      <p:pic>
        <p:nvPicPr>
          <p:cNvPr id="4" name="Picture 3">
            <a:extLst>
              <a:ext uri="{FF2B5EF4-FFF2-40B4-BE49-F238E27FC236}">
                <a16:creationId xmlns:a16="http://schemas.microsoft.com/office/drawing/2014/main" id="{93A40E69-B14C-4DE6-944A-67019FD046E4}"/>
              </a:ext>
            </a:extLst>
          </p:cNvPr>
          <p:cNvPicPr>
            <a:picLocks noChangeAspect="1"/>
          </p:cNvPicPr>
          <p:nvPr/>
        </p:nvPicPr>
        <p:blipFill>
          <a:blip r:embed="rId3"/>
          <a:stretch>
            <a:fillRect/>
          </a:stretch>
        </p:blipFill>
        <p:spPr>
          <a:xfrm>
            <a:off x="7488877" y="1577798"/>
            <a:ext cx="4703124" cy="2949045"/>
          </a:xfrm>
          <a:prstGeom prst="rect">
            <a:avLst/>
          </a:prstGeom>
        </p:spPr>
      </p:pic>
    </p:spTree>
    <p:extLst>
      <p:ext uri="{BB962C8B-B14F-4D97-AF65-F5344CB8AC3E}">
        <p14:creationId xmlns:p14="http://schemas.microsoft.com/office/powerpoint/2010/main" val="407658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515F7-1148-A5B7-5B1A-7B5F9EB21E53}"/>
              </a:ext>
            </a:extLst>
          </p:cNvPr>
          <p:cNvSpPr>
            <a:spLocks noGrp="1"/>
          </p:cNvSpPr>
          <p:nvPr>
            <p:ph type="title"/>
          </p:nvPr>
        </p:nvSpPr>
        <p:spPr/>
        <p:txBody>
          <a:bodyPr/>
          <a:lstStyle/>
          <a:p>
            <a:r>
              <a:rPr lang="en-US" dirty="0"/>
              <a:t>DULCE Ingredients</a:t>
            </a:r>
          </a:p>
        </p:txBody>
      </p:sp>
      <p:pic>
        <p:nvPicPr>
          <p:cNvPr id="4" name="Content Placeholder 3">
            <a:extLst>
              <a:ext uri="{FF2B5EF4-FFF2-40B4-BE49-F238E27FC236}">
                <a16:creationId xmlns:a16="http://schemas.microsoft.com/office/drawing/2014/main" id="{18EFE9B1-1D91-A84B-296F-8D3FF87B78D5}"/>
              </a:ext>
            </a:extLst>
          </p:cNvPr>
          <p:cNvPicPr>
            <a:picLocks noGrp="1" noChangeAspect="1"/>
          </p:cNvPicPr>
          <p:nvPr>
            <p:ph sz="quarter" idx="10"/>
          </p:nvPr>
        </p:nvPicPr>
        <p:blipFill>
          <a:blip r:embed="rId2"/>
          <a:stretch>
            <a:fillRect/>
          </a:stretch>
        </p:blipFill>
        <p:spPr>
          <a:xfrm>
            <a:off x="1851378" y="1752600"/>
            <a:ext cx="8751355" cy="4759509"/>
          </a:xfrm>
          <a:prstGeom prst="rect">
            <a:avLst/>
          </a:prstGeom>
        </p:spPr>
      </p:pic>
    </p:spTree>
    <p:extLst>
      <p:ext uri="{BB962C8B-B14F-4D97-AF65-F5344CB8AC3E}">
        <p14:creationId xmlns:p14="http://schemas.microsoft.com/office/powerpoint/2010/main" val="124412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07-7100-6729-1A7C-755B3CA680E8}"/>
              </a:ext>
            </a:extLst>
          </p:cNvPr>
          <p:cNvSpPr>
            <a:spLocks noGrp="1"/>
          </p:cNvSpPr>
          <p:nvPr>
            <p:ph type="title"/>
          </p:nvPr>
        </p:nvSpPr>
        <p:spPr/>
        <p:txBody>
          <a:bodyPr/>
          <a:lstStyle/>
          <a:p>
            <a:r>
              <a:rPr lang="en-US" sz="4400" dirty="0">
                <a:ea typeface="Calibri" panose="020F0502020204030204" pitchFamily="34" charset="0"/>
                <a:cs typeface="Times New Roman" panose="02020603050405020304" pitchFamily="18" charset="0"/>
              </a:rPr>
              <a:t>P</a:t>
            </a:r>
            <a:r>
              <a:rPr lang="en-US" sz="4400" dirty="0">
                <a:effectLst/>
                <a:ea typeface="Calibri" panose="020F0502020204030204" pitchFamily="34" charset="0"/>
                <a:cs typeface="Times New Roman" panose="02020603050405020304" pitchFamily="18" charset="0"/>
              </a:rPr>
              <a:t>ediatric weight management </a:t>
            </a:r>
            <a:br>
              <a:rPr lang="en-US" sz="4400" dirty="0">
                <a:effectLst/>
                <a:ea typeface="Calibri" panose="020F0502020204030204" pitchFamily="34" charset="0"/>
                <a:cs typeface="Times New Roman" panose="02020603050405020304" pitchFamily="18" charset="0"/>
              </a:rPr>
            </a:br>
            <a:r>
              <a:rPr lang="en-US" sz="4400" dirty="0">
                <a:effectLst/>
                <a:ea typeface="Calibri" panose="020F0502020204030204" pitchFamily="34" charset="0"/>
                <a:cs typeface="Times New Roman" panose="02020603050405020304" pitchFamily="18" charset="0"/>
              </a:rPr>
              <a:t>ECHO</a:t>
            </a:r>
            <a:r>
              <a:rPr lang="en-US" sz="4400" baseline="30000" dirty="0">
                <a:effectLst/>
                <a:ea typeface="Calibri" panose="020F0502020204030204" pitchFamily="34" charset="0"/>
              </a:rPr>
              <a:t>©</a:t>
            </a:r>
            <a:r>
              <a:rPr lang="en-US" sz="4400" baseline="30000" dirty="0">
                <a:effectLst/>
                <a:ea typeface="Calibri" panose="020F0502020204030204" pitchFamily="34" charset="0"/>
                <a:cs typeface="Times New Roman" panose="02020603050405020304" pitchFamily="18" charset="0"/>
              </a:rPr>
              <a:t> </a:t>
            </a:r>
            <a:r>
              <a:rPr lang="en-US" sz="4400" dirty="0">
                <a:effectLst/>
                <a:ea typeface="Calibri" panose="020F0502020204030204" pitchFamily="34" charset="0"/>
                <a:cs typeface="Times New Roman" panose="02020603050405020304" pitchFamily="18" charset="0"/>
              </a:rPr>
              <a:t>series </a:t>
            </a:r>
            <a:endParaRPr lang="en-US" sz="4400" dirty="0"/>
          </a:p>
        </p:txBody>
      </p:sp>
      <p:sp>
        <p:nvSpPr>
          <p:cNvPr id="3" name="Text Placeholder 2">
            <a:extLst>
              <a:ext uri="{FF2B5EF4-FFF2-40B4-BE49-F238E27FC236}">
                <a16:creationId xmlns:a16="http://schemas.microsoft.com/office/drawing/2014/main" id="{9EBA85F0-6A9B-B4A4-A64A-72DEA6F51272}"/>
              </a:ext>
            </a:extLst>
          </p:cNvPr>
          <p:cNvSpPr>
            <a:spLocks noGrp="1"/>
          </p:cNvSpPr>
          <p:nvPr>
            <p:ph type="body" sz="quarter" idx="10"/>
          </p:nvPr>
        </p:nvSpPr>
        <p:spPr/>
        <p:txBody>
          <a:bodyPr/>
          <a:lstStyle/>
          <a:p>
            <a:endParaRPr lang="en-US" dirty="0"/>
          </a:p>
          <a:p>
            <a:r>
              <a:rPr lang="en-US" dirty="0"/>
              <a:t>IBH Focus</a:t>
            </a:r>
          </a:p>
          <a:p>
            <a:endParaRPr lang="en-US" dirty="0"/>
          </a:p>
          <a:p>
            <a:r>
              <a:rPr lang="en-US" dirty="0"/>
              <a:t>7 practices </a:t>
            </a:r>
          </a:p>
          <a:p>
            <a:r>
              <a:rPr lang="en-US" dirty="0"/>
              <a:t>participating</a:t>
            </a:r>
          </a:p>
        </p:txBody>
      </p:sp>
      <p:graphicFrame>
        <p:nvGraphicFramePr>
          <p:cNvPr id="4" name="Table 3">
            <a:extLst>
              <a:ext uri="{FF2B5EF4-FFF2-40B4-BE49-F238E27FC236}">
                <a16:creationId xmlns:a16="http://schemas.microsoft.com/office/drawing/2014/main" id="{D8985FE9-0A1E-8677-9032-7A25A8FDFE4F}"/>
              </a:ext>
            </a:extLst>
          </p:cNvPr>
          <p:cNvGraphicFramePr>
            <a:graphicFrameLocks noGrp="1"/>
          </p:cNvGraphicFramePr>
          <p:nvPr>
            <p:extLst>
              <p:ext uri="{D42A27DB-BD31-4B8C-83A1-F6EECF244321}">
                <p14:modId xmlns:p14="http://schemas.microsoft.com/office/powerpoint/2010/main" val="950061589"/>
              </p:ext>
            </p:extLst>
          </p:nvPr>
        </p:nvGraphicFramePr>
        <p:xfrm>
          <a:off x="4786489" y="1778000"/>
          <a:ext cx="6281203" cy="4641225"/>
        </p:xfrm>
        <a:graphic>
          <a:graphicData uri="http://schemas.openxmlformats.org/drawingml/2006/table">
            <a:tbl>
              <a:tblPr firstRow="1" firstCol="1" bandRow="1">
                <a:tableStyleId>{5C22544A-7EE6-4342-B048-85BDC9FD1C3A}</a:tableStyleId>
              </a:tblPr>
              <a:tblGrid>
                <a:gridCol w="6281203">
                  <a:extLst>
                    <a:ext uri="{9D8B030D-6E8A-4147-A177-3AD203B41FA5}">
                      <a16:colId xmlns:a16="http://schemas.microsoft.com/office/drawing/2014/main" val="936516618"/>
                    </a:ext>
                  </a:extLst>
                </a:gridCol>
              </a:tblGrid>
              <a:tr h="432068">
                <a:tc>
                  <a:txBody>
                    <a:bodyPr/>
                    <a:lstStyle/>
                    <a:p>
                      <a:pPr marL="0" marR="0">
                        <a:spcBef>
                          <a:spcPts val="0"/>
                        </a:spcBef>
                        <a:spcAft>
                          <a:spcPts val="195"/>
                        </a:spcAft>
                      </a:pPr>
                      <a:r>
                        <a:rPr lang="en-US" sz="1800" dirty="0">
                          <a:solidFill>
                            <a:schemeClr val="tx1"/>
                          </a:solidFill>
                          <a:effectLst/>
                        </a:rPr>
                        <a:t>1. Epidemiology of Obesity </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400864811"/>
                  </a:ext>
                </a:extLst>
              </a:tr>
              <a:tr h="522550">
                <a:tc>
                  <a:txBody>
                    <a:bodyPr/>
                    <a:lstStyle/>
                    <a:p>
                      <a:pPr marL="0" marR="0">
                        <a:spcBef>
                          <a:spcPts val="0"/>
                        </a:spcBef>
                        <a:spcAft>
                          <a:spcPts val="195"/>
                        </a:spcAft>
                      </a:pPr>
                      <a:r>
                        <a:rPr lang="en-US" sz="1800" dirty="0">
                          <a:solidFill>
                            <a:schemeClr val="tx1"/>
                          </a:solidFill>
                          <a:effectLst/>
                        </a:rPr>
                        <a:t>2. Weight Bias/Stigma </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91062888"/>
                  </a:ext>
                </a:extLst>
              </a:tr>
              <a:tr h="409623">
                <a:tc>
                  <a:txBody>
                    <a:bodyPr/>
                    <a:lstStyle/>
                    <a:p>
                      <a:pPr marL="0" marR="0">
                        <a:spcBef>
                          <a:spcPts val="0"/>
                        </a:spcBef>
                        <a:spcAft>
                          <a:spcPts val="195"/>
                        </a:spcAft>
                      </a:pPr>
                      <a:r>
                        <a:rPr lang="en-US" sz="1800" dirty="0">
                          <a:solidFill>
                            <a:schemeClr val="tx1"/>
                          </a:solidFill>
                          <a:effectLst/>
                        </a:rPr>
                        <a:t>3. Cultural Considerations</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54754582"/>
                  </a:ext>
                </a:extLst>
              </a:tr>
              <a:tr h="409623">
                <a:tc>
                  <a:txBody>
                    <a:bodyPr/>
                    <a:lstStyle/>
                    <a:p>
                      <a:pPr marL="0" marR="0">
                        <a:spcBef>
                          <a:spcPts val="0"/>
                        </a:spcBef>
                        <a:spcAft>
                          <a:spcPts val="195"/>
                        </a:spcAft>
                      </a:pPr>
                      <a:r>
                        <a:rPr lang="en-US" sz="1800">
                          <a:solidFill>
                            <a:schemeClr val="tx1"/>
                          </a:solidFill>
                          <a:effectLst/>
                        </a:rPr>
                        <a:t>4. Prevention / Developmental issues</a:t>
                      </a:r>
                      <a:endParaRPr lang="en-US" sz="180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83452728"/>
                  </a:ext>
                </a:extLst>
              </a:tr>
              <a:tr h="409623">
                <a:tc>
                  <a:txBody>
                    <a:bodyPr/>
                    <a:lstStyle/>
                    <a:p>
                      <a:pPr marL="0" marR="0">
                        <a:spcBef>
                          <a:spcPts val="0"/>
                        </a:spcBef>
                        <a:spcAft>
                          <a:spcPts val="195"/>
                        </a:spcAft>
                      </a:pPr>
                      <a:r>
                        <a:rPr lang="en-US" sz="1800">
                          <a:solidFill>
                            <a:schemeClr val="tx1"/>
                          </a:solidFill>
                          <a:effectLst/>
                        </a:rPr>
                        <a:t>5. Motivational Interviewing/Difficult conversations </a:t>
                      </a:r>
                      <a:endParaRPr lang="en-US" sz="180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16037332"/>
                  </a:ext>
                </a:extLst>
              </a:tr>
              <a:tr h="409623">
                <a:tc>
                  <a:txBody>
                    <a:bodyPr/>
                    <a:lstStyle/>
                    <a:p>
                      <a:pPr marL="0" marR="0">
                        <a:spcBef>
                          <a:spcPts val="0"/>
                        </a:spcBef>
                        <a:spcAft>
                          <a:spcPts val="195"/>
                        </a:spcAft>
                      </a:pPr>
                      <a:r>
                        <a:rPr lang="en-US" sz="1800" dirty="0">
                          <a:solidFill>
                            <a:schemeClr val="tx1"/>
                          </a:solidFill>
                          <a:effectLst/>
                        </a:rPr>
                        <a:t>6. Family-Based Behavioral Treatment </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630349697"/>
                  </a:ext>
                </a:extLst>
              </a:tr>
              <a:tr h="409623">
                <a:tc>
                  <a:txBody>
                    <a:bodyPr/>
                    <a:lstStyle/>
                    <a:p>
                      <a:pPr marL="0" marR="0">
                        <a:spcBef>
                          <a:spcPts val="0"/>
                        </a:spcBef>
                        <a:spcAft>
                          <a:spcPts val="195"/>
                        </a:spcAft>
                      </a:pPr>
                      <a:r>
                        <a:rPr lang="en-US" sz="1800" dirty="0">
                          <a:solidFill>
                            <a:schemeClr val="tx1"/>
                          </a:solidFill>
                          <a:effectLst/>
                        </a:rPr>
                        <a:t>7. Empowering Parents</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811628644"/>
                  </a:ext>
                </a:extLst>
              </a:tr>
              <a:tr h="409623">
                <a:tc>
                  <a:txBody>
                    <a:bodyPr/>
                    <a:lstStyle/>
                    <a:p>
                      <a:pPr marL="0" marR="0">
                        <a:spcBef>
                          <a:spcPts val="0"/>
                        </a:spcBef>
                        <a:spcAft>
                          <a:spcPts val="195"/>
                        </a:spcAft>
                      </a:pPr>
                      <a:r>
                        <a:rPr lang="en-US" sz="1800" dirty="0">
                          <a:solidFill>
                            <a:schemeClr val="tx1"/>
                          </a:solidFill>
                          <a:effectLst/>
                        </a:rPr>
                        <a:t>8. Nutrition / Physical Activity counseling</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385965568"/>
                  </a:ext>
                </a:extLst>
              </a:tr>
              <a:tr h="409623">
                <a:tc>
                  <a:txBody>
                    <a:bodyPr/>
                    <a:lstStyle/>
                    <a:p>
                      <a:pPr marL="0" marR="0">
                        <a:spcBef>
                          <a:spcPts val="0"/>
                        </a:spcBef>
                        <a:spcAft>
                          <a:spcPts val="195"/>
                        </a:spcAft>
                      </a:pPr>
                      <a:r>
                        <a:rPr lang="en-US" sz="1800" dirty="0">
                          <a:solidFill>
                            <a:schemeClr val="tx1"/>
                          </a:solidFill>
                          <a:effectLst/>
                        </a:rPr>
                        <a:t>9. Role of IBH clinician / PEDIPRN / Triage Care</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266522875"/>
                  </a:ext>
                </a:extLst>
              </a:tr>
              <a:tr h="409623">
                <a:tc>
                  <a:txBody>
                    <a:bodyPr/>
                    <a:lstStyle/>
                    <a:p>
                      <a:pPr marL="0" marR="0">
                        <a:spcBef>
                          <a:spcPts val="0"/>
                        </a:spcBef>
                        <a:spcAft>
                          <a:spcPts val="195"/>
                        </a:spcAft>
                      </a:pPr>
                      <a:r>
                        <a:rPr lang="en-US" sz="1800" dirty="0">
                          <a:solidFill>
                            <a:schemeClr val="tx1"/>
                          </a:solidFill>
                          <a:effectLst/>
                        </a:rPr>
                        <a:t>10. Self-Monitoring, Engagement in Treatment    </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217138490"/>
                  </a:ext>
                </a:extLst>
              </a:tr>
              <a:tr h="409623">
                <a:tc>
                  <a:txBody>
                    <a:bodyPr/>
                    <a:lstStyle/>
                    <a:p>
                      <a:pPr marL="0" marR="0">
                        <a:spcBef>
                          <a:spcPts val="0"/>
                        </a:spcBef>
                        <a:spcAft>
                          <a:spcPts val="195"/>
                        </a:spcAft>
                      </a:pPr>
                      <a:r>
                        <a:rPr lang="en-US" sz="1800" dirty="0">
                          <a:solidFill>
                            <a:schemeClr val="tx1"/>
                          </a:solidFill>
                          <a:effectLst/>
                        </a:rPr>
                        <a:t>11. and 12. Practice Sharing of patient success stories</a:t>
                      </a:r>
                      <a:endParaRPr lang="en-US" sz="1800" dirty="0">
                        <a:solidFill>
                          <a:schemeClr val="tx1"/>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2623970501"/>
                  </a:ext>
                </a:extLst>
              </a:tr>
            </a:tbl>
          </a:graphicData>
        </a:graphic>
      </p:graphicFrame>
    </p:spTree>
    <p:extLst>
      <p:ext uri="{BB962C8B-B14F-4D97-AF65-F5344CB8AC3E}">
        <p14:creationId xmlns:p14="http://schemas.microsoft.com/office/powerpoint/2010/main" val="2284929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6A94-E0DE-B98C-DE7D-07473E93AC95}"/>
              </a:ext>
            </a:extLst>
          </p:cNvPr>
          <p:cNvSpPr>
            <a:spLocks noGrp="1"/>
          </p:cNvSpPr>
          <p:nvPr>
            <p:ph type="title"/>
          </p:nvPr>
        </p:nvSpPr>
        <p:spPr/>
        <p:txBody>
          <a:bodyPr/>
          <a:lstStyle/>
          <a:p>
            <a:r>
              <a:rPr lang="en-US" sz="4800" dirty="0"/>
              <a:t>Clinicians gain skills and confidence </a:t>
            </a:r>
          </a:p>
        </p:txBody>
      </p:sp>
      <p:graphicFrame>
        <p:nvGraphicFramePr>
          <p:cNvPr id="4" name="Table 4">
            <a:extLst>
              <a:ext uri="{FF2B5EF4-FFF2-40B4-BE49-F238E27FC236}">
                <a16:creationId xmlns:a16="http://schemas.microsoft.com/office/drawing/2014/main" id="{0FA616B2-D8BE-CEBA-61E9-B6F206CBDE7C}"/>
              </a:ext>
            </a:extLst>
          </p:cNvPr>
          <p:cNvGraphicFramePr>
            <a:graphicFrameLocks noGrp="1"/>
          </p:cNvGraphicFramePr>
          <p:nvPr>
            <p:extLst>
              <p:ext uri="{D42A27DB-BD31-4B8C-83A1-F6EECF244321}">
                <p14:modId xmlns:p14="http://schemas.microsoft.com/office/powerpoint/2010/main" val="950015417"/>
              </p:ext>
            </p:extLst>
          </p:nvPr>
        </p:nvGraphicFramePr>
        <p:xfrm>
          <a:off x="1320800" y="1705761"/>
          <a:ext cx="9279467" cy="4787114"/>
        </p:xfrm>
        <a:graphic>
          <a:graphicData uri="http://schemas.openxmlformats.org/drawingml/2006/table">
            <a:tbl>
              <a:tblPr firstRow="1" bandRow="1">
                <a:tableStyleId>{5C22544A-7EE6-4342-B048-85BDC9FD1C3A}</a:tableStyleId>
              </a:tblPr>
              <a:tblGrid>
                <a:gridCol w="6874933">
                  <a:extLst>
                    <a:ext uri="{9D8B030D-6E8A-4147-A177-3AD203B41FA5}">
                      <a16:colId xmlns:a16="http://schemas.microsoft.com/office/drawing/2014/main" val="1371086366"/>
                    </a:ext>
                  </a:extLst>
                </a:gridCol>
                <a:gridCol w="1365956">
                  <a:extLst>
                    <a:ext uri="{9D8B030D-6E8A-4147-A177-3AD203B41FA5}">
                      <a16:colId xmlns:a16="http://schemas.microsoft.com/office/drawing/2014/main" val="3157141753"/>
                    </a:ext>
                  </a:extLst>
                </a:gridCol>
                <a:gridCol w="1038578">
                  <a:extLst>
                    <a:ext uri="{9D8B030D-6E8A-4147-A177-3AD203B41FA5}">
                      <a16:colId xmlns:a16="http://schemas.microsoft.com/office/drawing/2014/main" val="2524475823"/>
                    </a:ext>
                  </a:extLst>
                </a:gridCol>
              </a:tblGrid>
              <a:tr h="431904">
                <a:tc>
                  <a:txBody>
                    <a:bodyPr/>
                    <a:lstStyle/>
                    <a:p>
                      <a:pPr algn="ctr" fontAlgn="b"/>
                      <a:r>
                        <a:rPr lang="en-US" sz="1800" b="1" i="0" u="none" strike="noStrike" dirty="0">
                          <a:solidFill>
                            <a:schemeClr val="bg1"/>
                          </a:solidFill>
                          <a:effectLst/>
                          <a:latin typeface="+mn-lt"/>
                        </a:rPr>
                        <a:t>What is your current level of confidence on these items? </a:t>
                      </a:r>
                    </a:p>
                    <a:p>
                      <a:pPr algn="ctr" fontAlgn="b"/>
                      <a:r>
                        <a:rPr lang="en-US" sz="1800" b="1" i="0" u="none" strike="noStrike" dirty="0">
                          <a:solidFill>
                            <a:schemeClr val="bg1"/>
                          </a:solidFill>
                          <a:effectLst/>
                          <a:latin typeface="+mn-lt"/>
                        </a:rPr>
                        <a:t>(5 point scale)</a:t>
                      </a:r>
                    </a:p>
                  </a:txBody>
                  <a:tcPr marL="6350" marR="6350" marT="6350" marB="0" anchor="ctr">
                    <a:solidFill>
                      <a:srgbClr val="0070C0"/>
                    </a:solidFill>
                  </a:tcPr>
                </a:tc>
                <a:tc>
                  <a:txBody>
                    <a:bodyPr/>
                    <a:lstStyle/>
                    <a:p>
                      <a:pPr algn="ctr" fontAlgn="b"/>
                      <a:r>
                        <a:rPr lang="en-US" sz="1800" b="1" i="0" u="none" strike="noStrike" dirty="0">
                          <a:solidFill>
                            <a:schemeClr val="bg1"/>
                          </a:solidFill>
                          <a:effectLst/>
                          <a:latin typeface="+mn-lt"/>
                        </a:rPr>
                        <a:t>PRE</a:t>
                      </a:r>
                    </a:p>
                    <a:p>
                      <a:pPr algn="ctr" fontAlgn="b"/>
                      <a:r>
                        <a:rPr lang="en-US" sz="1800" b="1" i="0" u="none" strike="noStrike" dirty="0">
                          <a:solidFill>
                            <a:schemeClr val="bg1"/>
                          </a:solidFill>
                          <a:effectLst/>
                          <a:latin typeface="+mn-lt"/>
                        </a:rPr>
                        <a:t>Mean</a:t>
                      </a:r>
                    </a:p>
                  </a:txBody>
                  <a:tcPr marL="6350" marR="6350" marT="6350" marB="0" anchor="ctr">
                    <a:solidFill>
                      <a:srgbClr val="0070C0"/>
                    </a:solidFill>
                  </a:tcPr>
                </a:tc>
                <a:tc>
                  <a:txBody>
                    <a:bodyPr/>
                    <a:lstStyle/>
                    <a:p>
                      <a:pPr algn="ctr" fontAlgn="b"/>
                      <a:r>
                        <a:rPr lang="en-US" sz="1800" b="1" i="0" u="none" strike="noStrike" dirty="0">
                          <a:solidFill>
                            <a:schemeClr val="bg1"/>
                          </a:solidFill>
                          <a:effectLst/>
                          <a:latin typeface="+mn-lt"/>
                        </a:rPr>
                        <a:t>POST </a:t>
                      </a:r>
                    </a:p>
                    <a:p>
                      <a:pPr algn="ctr" fontAlgn="b"/>
                      <a:r>
                        <a:rPr lang="en-US" sz="1800" b="1" i="0" u="none" strike="noStrike" dirty="0">
                          <a:solidFill>
                            <a:schemeClr val="bg1"/>
                          </a:solidFill>
                          <a:effectLst/>
                          <a:latin typeface="+mn-lt"/>
                        </a:rPr>
                        <a:t>Mean</a:t>
                      </a:r>
                    </a:p>
                  </a:txBody>
                  <a:tcPr marL="6350" marR="6350" marT="6350" marB="0" anchor="ctr">
                    <a:solidFill>
                      <a:srgbClr val="0070C0"/>
                    </a:solidFill>
                  </a:tcPr>
                </a:tc>
                <a:extLst>
                  <a:ext uri="{0D108BD9-81ED-4DB2-BD59-A6C34878D82A}">
                    <a16:rowId xmlns:a16="http://schemas.microsoft.com/office/drawing/2014/main" val="3802210977"/>
                  </a:ext>
                </a:extLst>
              </a:tr>
              <a:tr h="643360">
                <a:tc>
                  <a:txBody>
                    <a:bodyPr/>
                    <a:lstStyle/>
                    <a:p>
                      <a:pPr algn="l" fontAlgn="b"/>
                      <a:r>
                        <a:rPr lang="en-US" sz="1800" u="none" strike="noStrike" dirty="0">
                          <a:solidFill>
                            <a:schemeClr val="tx1"/>
                          </a:solidFill>
                          <a:effectLst/>
                          <a:latin typeface="+mn-lt"/>
                          <a:cs typeface="Arial" panose="020B0604020202020204" pitchFamily="34" charset="0"/>
                        </a:rPr>
                        <a:t>What is your overall confidence in effectively addressing weight management for children who are overweight / obese?</a:t>
                      </a:r>
                    </a:p>
                    <a:p>
                      <a:pPr algn="l" fontAlgn="b"/>
                      <a:endParaRPr lang="en-US" sz="1800" b="1" i="0" u="none" strike="noStrike" dirty="0">
                        <a:solidFill>
                          <a:schemeClr val="tx1"/>
                        </a:solidFill>
                        <a:effectLst/>
                        <a:latin typeface="+mn-lt"/>
                        <a:cs typeface="Arial" panose="020B0604020202020204" pitchFamily="34" charset="0"/>
                      </a:endParaRPr>
                    </a:p>
                  </a:txBody>
                  <a:tcPr marL="5651" marR="5651" marT="5651" marB="0" anchor="ctr">
                    <a:solidFill>
                      <a:schemeClr val="bg2">
                        <a:lumMod val="95000"/>
                      </a:schemeClr>
                    </a:solidFill>
                  </a:tcPr>
                </a:tc>
                <a:tc>
                  <a:txBody>
                    <a:bodyPr/>
                    <a:lstStyle/>
                    <a:p>
                      <a:pPr algn="ctr" fontAlgn="b"/>
                      <a:r>
                        <a:rPr lang="en-US" sz="1800" b="0" i="0" u="none" strike="noStrike" dirty="0">
                          <a:solidFill>
                            <a:schemeClr val="tx1"/>
                          </a:solidFill>
                          <a:effectLst/>
                          <a:latin typeface="+mn-lt"/>
                        </a:rPr>
                        <a:t>3</a:t>
                      </a:r>
                    </a:p>
                  </a:txBody>
                  <a:tcPr marL="6350" marR="6350" marT="6350" marB="0" anchor="b">
                    <a:solidFill>
                      <a:schemeClr val="bg2">
                        <a:lumMod val="95000"/>
                      </a:schemeClr>
                    </a:solidFill>
                  </a:tcPr>
                </a:tc>
                <a:tc>
                  <a:txBody>
                    <a:bodyPr/>
                    <a:lstStyle/>
                    <a:p>
                      <a:pPr algn="ctr" fontAlgn="b"/>
                      <a:r>
                        <a:rPr lang="en-US" sz="1800" b="0" i="0" u="none" strike="noStrike" dirty="0">
                          <a:solidFill>
                            <a:schemeClr val="tx1"/>
                          </a:solidFill>
                          <a:effectLst/>
                          <a:latin typeface="+mn-lt"/>
                        </a:rPr>
                        <a:t>4</a:t>
                      </a:r>
                    </a:p>
                  </a:txBody>
                  <a:tcPr marL="6350" marR="6350" marT="6350" marB="0" anchor="b">
                    <a:solidFill>
                      <a:schemeClr val="bg2">
                        <a:lumMod val="95000"/>
                      </a:schemeClr>
                    </a:solidFill>
                  </a:tcPr>
                </a:tc>
                <a:extLst>
                  <a:ext uri="{0D108BD9-81ED-4DB2-BD59-A6C34878D82A}">
                    <a16:rowId xmlns:a16="http://schemas.microsoft.com/office/drawing/2014/main" val="2986357724"/>
                  </a:ext>
                </a:extLst>
              </a:tr>
              <a:tr h="643360">
                <a:tc>
                  <a:txBody>
                    <a:bodyPr/>
                    <a:lstStyle/>
                    <a:p>
                      <a:pPr algn="l" fontAlgn="b"/>
                      <a:r>
                        <a:rPr lang="en-US" sz="1800" u="none" strike="noStrike" dirty="0">
                          <a:solidFill>
                            <a:schemeClr val="tx1"/>
                          </a:solidFill>
                          <a:effectLst/>
                          <a:latin typeface="+mn-lt"/>
                          <a:cs typeface="Arial" panose="020B0604020202020204" pitchFamily="34" charset="0"/>
                        </a:rPr>
                        <a:t>The epidemiology and determinants of pediatric obesity and AAP guidelines for best practices</a:t>
                      </a:r>
                    </a:p>
                    <a:p>
                      <a:pPr algn="l" fontAlgn="b"/>
                      <a:endParaRPr lang="en-US" sz="1800" b="0" i="0" u="none" strike="noStrike" dirty="0">
                        <a:solidFill>
                          <a:schemeClr val="tx1"/>
                        </a:solidFill>
                        <a:effectLst/>
                        <a:latin typeface="+mn-lt"/>
                        <a:cs typeface="Arial" panose="020B0604020202020204" pitchFamily="34" charset="0"/>
                      </a:endParaRPr>
                    </a:p>
                  </a:txBody>
                  <a:tcPr marL="5651" marR="5651" marT="5651" marB="0" anchor="ctr">
                    <a:solidFill>
                      <a:schemeClr val="tx1">
                        <a:lumMod val="20000"/>
                        <a:lumOff val="80000"/>
                      </a:schemeClr>
                    </a:solidFill>
                  </a:tcPr>
                </a:tc>
                <a:tc>
                  <a:txBody>
                    <a:bodyPr/>
                    <a:lstStyle/>
                    <a:p>
                      <a:pPr algn="ctr" fontAlgn="b"/>
                      <a:r>
                        <a:rPr lang="en-US" sz="1800" b="0" i="0" u="none" strike="noStrike" dirty="0">
                          <a:solidFill>
                            <a:schemeClr val="tx1"/>
                          </a:solidFill>
                          <a:effectLst/>
                          <a:latin typeface="+mn-lt"/>
                        </a:rPr>
                        <a:t>3.07</a:t>
                      </a:r>
                    </a:p>
                  </a:txBody>
                  <a:tcPr marL="6350" marR="6350" marT="6350" marB="0" anchor="b">
                    <a:solidFill>
                      <a:schemeClr val="tx1">
                        <a:lumMod val="20000"/>
                        <a:lumOff val="80000"/>
                      </a:schemeClr>
                    </a:solidFill>
                  </a:tcPr>
                </a:tc>
                <a:tc>
                  <a:txBody>
                    <a:bodyPr/>
                    <a:lstStyle/>
                    <a:p>
                      <a:pPr algn="ctr" fontAlgn="b"/>
                      <a:r>
                        <a:rPr lang="en-US" sz="1800" b="0" i="0" u="none" strike="noStrike" dirty="0">
                          <a:solidFill>
                            <a:schemeClr val="tx1"/>
                          </a:solidFill>
                          <a:effectLst/>
                          <a:latin typeface="+mn-lt"/>
                        </a:rPr>
                        <a:t>4.22</a:t>
                      </a:r>
                    </a:p>
                  </a:txBody>
                  <a:tcPr marL="6350" marR="6350" marT="6350" marB="0" anchor="b">
                    <a:solidFill>
                      <a:schemeClr val="tx1">
                        <a:lumMod val="20000"/>
                        <a:lumOff val="80000"/>
                      </a:schemeClr>
                    </a:solidFill>
                  </a:tcPr>
                </a:tc>
                <a:extLst>
                  <a:ext uri="{0D108BD9-81ED-4DB2-BD59-A6C34878D82A}">
                    <a16:rowId xmlns:a16="http://schemas.microsoft.com/office/drawing/2014/main" val="1047096319"/>
                  </a:ext>
                </a:extLst>
              </a:tr>
              <a:tr h="643360">
                <a:tc>
                  <a:txBody>
                    <a:bodyPr/>
                    <a:lstStyle/>
                    <a:p>
                      <a:pPr algn="l" fontAlgn="b"/>
                      <a:r>
                        <a:rPr lang="en-US" sz="1800" u="none" strike="noStrike" dirty="0">
                          <a:solidFill>
                            <a:schemeClr val="tx1"/>
                          </a:solidFill>
                          <a:effectLst/>
                          <a:latin typeface="+mn-lt"/>
                          <a:cs typeface="Arial" panose="020B0604020202020204" pitchFamily="34" charset="0"/>
                        </a:rPr>
                        <a:t>Defining weight stigma and bias, and understanding its impact on patient experience and outcomes</a:t>
                      </a:r>
                    </a:p>
                    <a:p>
                      <a:pPr algn="l" fontAlgn="b"/>
                      <a:endParaRPr lang="en-US" sz="1800" b="0" i="0" u="none" strike="noStrike" dirty="0">
                        <a:solidFill>
                          <a:schemeClr val="tx1"/>
                        </a:solidFill>
                        <a:effectLst/>
                        <a:latin typeface="+mn-lt"/>
                        <a:cs typeface="Arial" panose="020B0604020202020204" pitchFamily="34" charset="0"/>
                      </a:endParaRPr>
                    </a:p>
                  </a:txBody>
                  <a:tcPr marL="5651" marR="5651" marT="5651" marB="0" anchor="ctr">
                    <a:solidFill>
                      <a:schemeClr val="bg2">
                        <a:lumMod val="95000"/>
                      </a:schemeClr>
                    </a:solidFill>
                  </a:tcPr>
                </a:tc>
                <a:tc>
                  <a:txBody>
                    <a:bodyPr/>
                    <a:lstStyle/>
                    <a:p>
                      <a:pPr algn="ctr" fontAlgn="b"/>
                      <a:r>
                        <a:rPr lang="en-US" sz="1800" b="0" i="0" u="none" strike="noStrike" dirty="0">
                          <a:solidFill>
                            <a:schemeClr val="tx1"/>
                          </a:solidFill>
                          <a:effectLst/>
                          <a:latin typeface="+mn-lt"/>
                        </a:rPr>
                        <a:t>3.2</a:t>
                      </a:r>
                    </a:p>
                  </a:txBody>
                  <a:tcPr marL="6350" marR="6350" marT="6350" marB="0" anchor="b">
                    <a:solidFill>
                      <a:schemeClr val="bg2">
                        <a:lumMod val="95000"/>
                      </a:schemeClr>
                    </a:solidFill>
                  </a:tcPr>
                </a:tc>
                <a:tc>
                  <a:txBody>
                    <a:bodyPr/>
                    <a:lstStyle/>
                    <a:p>
                      <a:pPr algn="ctr" fontAlgn="b"/>
                      <a:r>
                        <a:rPr lang="en-US" sz="1800" b="0" i="0" u="none" strike="noStrike" dirty="0">
                          <a:solidFill>
                            <a:schemeClr val="tx1"/>
                          </a:solidFill>
                          <a:effectLst/>
                          <a:latin typeface="+mn-lt"/>
                        </a:rPr>
                        <a:t>4.22</a:t>
                      </a:r>
                    </a:p>
                  </a:txBody>
                  <a:tcPr marL="6350" marR="6350" marT="6350" marB="0" anchor="b">
                    <a:solidFill>
                      <a:schemeClr val="bg2">
                        <a:lumMod val="95000"/>
                      </a:schemeClr>
                    </a:solidFill>
                  </a:tcPr>
                </a:tc>
                <a:extLst>
                  <a:ext uri="{0D108BD9-81ED-4DB2-BD59-A6C34878D82A}">
                    <a16:rowId xmlns:a16="http://schemas.microsoft.com/office/drawing/2014/main" val="3384713877"/>
                  </a:ext>
                </a:extLst>
              </a:tr>
              <a:tr h="855627">
                <a:tc>
                  <a:txBody>
                    <a:bodyPr/>
                    <a:lstStyle/>
                    <a:p>
                      <a:pPr algn="l" fontAlgn="b"/>
                      <a:r>
                        <a:rPr lang="en-US" sz="1800" u="none" strike="noStrike" dirty="0">
                          <a:solidFill>
                            <a:schemeClr val="tx1"/>
                          </a:solidFill>
                          <a:effectLst/>
                          <a:latin typeface="+mn-lt"/>
                          <a:cs typeface="Arial" panose="020B0604020202020204" pitchFamily="34" charset="0"/>
                        </a:rPr>
                        <a:t>Different ways of approaching difficult conversations with patients/parents; using Motivational Interviewing techniques with families</a:t>
                      </a:r>
                    </a:p>
                    <a:p>
                      <a:pPr algn="l" fontAlgn="b"/>
                      <a:endParaRPr lang="en-US" sz="1800" b="0" i="0" u="none" strike="noStrike" dirty="0">
                        <a:solidFill>
                          <a:schemeClr val="tx1"/>
                        </a:solidFill>
                        <a:effectLst/>
                        <a:latin typeface="+mn-lt"/>
                        <a:cs typeface="Arial" panose="020B0604020202020204" pitchFamily="34" charset="0"/>
                      </a:endParaRPr>
                    </a:p>
                  </a:txBody>
                  <a:tcPr marL="5651" marR="5651" marT="5651" marB="0" anchor="ctr">
                    <a:solidFill>
                      <a:schemeClr val="tx1">
                        <a:lumMod val="20000"/>
                        <a:lumOff val="80000"/>
                      </a:schemeClr>
                    </a:solidFill>
                  </a:tcPr>
                </a:tc>
                <a:tc>
                  <a:txBody>
                    <a:bodyPr/>
                    <a:lstStyle/>
                    <a:p>
                      <a:pPr algn="ctr" fontAlgn="b"/>
                      <a:r>
                        <a:rPr lang="en-US" sz="1800" b="0" i="0" u="none" strike="noStrike" dirty="0">
                          <a:solidFill>
                            <a:schemeClr val="tx1"/>
                          </a:solidFill>
                          <a:effectLst/>
                          <a:latin typeface="+mn-lt"/>
                        </a:rPr>
                        <a:t>3.13</a:t>
                      </a:r>
                    </a:p>
                  </a:txBody>
                  <a:tcPr marL="6350" marR="6350" marT="6350" marB="0" anchor="b">
                    <a:solidFill>
                      <a:schemeClr val="tx1">
                        <a:lumMod val="20000"/>
                        <a:lumOff val="80000"/>
                      </a:schemeClr>
                    </a:solidFill>
                  </a:tcPr>
                </a:tc>
                <a:tc>
                  <a:txBody>
                    <a:bodyPr/>
                    <a:lstStyle/>
                    <a:p>
                      <a:pPr algn="ctr" fontAlgn="b"/>
                      <a:r>
                        <a:rPr lang="en-US" sz="1800" b="0" i="0" u="none" strike="noStrike" dirty="0">
                          <a:solidFill>
                            <a:schemeClr val="tx1"/>
                          </a:solidFill>
                          <a:effectLst/>
                          <a:latin typeface="+mn-lt"/>
                        </a:rPr>
                        <a:t>4.33</a:t>
                      </a:r>
                    </a:p>
                  </a:txBody>
                  <a:tcPr marL="6350" marR="6350" marT="6350" marB="0" anchor="b">
                    <a:solidFill>
                      <a:schemeClr val="tx1">
                        <a:lumMod val="20000"/>
                        <a:lumOff val="80000"/>
                      </a:schemeClr>
                    </a:solidFill>
                  </a:tcPr>
                </a:tc>
                <a:extLst>
                  <a:ext uri="{0D108BD9-81ED-4DB2-BD59-A6C34878D82A}">
                    <a16:rowId xmlns:a16="http://schemas.microsoft.com/office/drawing/2014/main" val="3283924267"/>
                  </a:ext>
                </a:extLst>
              </a:tr>
              <a:tr h="643360">
                <a:tc>
                  <a:txBody>
                    <a:bodyPr/>
                    <a:lstStyle/>
                    <a:p>
                      <a:pPr algn="l" fontAlgn="b"/>
                      <a:r>
                        <a:rPr lang="en-US" sz="1800" u="none" strike="noStrike" dirty="0">
                          <a:solidFill>
                            <a:schemeClr val="tx1"/>
                          </a:solidFill>
                          <a:effectLst/>
                          <a:latin typeface="+mn-lt"/>
                          <a:cs typeface="Arial" panose="020B0604020202020204" pitchFamily="34" charset="0"/>
                        </a:rPr>
                        <a:t>Strategies for empowering parents to play an active role in improving their child's health</a:t>
                      </a:r>
                      <a:endParaRPr lang="en-US" sz="1800" b="0" i="0" u="none" strike="noStrike" dirty="0">
                        <a:solidFill>
                          <a:schemeClr val="tx1"/>
                        </a:solidFill>
                        <a:effectLst/>
                        <a:latin typeface="+mn-lt"/>
                        <a:cs typeface="Arial" panose="020B0604020202020204" pitchFamily="34" charset="0"/>
                      </a:endParaRPr>
                    </a:p>
                  </a:txBody>
                  <a:tcPr marL="5651" marR="5651" marT="5651" marB="0" anchor="ctr">
                    <a:solidFill>
                      <a:schemeClr val="bg2">
                        <a:lumMod val="95000"/>
                      </a:schemeClr>
                    </a:solidFill>
                  </a:tcPr>
                </a:tc>
                <a:tc>
                  <a:txBody>
                    <a:bodyPr/>
                    <a:lstStyle/>
                    <a:p>
                      <a:pPr algn="ctr" fontAlgn="b"/>
                      <a:r>
                        <a:rPr lang="en-US" sz="1800" b="0" i="0" u="none" strike="noStrike" dirty="0">
                          <a:solidFill>
                            <a:schemeClr val="tx1"/>
                          </a:solidFill>
                          <a:effectLst/>
                          <a:latin typeface="+mn-lt"/>
                        </a:rPr>
                        <a:t>2.8</a:t>
                      </a:r>
                    </a:p>
                  </a:txBody>
                  <a:tcPr marL="6350" marR="6350" marT="6350" marB="0" anchor="b">
                    <a:solidFill>
                      <a:schemeClr val="bg2">
                        <a:lumMod val="95000"/>
                      </a:schemeClr>
                    </a:solidFill>
                  </a:tcPr>
                </a:tc>
                <a:tc>
                  <a:txBody>
                    <a:bodyPr/>
                    <a:lstStyle/>
                    <a:p>
                      <a:pPr algn="ctr" fontAlgn="b"/>
                      <a:r>
                        <a:rPr lang="en-US" sz="1800" b="0" i="0" u="none" strike="noStrike" dirty="0">
                          <a:solidFill>
                            <a:schemeClr val="tx1"/>
                          </a:solidFill>
                          <a:effectLst/>
                          <a:latin typeface="+mn-lt"/>
                        </a:rPr>
                        <a:t>4.22</a:t>
                      </a:r>
                    </a:p>
                  </a:txBody>
                  <a:tcPr marL="6350" marR="6350" marT="6350" marB="0" anchor="b">
                    <a:solidFill>
                      <a:schemeClr val="bg2">
                        <a:lumMod val="95000"/>
                      </a:schemeClr>
                    </a:solidFill>
                  </a:tcPr>
                </a:tc>
                <a:extLst>
                  <a:ext uri="{0D108BD9-81ED-4DB2-BD59-A6C34878D82A}">
                    <a16:rowId xmlns:a16="http://schemas.microsoft.com/office/drawing/2014/main" val="1139789160"/>
                  </a:ext>
                </a:extLst>
              </a:tr>
            </a:tbl>
          </a:graphicData>
        </a:graphic>
      </p:graphicFrame>
    </p:spTree>
    <p:extLst>
      <p:ext uri="{BB962C8B-B14F-4D97-AF65-F5344CB8AC3E}">
        <p14:creationId xmlns:p14="http://schemas.microsoft.com/office/powerpoint/2010/main" val="3614964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2F33-93FC-A66E-4203-314A824F3DF4}"/>
              </a:ext>
            </a:extLst>
          </p:cNvPr>
          <p:cNvSpPr>
            <a:spLocks noGrp="1"/>
          </p:cNvSpPr>
          <p:nvPr>
            <p:ph type="title"/>
          </p:nvPr>
        </p:nvSpPr>
        <p:spPr/>
        <p:txBody>
          <a:bodyPr/>
          <a:lstStyle/>
          <a:p>
            <a:r>
              <a:rPr lang="en-US" dirty="0"/>
              <a:t>Panelist Questions	</a:t>
            </a:r>
          </a:p>
        </p:txBody>
      </p:sp>
      <p:sp>
        <p:nvSpPr>
          <p:cNvPr id="3" name="Text Placeholder 2">
            <a:extLst>
              <a:ext uri="{FF2B5EF4-FFF2-40B4-BE49-F238E27FC236}">
                <a16:creationId xmlns:a16="http://schemas.microsoft.com/office/drawing/2014/main" id="{328040B9-D893-DEC9-6EDE-2B122806914B}"/>
              </a:ext>
            </a:extLst>
          </p:cNvPr>
          <p:cNvSpPr>
            <a:spLocks noGrp="1"/>
          </p:cNvSpPr>
          <p:nvPr>
            <p:ph type="body" sz="quarter" idx="10"/>
          </p:nvPr>
        </p:nvSpPr>
        <p:spPr/>
        <p:txBody>
          <a:bodyPr/>
          <a:lstStyle/>
          <a:p>
            <a:pPr marL="514350" indent="-514350">
              <a:buAutoNum type="arabicPeriod"/>
            </a:pPr>
            <a:r>
              <a:rPr lang="en-US" dirty="0"/>
              <a:t>From your perspective, what have been the successes around pediatric IBH in RI?</a:t>
            </a:r>
          </a:p>
          <a:p>
            <a:pPr marL="514350" indent="-514350">
              <a:buAutoNum type="arabicPeriod"/>
            </a:pPr>
            <a:r>
              <a:rPr lang="en-US" dirty="0"/>
              <a:t>From your perspective, what have been some challenges around implementing and sustaining pediatric IBH efforts?</a:t>
            </a:r>
          </a:p>
          <a:p>
            <a:pPr marL="514350" indent="-514350">
              <a:buAutoNum type="arabicPeriod"/>
            </a:pPr>
            <a:r>
              <a:rPr lang="en-US" dirty="0"/>
              <a:t>In an ideal world, what 1-2 things would make the most impact to </a:t>
            </a:r>
            <a:r>
              <a:rPr lang="en-US"/>
              <a:t>expanding pediatric IBH? </a:t>
            </a:r>
            <a:endParaRPr lang="en-US" dirty="0"/>
          </a:p>
        </p:txBody>
      </p:sp>
    </p:spTree>
    <p:extLst>
      <p:ext uri="{BB962C8B-B14F-4D97-AF65-F5344CB8AC3E}">
        <p14:creationId xmlns:p14="http://schemas.microsoft.com/office/powerpoint/2010/main" val="1668882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4F4-6DB2-F613-7C46-447FB4681515}"/>
              </a:ext>
            </a:extLst>
          </p:cNvPr>
          <p:cNvSpPr>
            <a:spLocks noGrp="1"/>
          </p:cNvSpPr>
          <p:nvPr>
            <p:ph type="title"/>
          </p:nvPr>
        </p:nvSpPr>
        <p:spPr/>
        <p:txBody>
          <a:bodyPr/>
          <a:lstStyle/>
          <a:p>
            <a:r>
              <a:rPr lang="en-US" dirty="0"/>
              <a:t>Looking Ahead</a:t>
            </a:r>
          </a:p>
        </p:txBody>
      </p:sp>
      <p:sp>
        <p:nvSpPr>
          <p:cNvPr id="4" name="TextBox 3">
            <a:extLst>
              <a:ext uri="{FF2B5EF4-FFF2-40B4-BE49-F238E27FC236}">
                <a16:creationId xmlns:a16="http://schemas.microsoft.com/office/drawing/2014/main" id="{86228271-BF3A-A3E1-C71E-1E6B2FD06086}"/>
              </a:ext>
            </a:extLst>
          </p:cNvPr>
          <p:cNvSpPr txBox="1"/>
          <p:nvPr/>
        </p:nvSpPr>
        <p:spPr>
          <a:xfrm>
            <a:off x="3534842" y="1805518"/>
            <a:ext cx="540618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alatino Linotype"/>
                <a:ea typeface="+mn-ea"/>
                <a:cs typeface="+mn-cs"/>
              </a:rPr>
              <a:t>The Dream vs Reality</a:t>
            </a:r>
          </a:p>
        </p:txBody>
      </p:sp>
      <p:pic>
        <p:nvPicPr>
          <p:cNvPr id="5" name="Content Placeholder 4">
            <a:extLst>
              <a:ext uri="{FF2B5EF4-FFF2-40B4-BE49-F238E27FC236}">
                <a16:creationId xmlns:a16="http://schemas.microsoft.com/office/drawing/2014/main" id="{9EE589AC-B05B-70E1-4E49-152105FBF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7640" y="2835282"/>
            <a:ext cx="3436833" cy="2189299"/>
          </a:xfrm>
          <a:prstGeom prst="rect">
            <a:avLst/>
          </a:prstGeom>
        </p:spPr>
      </p:pic>
      <p:pic>
        <p:nvPicPr>
          <p:cNvPr id="6" name="Picture 5">
            <a:extLst>
              <a:ext uri="{FF2B5EF4-FFF2-40B4-BE49-F238E27FC236}">
                <a16:creationId xmlns:a16="http://schemas.microsoft.com/office/drawing/2014/main" id="{DAC65BD0-8D52-E341-1987-460B9F472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63" y="2835282"/>
            <a:ext cx="4823816" cy="2215166"/>
          </a:xfrm>
          <a:prstGeom prst="rect">
            <a:avLst/>
          </a:prstGeom>
        </p:spPr>
      </p:pic>
      <p:sp>
        <p:nvSpPr>
          <p:cNvPr id="7" name="Title 1">
            <a:extLst>
              <a:ext uri="{FF2B5EF4-FFF2-40B4-BE49-F238E27FC236}">
                <a16:creationId xmlns:a16="http://schemas.microsoft.com/office/drawing/2014/main" id="{54A0082D-D0D8-B2BA-C718-183A06DDE89A}"/>
              </a:ext>
            </a:extLst>
          </p:cNvPr>
          <p:cNvSpPr txBox="1">
            <a:spLocks/>
          </p:cNvSpPr>
          <p:nvPr/>
        </p:nvSpPr>
        <p:spPr>
          <a:xfrm>
            <a:off x="751536" y="5171959"/>
            <a:ext cx="10972800"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900" kern="1200" baseline="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1" i="1"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Palatino Linotype"/>
                <a:ea typeface="+mj-ea"/>
                <a:cs typeface="+mj-cs"/>
              </a:rPr>
              <a:t>“Innovate or Stagnate”</a:t>
            </a:r>
            <a:endParaRPr kumimoji="0" lang="en-US" sz="4900" b="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Palatino Linotype"/>
              <a:ea typeface="+mj-ea"/>
              <a:cs typeface="+mj-cs"/>
            </a:endParaRPr>
          </a:p>
        </p:txBody>
      </p:sp>
    </p:spTree>
    <p:extLst>
      <p:ext uri="{BB962C8B-B14F-4D97-AF65-F5344CB8AC3E}">
        <p14:creationId xmlns:p14="http://schemas.microsoft.com/office/powerpoint/2010/main" val="326413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575708-FD98-35C6-7A04-54C0A3BC99FD}"/>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72F2D528-027F-810F-EB80-1CB9C1B47087}"/>
              </a:ext>
            </a:extLst>
          </p:cNvPr>
          <p:cNvSpPr>
            <a:spLocks noGrp="1"/>
          </p:cNvSpPr>
          <p:nvPr>
            <p:ph type="body" sz="quarter" idx="10"/>
          </p:nvPr>
        </p:nvSpPr>
        <p:spPr/>
        <p:txBody>
          <a:bodyPr/>
          <a:lstStyle/>
          <a:p>
            <a:r>
              <a:rPr lang="en-US" dirty="0"/>
              <a:t>Nelly Burdette: nellyburdette@gmail.com</a:t>
            </a:r>
          </a:p>
          <a:p>
            <a:r>
              <a:rPr lang="en-US" dirty="0"/>
              <a:t>Linda Cabral: lcabral@ctc-ri.org</a:t>
            </a:r>
          </a:p>
          <a:p>
            <a:r>
              <a:rPr lang="en-US" dirty="0"/>
              <a:t>Debra Hurwitz: dhurwitz@ctc-ri.org</a:t>
            </a:r>
          </a:p>
          <a:p>
            <a:r>
              <a:rPr lang="en-US" dirty="0" err="1"/>
              <a:t>Swanette</a:t>
            </a:r>
            <a:r>
              <a:rPr lang="en-US" dirty="0"/>
              <a:t> Salazar: </a:t>
            </a:r>
            <a:r>
              <a:rPr lang="it-IT" dirty="0"/>
              <a:t>SalazarSw@familyserviceri.org</a:t>
            </a:r>
            <a:endParaRPr lang="en-US" dirty="0"/>
          </a:p>
          <a:p>
            <a:r>
              <a:rPr lang="en-US" dirty="0"/>
              <a:t>Elizabeth Lange: elange@lifespan.org</a:t>
            </a:r>
          </a:p>
        </p:txBody>
      </p:sp>
    </p:spTree>
    <p:extLst>
      <p:ext uri="{BB962C8B-B14F-4D97-AF65-F5344CB8AC3E}">
        <p14:creationId xmlns:p14="http://schemas.microsoft.com/office/powerpoint/2010/main" val="375397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B5114-2233-2A0E-C6F5-5C9DED5315D3}"/>
              </a:ext>
            </a:extLst>
          </p:cNvPr>
          <p:cNvSpPr>
            <a:spLocks noGrp="1"/>
          </p:cNvSpPr>
          <p:nvPr>
            <p:ph type="title"/>
          </p:nvPr>
        </p:nvSpPr>
        <p:spPr/>
        <p:txBody>
          <a:bodyPr/>
          <a:lstStyle/>
          <a:p>
            <a:r>
              <a:rPr lang="en-US" dirty="0"/>
              <a:t>Workshop Presenters</a:t>
            </a:r>
          </a:p>
        </p:txBody>
      </p:sp>
      <p:sp>
        <p:nvSpPr>
          <p:cNvPr id="3" name="Text Placeholder 2">
            <a:extLst>
              <a:ext uri="{FF2B5EF4-FFF2-40B4-BE49-F238E27FC236}">
                <a16:creationId xmlns:a16="http://schemas.microsoft.com/office/drawing/2014/main" id="{2F72C3FE-4D5F-7B7A-7D0C-5670B92B6D2A}"/>
              </a:ext>
            </a:extLst>
          </p:cNvPr>
          <p:cNvSpPr>
            <a:spLocks noGrp="1"/>
          </p:cNvSpPr>
          <p:nvPr>
            <p:ph type="body" sz="quarter" idx="10"/>
          </p:nvPr>
        </p:nvSpPr>
        <p:spPr>
          <a:xfrm>
            <a:off x="838200" y="1459948"/>
            <a:ext cx="10072688" cy="4222750"/>
          </a:xfrm>
        </p:spPr>
        <p:txBody>
          <a:bodyPr/>
          <a:lstStyle/>
          <a:p>
            <a:r>
              <a:rPr lang="en-US" dirty="0"/>
              <a:t>Moderator:</a:t>
            </a:r>
          </a:p>
          <a:p>
            <a:pPr lvl="1"/>
            <a:r>
              <a:rPr lang="en-US" dirty="0"/>
              <a:t>Nelly Burdette, PsyD </a:t>
            </a:r>
          </a:p>
          <a:p>
            <a:pPr marL="914400" lvl="2" indent="0">
              <a:buNone/>
            </a:pPr>
            <a:r>
              <a:rPr lang="en-US" dirty="0"/>
              <a:t>Senior Director of Integrated Care, CTC-RI</a:t>
            </a:r>
          </a:p>
          <a:p>
            <a:pPr marL="914400" lvl="2" indent="0">
              <a:buNone/>
            </a:pPr>
            <a:r>
              <a:rPr lang="en-US" dirty="0"/>
              <a:t>Director, Population Behavioral Health, Boston Medical Center (BMC)</a:t>
            </a:r>
          </a:p>
          <a:p>
            <a:pPr indent="-228600"/>
            <a:r>
              <a:rPr lang="en-US" dirty="0"/>
              <a:t>Panelists:</a:t>
            </a:r>
          </a:p>
          <a:p>
            <a:pPr lvl="1"/>
            <a:r>
              <a:rPr lang="en-US" dirty="0"/>
              <a:t>Debra Hurwitz, Executive Director, CTC-RI</a:t>
            </a:r>
          </a:p>
          <a:p>
            <a:pPr lvl="1"/>
            <a:r>
              <a:rPr lang="en-US" dirty="0"/>
              <a:t>Elizabeth Lange, MD Waterman Pediatrics</a:t>
            </a:r>
          </a:p>
          <a:p>
            <a:pPr lvl="1"/>
            <a:r>
              <a:rPr lang="en-US" dirty="0" err="1"/>
              <a:t>Swanette</a:t>
            </a:r>
            <a:r>
              <a:rPr lang="en-US" dirty="0"/>
              <a:t> Salazar, Community Health Worker</a:t>
            </a:r>
          </a:p>
          <a:p>
            <a:pPr lvl="1"/>
            <a:r>
              <a:rPr lang="en-US" dirty="0"/>
              <a:t>Linda Cabral, Senior Program Manager, CTC-RI</a:t>
            </a:r>
          </a:p>
          <a:p>
            <a:pPr lvl="1"/>
            <a:endParaRPr lang="en-US" dirty="0"/>
          </a:p>
        </p:txBody>
      </p:sp>
      <p:sp>
        <p:nvSpPr>
          <p:cNvPr id="5" name="TextBox 4">
            <a:extLst>
              <a:ext uri="{FF2B5EF4-FFF2-40B4-BE49-F238E27FC236}">
                <a16:creationId xmlns:a16="http://schemas.microsoft.com/office/drawing/2014/main" id="{6448EB48-1FEF-7910-95BB-064EEB7EC486}"/>
              </a:ext>
            </a:extLst>
          </p:cNvPr>
          <p:cNvSpPr txBox="1"/>
          <p:nvPr/>
        </p:nvSpPr>
        <p:spPr>
          <a:xfrm>
            <a:off x="2292625" y="5523379"/>
            <a:ext cx="6096000" cy="1077218"/>
          </a:xfrm>
          <a:prstGeom prst="rect">
            <a:avLst/>
          </a:prstGeom>
          <a:noFill/>
        </p:spPr>
        <p:txBody>
          <a:bodyPr wrap="square">
            <a:spAutoFit/>
          </a:bodyPr>
          <a:lstStyle/>
          <a:p>
            <a:pPr algn="ctr"/>
            <a:r>
              <a:rPr lang="en-US" sz="3200" dirty="0"/>
              <a:t>Has no real or apparent </a:t>
            </a:r>
          </a:p>
          <a:p>
            <a:pPr algn="ctr"/>
            <a:r>
              <a:rPr lang="en-US" sz="3200" dirty="0"/>
              <a:t>conflicts of interest to report.</a:t>
            </a:r>
          </a:p>
        </p:txBody>
      </p:sp>
    </p:spTree>
    <p:extLst>
      <p:ext uri="{BB962C8B-B14F-4D97-AF65-F5344CB8AC3E}">
        <p14:creationId xmlns:p14="http://schemas.microsoft.com/office/powerpoint/2010/main" val="214084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542F-3FC2-E310-F6D5-CD0A11D38D2C}"/>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AFA9A2E3-D018-A04A-34B3-D7AB839A81AB}"/>
              </a:ext>
            </a:extLst>
          </p:cNvPr>
          <p:cNvSpPr>
            <a:spLocks noGrp="1"/>
          </p:cNvSpPr>
          <p:nvPr>
            <p:ph sz="quarter" idx="10"/>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2800" dirty="0">
                <a:effectLst/>
                <a:ea typeface="Calibri" panose="020F0502020204030204" pitchFamily="34" charset="0"/>
                <a:cs typeface="Times New Roman" panose="02020603050405020304" pitchFamily="18" charset="0"/>
              </a:rPr>
              <a:t>Describe the value of delivering integrated behavioral health services in pediatric practices</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dirty="0">
                <a:effectLst/>
                <a:ea typeface="Calibri" panose="020F0502020204030204" pitchFamily="34" charset="0"/>
                <a:cs typeface="Times New Roman" panose="02020603050405020304" pitchFamily="18" charset="0"/>
              </a:rPr>
              <a:t>Identify the core elements of successful pediatric integrated behavioral health initiatives in Rhode Island</a:t>
            </a:r>
          </a:p>
          <a:p>
            <a:pPr marL="342900" marR="0" lvl="0" indent="-342900">
              <a:lnSpc>
                <a:spcPct val="107000"/>
              </a:lnSpc>
              <a:spcBef>
                <a:spcPts val="0"/>
              </a:spcBef>
              <a:spcAft>
                <a:spcPts val="0"/>
              </a:spcAft>
              <a:buFont typeface="Symbol" panose="05050102010706020507" pitchFamily="18" charset="2"/>
              <a:buChar char=""/>
            </a:pPr>
            <a:endParaRPr lang="en-US" sz="2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dirty="0">
                <a:effectLst/>
                <a:ea typeface="Calibri" panose="020F0502020204030204" pitchFamily="34" charset="0"/>
                <a:cs typeface="Times New Roman" panose="02020603050405020304" pitchFamily="18" charset="0"/>
              </a:rPr>
              <a:t>Understand the policy and systems-level support needed to successfully implement integrated behavioral health services</a:t>
            </a:r>
          </a:p>
          <a:p>
            <a:endParaRPr lang="en-US" dirty="0"/>
          </a:p>
        </p:txBody>
      </p:sp>
    </p:spTree>
    <p:extLst>
      <p:ext uri="{BB962C8B-B14F-4D97-AF65-F5344CB8AC3E}">
        <p14:creationId xmlns:p14="http://schemas.microsoft.com/office/powerpoint/2010/main" val="214592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8DA2-96A7-797C-DC8D-437A3F2D989A}"/>
              </a:ext>
            </a:extLst>
          </p:cNvPr>
          <p:cNvSpPr>
            <a:spLocks noGrp="1"/>
          </p:cNvSpPr>
          <p:nvPr>
            <p:ph type="title"/>
          </p:nvPr>
        </p:nvSpPr>
        <p:spPr/>
        <p:txBody>
          <a:bodyPr/>
          <a:lstStyle/>
          <a:p>
            <a:r>
              <a:rPr lang="en-US" dirty="0"/>
              <a:t>Who is CTC-RI?</a:t>
            </a:r>
          </a:p>
        </p:txBody>
      </p:sp>
      <p:sp>
        <p:nvSpPr>
          <p:cNvPr id="3" name="Text Placeholder 2">
            <a:extLst>
              <a:ext uri="{FF2B5EF4-FFF2-40B4-BE49-F238E27FC236}">
                <a16:creationId xmlns:a16="http://schemas.microsoft.com/office/drawing/2014/main" id="{5B2538DB-F5F2-FAF9-2456-3204E9D762D3}"/>
              </a:ext>
            </a:extLst>
          </p:cNvPr>
          <p:cNvSpPr>
            <a:spLocks noGrp="1"/>
          </p:cNvSpPr>
          <p:nvPr>
            <p:ph type="body" sz="quarter" idx="10"/>
          </p:nvPr>
        </p:nvSpPr>
        <p:spPr/>
        <p:txBody>
          <a:bodyPr/>
          <a:lstStyle/>
          <a:p>
            <a:pPr marL="457200" indent="-457200">
              <a:buFont typeface="Arial" panose="020B0604020202020204" pitchFamily="34" charset="0"/>
              <a:buChar char="•"/>
            </a:pPr>
            <a:r>
              <a:rPr lang="en-US" dirty="0"/>
              <a:t>Public-private collaborative co-convened by </a:t>
            </a:r>
            <a:r>
              <a:rPr lang="en-US" b="1" dirty="0"/>
              <a:t>EOHHS (Medicaid)</a:t>
            </a:r>
            <a:r>
              <a:rPr lang="en-US" dirty="0"/>
              <a:t> and </a:t>
            </a:r>
            <a:r>
              <a:rPr lang="en-US" b="1" dirty="0"/>
              <a:t>Office of the Health Insurance Commissioner</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r>
              <a:rPr lang="en-US" dirty="0"/>
              <a:t>Leader of practice transformation efforts</a:t>
            </a:r>
          </a:p>
          <a:p>
            <a:pPr marL="1143000" lvl="1" indent="-457200"/>
            <a:r>
              <a:rPr lang="en-US" dirty="0"/>
              <a:t>Patient Centered Medical Home Accreditation</a:t>
            </a:r>
          </a:p>
          <a:p>
            <a:pPr marL="1143000" lvl="1" indent="-457200"/>
            <a:r>
              <a:rPr lang="en-US" dirty="0"/>
              <a:t>Community Health Teams</a:t>
            </a:r>
          </a:p>
          <a:p>
            <a:pPr marL="1143000" lvl="1" indent="-457200"/>
            <a:r>
              <a:rPr lang="en-US" dirty="0"/>
              <a:t>Integrated Behavioral Health</a:t>
            </a:r>
          </a:p>
        </p:txBody>
      </p:sp>
    </p:spTree>
    <p:extLst>
      <p:ext uri="{BB962C8B-B14F-4D97-AF65-F5344CB8AC3E}">
        <p14:creationId xmlns:p14="http://schemas.microsoft.com/office/powerpoint/2010/main" val="1105819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9D58-6594-9116-4BEF-5F036859DFF1}"/>
              </a:ext>
            </a:extLst>
          </p:cNvPr>
          <p:cNvSpPr>
            <a:spLocks noGrp="1"/>
          </p:cNvSpPr>
          <p:nvPr>
            <p:ph type="title"/>
          </p:nvPr>
        </p:nvSpPr>
        <p:spPr/>
        <p:txBody>
          <a:bodyPr/>
          <a:lstStyle/>
          <a:p>
            <a:r>
              <a:rPr lang="en-US" dirty="0"/>
              <a:t>CTC-RI Overview</a:t>
            </a:r>
          </a:p>
        </p:txBody>
      </p:sp>
      <p:sp>
        <p:nvSpPr>
          <p:cNvPr id="3" name="Text Placeholder 2">
            <a:extLst>
              <a:ext uri="{FF2B5EF4-FFF2-40B4-BE49-F238E27FC236}">
                <a16:creationId xmlns:a16="http://schemas.microsoft.com/office/drawing/2014/main" id="{2EBA2C68-54EA-8C0E-AFBF-18A29B315AFA}"/>
              </a:ext>
            </a:extLst>
          </p:cNvPr>
          <p:cNvSpPr>
            <a:spLocks noGrp="1"/>
          </p:cNvSpPr>
          <p:nvPr>
            <p:ph type="body" sz="quarter" idx="10"/>
          </p:nvPr>
        </p:nvSpPr>
        <p:spPr/>
        <p:txBody>
          <a:bodyPr/>
          <a:lstStyle/>
          <a:p>
            <a:pPr marL="457200" indent="-457200">
              <a:buFont typeface="Arial" panose="020B0604020202020204" pitchFamily="34" charset="0"/>
              <a:buChar char="•"/>
            </a:pPr>
            <a:r>
              <a:rPr lang="en-US" altLang="en-US" sz="2800" b="1" u="sng" dirty="0"/>
              <a:t>Vision</a:t>
            </a:r>
            <a:r>
              <a:rPr lang="en-US" altLang="en-US" sz="2800" b="1" dirty="0"/>
              <a:t>: Rhode Islanders enjoy excellent health and quality of life</a:t>
            </a:r>
            <a:r>
              <a:rPr lang="en-US" altLang="en-US" sz="2800" dirty="0"/>
              <a:t>.</a:t>
            </a:r>
          </a:p>
          <a:p>
            <a:pPr marL="457200" indent="-457200">
              <a:buFont typeface="Arial" panose="020B0604020202020204" pitchFamily="34" charset="0"/>
              <a:buChar char="•"/>
            </a:pPr>
            <a:r>
              <a:rPr lang="en-US" altLang="en-US" sz="2800" b="1" u="sng" dirty="0"/>
              <a:t>Mission</a:t>
            </a:r>
            <a:r>
              <a:rPr lang="en-US" altLang="en-US" sz="2800" b="1" dirty="0"/>
              <a:t>: To lead the transformation of primary care in Rhode Island in the context of an integrated healthcare system</a:t>
            </a:r>
            <a:r>
              <a:rPr lang="en-US" altLang="en-US" sz="2800" dirty="0"/>
              <a:t>; and to improve the quality of life, the patient experience of care, the affordability of care, and the health of populations we serve.</a:t>
            </a:r>
          </a:p>
          <a:p>
            <a:pPr marL="457200" indent="-457200">
              <a:buFont typeface="Arial" panose="020B0604020202020204" pitchFamily="34" charset="0"/>
              <a:buChar char="•"/>
            </a:pPr>
            <a:r>
              <a:rPr lang="en-US" altLang="en-US" sz="2800" b="1" u="sng" dirty="0"/>
              <a:t>Approach</a:t>
            </a:r>
            <a:r>
              <a:rPr lang="en-US" altLang="en-US" sz="2800" dirty="0"/>
              <a:t>: </a:t>
            </a:r>
            <a:r>
              <a:rPr lang="en-US" altLang="en-US" sz="2800" b="1" dirty="0"/>
              <a:t>CTC-RI brings together key stakeholders </a:t>
            </a:r>
            <a:r>
              <a:rPr lang="en-US" altLang="en-US" sz="2800" dirty="0"/>
              <a:t>to  implement, evaluate, refine and spread models to deliver, pay for, and sustain high quality comprehensive primary care.</a:t>
            </a:r>
          </a:p>
          <a:p>
            <a:endParaRPr lang="en-US" dirty="0"/>
          </a:p>
        </p:txBody>
      </p:sp>
    </p:spTree>
    <p:extLst>
      <p:ext uri="{BB962C8B-B14F-4D97-AF65-F5344CB8AC3E}">
        <p14:creationId xmlns:p14="http://schemas.microsoft.com/office/powerpoint/2010/main" val="312726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1425-BE9A-80AA-04CA-90624C504EEA}"/>
              </a:ext>
            </a:extLst>
          </p:cNvPr>
          <p:cNvSpPr>
            <a:spLocks noGrp="1"/>
          </p:cNvSpPr>
          <p:nvPr>
            <p:ph type="title"/>
          </p:nvPr>
        </p:nvSpPr>
        <p:spPr/>
        <p:txBody>
          <a:bodyPr/>
          <a:lstStyle/>
          <a:p>
            <a:r>
              <a:rPr lang="en-US" dirty="0"/>
              <a:t>Major Initiatives</a:t>
            </a:r>
          </a:p>
        </p:txBody>
      </p:sp>
      <p:sp>
        <p:nvSpPr>
          <p:cNvPr id="3" name="Text Placeholder 2">
            <a:extLst>
              <a:ext uri="{FF2B5EF4-FFF2-40B4-BE49-F238E27FC236}">
                <a16:creationId xmlns:a16="http://schemas.microsoft.com/office/drawing/2014/main" id="{50143016-11B7-F70F-7768-0CFD3C4F22E3}"/>
              </a:ext>
            </a:extLst>
          </p:cNvPr>
          <p:cNvSpPr>
            <a:spLocks noGrp="1"/>
          </p:cNvSpPr>
          <p:nvPr>
            <p:ph type="body" sz="quarter" idx="10"/>
          </p:nvPr>
        </p:nvSpPr>
        <p:spPr>
          <a:xfrm>
            <a:off x="838200" y="1778000"/>
            <a:ext cx="10072688" cy="697781"/>
          </a:xfrm>
        </p:spPr>
        <p:txBody>
          <a:bodyPr/>
          <a:lstStyle/>
          <a:p>
            <a:r>
              <a:rPr lang="en-US" altLang="en-US" sz="2400" dirty="0"/>
              <a:t>Our </a:t>
            </a:r>
            <a:r>
              <a:rPr lang="en-US" altLang="en-US" sz="2400" b="1" dirty="0"/>
              <a:t>multi-payer</a:t>
            </a:r>
            <a:r>
              <a:rPr lang="en-US" altLang="en-US" sz="2400" dirty="0"/>
              <a:t> table is uniquely situated to </a:t>
            </a:r>
            <a:r>
              <a:rPr lang="en-US" altLang="en-US" sz="2400" b="1" dirty="0"/>
              <a:t>bring together key stakeholders</a:t>
            </a:r>
            <a:r>
              <a:rPr lang="en-US" altLang="en-US" sz="2400" dirty="0"/>
              <a:t> who will select, test and evaluate innovative clinical strategies to </a:t>
            </a:r>
            <a:r>
              <a:rPr lang="en-US" altLang="en-US" sz="2400" b="1" dirty="0"/>
              <a:t>build the capacity of the care teams </a:t>
            </a:r>
            <a:r>
              <a:rPr lang="en-US" altLang="en-US" sz="2400" dirty="0"/>
              <a:t>to meet the needs of children, adults and families living in our communities.</a:t>
            </a:r>
            <a:endParaRPr lang="en-US" sz="2400" dirty="0"/>
          </a:p>
        </p:txBody>
      </p:sp>
      <p:pic>
        <p:nvPicPr>
          <p:cNvPr id="4" name="Picture 6" descr="Quadruple Aim Graphic">
            <a:extLst>
              <a:ext uri="{FF2B5EF4-FFF2-40B4-BE49-F238E27FC236}">
                <a16:creationId xmlns:a16="http://schemas.microsoft.com/office/drawing/2014/main" id="{71F01B0B-9C5B-AC57-B4AE-8EAF56EE5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505" y="3215347"/>
            <a:ext cx="367665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46AB649E-26C5-2B6F-5A4D-B3859982623A}"/>
              </a:ext>
            </a:extLst>
          </p:cNvPr>
          <p:cNvSpPr txBox="1"/>
          <p:nvPr/>
        </p:nvSpPr>
        <p:spPr>
          <a:xfrm>
            <a:off x="606490" y="3542600"/>
            <a:ext cx="3153016"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Patient Centered Medical Home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Adult and Pediatric</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Comprehensive Primary  Care Capitation</a:t>
            </a:r>
          </a:p>
        </p:txBody>
      </p:sp>
      <p:sp>
        <p:nvSpPr>
          <p:cNvPr id="6" name="TextBox 5">
            <a:extLst>
              <a:ext uri="{FF2B5EF4-FFF2-40B4-BE49-F238E27FC236}">
                <a16:creationId xmlns:a16="http://schemas.microsoft.com/office/drawing/2014/main" id="{D04C54D0-1F1A-CB81-96AC-6D5AA541F17F}"/>
              </a:ext>
            </a:extLst>
          </p:cNvPr>
          <p:cNvSpPr txBox="1"/>
          <p:nvPr/>
        </p:nvSpPr>
        <p:spPr>
          <a:xfrm>
            <a:off x="7223262" y="3411753"/>
            <a:ext cx="393157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 Integrated Behavioral Health</a:t>
            </a:r>
          </a:p>
        </p:txBody>
      </p:sp>
      <p:sp>
        <p:nvSpPr>
          <p:cNvPr id="7" name="TextBox 6">
            <a:extLst>
              <a:ext uri="{FF2B5EF4-FFF2-40B4-BE49-F238E27FC236}">
                <a16:creationId xmlns:a16="http://schemas.microsoft.com/office/drawing/2014/main" id="{B573F562-3C11-8030-B565-645288C00F20}"/>
              </a:ext>
            </a:extLst>
          </p:cNvPr>
          <p:cNvSpPr txBox="1"/>
          <p:nvPr/>
        </p:nvSpPr>
        <p:spPr>
          <a:xfrm>
            <a:off x="7352472" y="4926159"/>
            <a:ext cx="60976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altLang="en-US" sz="1800" b="0" i="0" u="none" strike="noStrike" kern="1200" cap="none" spc="0" normalizeH="0" baseline="0" noProof="0" dirty="0">
                <a:ln>
                  <a:noFill/>
                </a:ln>
                <a:solidFill>
                  <a:prstClr val="black"/>
                </a:solidFill>
                <a:effectLst/>
                <a:uLnTx/>
                <a:uFillTx/>
                <a:latin typeface="Calibri"/>
                <a:ea typeface="+mn-ea"/>
                <a:cs typeface="+mn-cs"/>
              </a:rPr>
              <a:t>Community Health Teams</a:t>
            </a:r>
          </a:p>
        </p:txBody>
      </p:sp>
    </p:spTree>
    <p:extLst>
      <p:ext uri="{BB962C8B-B14F-4D97-AF65-F5344CB8AC3E}">
        <p14:creationId xmlns:p14="http://schemas.microsoft.com/office/powerpoint/2010/main" val="399215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62DC33-5D8A-B205-A4C0-D3B978C9B394}"/>
              </a:ext>
            </a:extLst>
          </p:cNvPr>
          <p:cNvPicPr>
            <a:picLocks noChangeAspect="1"/>
          </p:cNvPicPr>
          <p:nvPr/>
        </p:nvPicPr>
        <p:blipFill>
          <a:blip r:embed="rId3"/>
          <a:stretch>
            <a:fillRect/>
          </a:stretch>
        </p:blipFill>
        <p:spPr>
          <a:xfrm>
            <a:off x="189571" y="-101600"/>
            <a:ext cx="10340009" cy="6755471"/>
          </a:xfrm>
          <a:prstGeom prst="rect">
            <a:avLst/>
          </a:prstGeom>
        </p:spPr>
      </p:pic>
      <p:sp>
        <p:nvSpPr>
          <p:cNvPr id="6" name="Oval 5">
            <a:extLst>
              <a:ext uri="{FF2B5EF4-FFF2-40B4-BE49-F238E27FC236}">
                <a16:creationId xmlns:a16="http://schemas.microsoft.com/office/drawing/2014/main" id="{9F2D2A0B-DEB8-1F79-E6B2-07CEF813669A}"/>
              </a:ext>
            </a:extLst>
          </p:cNvPr>
          <p:cNvSpPr/>
          <p:nvPr/>
        </p:nvSpPr>
        <p:spPr>
          <a:xfrm>
            <a:off x="2460978" y="1004712"/>
            <a:ext cx="1682044" cy="20658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489D4AA-06AD-91B8-2546-CC3E87213D42}"/>
              </a:ext>
            </a:extLst>
          </p:cNvPr>
          <p:cNvSpPr/>
          <p:nvPr/>
        </p:nvSpPr>
        <p:spPr>
          <a:xfrm>
            <a:off x="2613378" y="3222978"/>
            <a:ext cx="1682044" cy="20658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313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E92A9-9A6D-3B9B-A9DA-33715284BCF6}"/>
              </a:ext>
            </a:extLst>
          </p:cNvPr>
          <p:cNvSpPr>
            <a:spLocks noGrp="1"/>
          </p:cNvSpPr>
          <p:nvPr>
            <p:ph type="title"/>
          </p:nvPr>
        </p:nvSpPr>
        <p:spPr/>
        <p:txBody>
          <a:bodyPr/>
          <a:lstStyle/>
          <a:p>
            <a:r>
              <a:rPr lang="en-US" dirty="0"/>
              <a:t>Policy Support for IBH in RI</a:t>
            </a:r>
          </a:p>
        </p:txBody>
      </p:sp>
      <p:sp>
        <p:nvSpPr>
          <p:cNvPr id="3" name="Text Placeholder 2">
            <a:extLst>
              <a:ext uri="{FF2B5EF4-FFF2-40B4-BE49-F238E27FC236}">
                <a16:creationId xmlns:a16="http://schemas.microsoft.com/office/drawing/2014/main" id="{C33F3EC4-DD19-8EF1-38C2-59A33FAE3A27}"/>
              </a:ext>
            </a:extLst>
          </p:cNvPr>
          <p:cNvSpPr>
            <a:spLocks noGrp="1"/>
          </p:cNvSpPr>
          <p:nvPr>
            <p:ph type="body" sz="quarter" idx="10"/>
          </p:nvPr>
        </p:nvSpPr>
        <p:spPr>
          <a:xfrm>
            <a:off x="838200" y="1536460"/>
            <a:ext cx="10072688" cy="4222750"/>
          </a:xfrm>
        </p:spPr>
        <p:txBody>
          <a:bodyPr/>
          <a:lstStyle/>
          <a:p>
            <a:r>
              <a:rPr lang="en-US" b="1" dirty="0"/>
              <a:t>Affordability Standards</a:t>
            </a:r>
          </a:p>
          <a:p>
            <a:pPr marL="457200" indent="-457200">
              <a:buFont typeface="Arial" panose="020B0604020202020204" pitchFamily="34" charset="0"/>
              <a:buChar char="•"/>
            </a:pPr>
            <a:r>
              <a:rPr lang="en-US" dirty="0"/>
              <a:t>Legislation enacted 2006, regulations promulgated 2008-2010</a:t>
            </a:r>
          </a:p>
          <a:p>
            <a:pPr lvl="2"/>
            <a:r>
              <a:rPr lang="en-US" sz="2200" dirty="0"/>
              <a:t>Office of Health Insurance Commissioner (OHIC)</a:t>
            </a:r>
          </a:p>
          <a:p>
            <a:pPr lvl="2"/>
            <a:r>
              <a:rPr lang="en-US" sz="2200" dirty="0"/>
              <a:t>1% yearly increase primary care spend (commercial insurers)</a:t>
            </a:r>
          </a:p>
          <a:p>
            <a:pPr lvl="2"/>
            <a:r>
              <a:rPr lang="en-US" sz="2200" dirty="0"/>
              <a:t>Support statewide multi-payer PCMH transformation</a:t>
            </a:r>
          </a:p>
          <a:p>
            <a:pPr marL="457200" indent="-457200">
              <a:buFont typeface="Arial" panose="020B0604020202020204" pitchFamily="34" charset="0"/>
              <a:buChar char="•"/>
            </a:pPr>
            <a:r>
              <a:rPr lang="en-US" dirty="0"/>
              <a:t>Revised 2014 and 2020 – primary care spend increased from 6.3% to 10.7%</a:t>
            </a:r>
          </a:p>
          <a:p>
            <a:pPr lvl="2"/>
            <a:r>
              <a:rPr lang="en-US" sz="2200" dirty="0"/>
              <a:t>Add focus on community health teams, now also IBH</a:t>
            </a:r>
          </a:p>
          <a:p>
            <a:pPr marL="457200" indent="-457200">
              <a:buFont typeface="Arial" panose="020B0604020202020204" pitchFamily="34" charset="0"/>
              <a:buChar char="•"/>
            </a:pPr>
            <a:r>
              <a:rPr lang="en-US" dirty="0"/>
              <a:t>Updated standards require new investments in pediatric community based BH</a:t>
            </a:r>
          </a:p>
          <a:p>
            <a:endParaRPr lang="en-US" dirty="0"/>
          </a:p>
          <a:p>
            <a:endParaRPr lang="en-US" dirty="0"/>
          </a:p>
          <a:p>
            <a:endParaRPr lang="en-US" dirty="0"/>
          </a:p>
        </p:txBody>
      </p:sp>
    </p:spTree>
    <p:extLst>
      <p:ext uri="{BB962C8B-B14F-4D97-AF65-F5344CB8AC3E}">
        <p14:creationId xmlns:p14="http://schemas.microsoft.com/office/powerpoint/2010/main" val="513651798"/>
      </p:ext>
    </p:extLst>
  </p:cSld>
  <p:clrMapOvr>
    <a:masterClrMapping/>
  </p:clrMapOvr>
</p:sld>
</file>

<file path=ppt/theme/theme1.xml><?xml version="1.0" encoding="utf-8"?>
<a:theme xmlns:a="http://schemas.openxmlformats.org/drawingml/2006/main" name="Centering Care 23 theme">
  <a:themeElements>
    <a:clrScheme name="Custom 5">
      <a:dk1>
        <a:srgbClr val="283666"/>
      </a:dk1>
      <a:lt1>
        <a:srgbClr val="FFFFFF"/>
      </a:lt1>
      <a:dk2>
        <a:srgbClr val="E8AB30"/>
      </a:dk2>
      <a:lt2>
        <a:srgbClr val="C3D600"/>
      </a:lt2>
      <a:accent1>
        <a:srgbClr val="EC615B"/>
      </a:accent1>
      <a:accent2>
        <a:srgbClr val="ED7D31"/>
      </a:accent2>
      <a:accent3>
        <a:srgbClr val="A5A5A5"/>
      </a:accent3>
      <a:accent4>
        <a:srgbClr val="FFC000"/>
      </a:accent4>
      <a:accent5>
        <a:srgbClr val="5B9BD5"/>
      </a:accent5>
      <a:accent6>
        <a:srgbClr val="70AD47"/>
      </a:accent6>
      <a:hlink>
        <a:srgbClr val="A20067"/>
      </a:hlink>
      <a:folHlink>
        <a:srgbClr val="FFFFFF"/>
      </a:folHlink>
    </a:clrScheme>
    <a:fontScheme name="Custom 1">
      <a:majorFont>
        <a:latin typeface="Aleo"/>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ank you slide">
  <a:themeElements>
    <a:clrScheme name="Custom 5">
      <a:dk1>
        <a:srgbClr val="283666"/>
      </a:dk1>
      <a:lt1>
        <a:srgbClr val="FFFFFF"/>
      </a:lt1>
      <a:dk2>
        <a:srgbClr val="E8AB30"/>
      </a:dk2>
      <a:lt2>
        <a:srgbClr val="C3D600"/>
      </a:lt2>
      <a:accent1>
        <a:srgbClr val="EC615B"/>
      </a:accent1>
      <a:accent2>
        <a:srgbClr val="ED7D31"/>
      </a:accent2>
      <a:accent3>
        <a:srgbClr val="A5A5A5"/>
      </a:accent3>
      <a:accent4>
        <a:srgbClr val="FFC000"/>
      </a:accent4>
      <a:accent5>
        <a:srgbClr val="5B9BD5"/>
      </a:accent5>
      <a:accent6>
        <a:srgbClr val="70AD47"/>
      </a:accent6>
      <a:hlink>
        <a:srgbClr val="A20067"/>
      </a:hlink>
      <a:folHlink>
        <a:srgbClr val="FFFFFF"/>
      </a:folHlink>
    </a:clrScheme>
    <a:fontScheme name="Custom 1">
      <a:majorFont>
        <a:latin typeface="Aleo"/>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le slides">
  <a:themeElements>
    <a:clrScheme name="Camden">
      <a:dk1>
        <a:srgbClr val="293666"/>
      </a:dk1>
      <a:lt1>
        <a:srgbClr val="FFFFFF"/>
      </a:lt1>
      <a:dk2>
        <a:srgbClr val="293666"/>
      </a:dk2>
      <a:lt2>
        <a:srgbClr val="FFFFFF"/>
      </a:lt2>
      <a:accent1>
        <a:srgbClr val="3EAB7F"/>
      </a:accent1>
      <a:accent2>
        <a:srgbClr val="AB4381"/>
      </a:accent2>
      <a:accent3>
        <a:srgbClr val="0388A6"/>
      </a:accent3>
      <a:accent4>
        <a:srgbClr val="E8AB30"/>
      </a:accent4>
      <a:accent5>
        <a:srgbClr val="EB615B"/>
      </a:accent5>
      <a:accent6>
        <a:srgbClr val="70AD47"/>
      </a:accent6>
      <a:hlink>
        <a:srgbClr val="EB615B"/>
      </a:hlink>
      <a:folHlink>
        <a:srgbClr val="0388A6"/>
      </a:folHlink>
    </a:clrScheme>
    <a:fontScheme name="Custom 1">
      <a:majorFont>
        <a:latin typeface="Aleo"/>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amden">
      <a:dk1>
        <a:srgbClr val="293666"/>
      </a:dk1>
      <a:lt1>
        <a:srgbClr val="FFFFFF"/>
      </a:lt1>
      <a:dk2>
        <a:srgbClr val="293666"/>
      </a:dk2>
      <a:lt2>
        <a:srgbClr val="FFFFFF"/>
      </a:lt2>
      <a:accent1>
        <a:srgbClr val="3EAB7F"/>
      </a:accent1>
      <a:accent2>
        <a:srgbClr val="AB4381"/>
      </a:accent2>
      <a:accent3>
        <a:srgbClr val="0388A6"/>
      </a:accent3>
      <a:accent4>
        <a:srgbClr val="E8AB30"/>
      </a:accent4>
      <a:accent5>
        <a:srgbClr val="EB615B"/>
      </a:accent5>
      <a:accent6>
        <a:srgbClr val="70AD47"/>
      </a:accent6>
      <a:hlink>
        <a:srgbClr val="EB615B"/>
      </a:hlink>
      <a:folHlink>
        <a:srgbClr val="0388A6"/>
      </a:folHlink>
    </a:clrScheme>
    <a:fontScheme name="Custom 1">
      <a:majorFont>
        <a:latin typeface="Aleo"/>
        <a:ea typeface=""/>
        <a:cs typeface=""/>
      </a:majorFont>
      <a:minorFont>
        <a:latin typeface="IBM Plex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f1bb3a0-1444-4347-b50c-605e4033ff70">
      <Terms xmlns="http://schemas.microsoft.com/office/infopath/2007/PartnerControls"/>
    </lcf76f155ced4ddcb4097134ff3c332f>
    <TaxCatchAll xmlns="d0a2725c-f9d7-49cd-a650-17b9adae72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B3C1E0703691D4EB3EA49FA2059C5E1" ma:contentTypeVersion="13" ma:contentTypeDescription="Create a new document." ma:contentTypeScope="" ma:versionID="de66c777cf3d3448861e377657485f26">
  <xsd:schema xmlns:xsd="http://www.w3.org/2001/XMLSchema" xmlns:xs="http://www.w3.org/2001/XMLSchema" xmlns:p="http://schemas.microsoft.com/office/2006/metadata/properties" xmlns:ns2="7f1bb3a0-1444-4347-b50c-605e4033ff70" xmlns:ns3="d0a2725c-f9d7-49cd-a650-17b9adae724e" targetNamespace="http://schemas.microsoft.com/office/2006/metadata/properties" ma:root="true" ma:fieldsID="33987977bee499936a9b35f6639f7855" ns2:_="" ns3:_="">
    <xsd:import namespace="7f1bb3a0-1444-4347-b50c-605e4033ff70"/>
    <xsd:import namespace="d0a2725c-f9d7-49cd-a650-17b9adae72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bb3a0-1444-4347-b50c-605e4033ff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ff79733-100e-4b8f-ba1c-7f6829eb8ed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2725c-f9d7-49cd-a650-17b9adae724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20fe2d-15a9-4a17-a55a-4025b0d7927f}" ma:internalName="TaxCatchAll" ma:showField="CatchAllData" ma:web="d0a2725c-f9d7-49cd-a650-17b9adae724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CC35E0-6714-48C2-9043-AE5FAFA894B4}">
  <ds:schemaRefs>
    <ds:schemaRef ds:uri="http://schemas.microsoft.com/sharepoint/v3/contenttype/forms"/>
  </ds:schemaRefs>
</ds:datastoreItem>
</file>

<file path=customXml/itemProps2.xml><?xml version="1.0" encoding="utf-8"?>
<ds:datastoreItem xmlns:ds="http://schemas.openxmlformats.org/officeDocument/2006/customXml" ds:itemID="{3CDDEC4F-D56C-4647-A93C-360B8CEEDC44}">
  <ds:schemaRefs>
    <ds:schemaRef ds:uri="http://schemas.microsoft.com/office/2006/metadata/properties"/>
    <ds:schemaRef ds:uri="http://schemas.microsoft.com/office/infopath/2007/PartnerControls"/>
    <ds:schemaRef ds:uri="0a35069c-ab0b-4a17-b3d0-1cc51cd8bba3"/>
    <ds:schemaRef ds:uri="5c04b705-7212-4d49-82aa-9becf83277ac"/>
    <ds:schemaRef ds:uri="7f1bb3a0-1444-4347-b50c-605e4033ff70"/>
    <ds:schemaRef ds:uri="d0a2725c-f9d7-49cd-a650-17b9adae724e"/>
  </ds:schemaRefs>
</ds:datastoreItem>
</file>

<file path=customXml/itemProps3.xml><?xml version="1.0" encoding="utf-8"?>
<ds:datastoreItem xmlns:ds="http://schemas.openxmlformats.org/officeDocument/2006/customXml" ds:itemID="{BE4F1CEC-3AE8-433E-A771-F57FED4EC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bb3a0-1444-4347-b50c-605e4033ff70"/>
    <ds:schemaRef ds:uri="d0a2725c-f9d7-49cd-a650-17b9adae7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2245</TotalTime>
  <Words>1366</Words>
  <Application>Microsoft Office PowerPoint</Application>
  <PresentationFormat>Widescreen</PresentationFormat>
  <Paragraphs>213</Paragraphs>
  <Slides>26</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Aleo</vt:lpstr>
      <vt:lpstr>Arial</vt:lpstr>
      <vt:lpstr>Calibri</vt:lpstr>
      <vt:lpstr>Helvetica Neue</vt:lpstr>
      <vt:lpstr>IBM Plex Sans</vt:lpstr>
      <vt:lpstr>Palatino Linotype</vt:lpstr>
      <vt:lpstr>Symbol</vt:lpstr>
      <vt:lpstr>Times New Roman</vt:lpstr>
      <vt:lpstr>Centering Care 23 theme</vt:lpstr>
      <vt:lpstr>thank you slide</vt:lpstr>
      <vt:lpstr>While slides</vt:lpstr>
      <vt:lpstr>1_Custom Design</vt:lpstr>
      <vt:lpstr>Promoting Integrated Behavioral Health in Pediatrics: Rhode Island Efforts </vt:lpstr>
      <vt:lpstr>Overview </vt:lpstr>
      <vt:lpstr>Workshop Presenters</vt:lpstr>
      <vt:lpstr>Session Objectives</vt:lpstr>
      <vt:lpstr>Who is CTC-RI?</vt:lpstr>
      <vt:lpstr>CTC-RI Overview</vt:lpstr>
      <vt:lpstr>Major Initiatives</vt:lpstr>
      <vt:lpstr>PowerPoint Presentation</vt:lpstr>
      <vt:lpstr>Policy Support for IBH in RI</vt:lpstr>
      <vt:lpstr>Unmet Need</vt:lpstr>
      <vt:lpstr>Kicking off Pediatric IBH Work</vt:lpstr>
      <vt:lpstr>Building Pediatric IBH  Infrastructure  </vt:lpstr>
      <vt:lpstr>Better Care – Lower Costs</vt:lpstr>
      <vt:lpstr>Emergency Department Visits  Risk-Adjusted (Visits per 1,000 Member-Years Count)</vt:lpstr>
      <vt:lpstr>Pediatric IBH Screening Rates (8 sites)</vt:lpstr>
      <vt:lpstr>PowerPoint Presentation</vt:lpstr>
      <vt:lpstr>PowerPoint Presentation</vt:lpstr>
      <vt:lpstr>Resources in RI</vt:lpstr>
      <vt:lpstr>DULCE</vt:lpstr>
      <vt:lpstr>What does the CHW do?</vt:lpstr>
      <vt:lpstr>DULCE Ingredients</vt:lpstr>
      <vt:lpstr>Pediatric weight management  ECHO© series </vt:lpstr>
      <vt:lpstr>Clinicians gain skills and confidence </vt:lpstr>
      <vt:lpstr>Panelist Questions </vt:lpstr>
      <vt:lpstr>Looking Ahead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Linda Cabral</cp:lastModifiedBy>
  <cp:revision>58</cp:revision>
  <dcterms:created xsi:type="dcterms:W3CDTF">2023-02-02T23:26:48Z</dcterms:created>
  <dcterms:modified xsi:type="dcterms:W3CDTF">2023-10-02T19:00:41Z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0x010100AB3C1E0703691D4EB3EA49FA2059C5E1</vt:lpwstr>
  </property>
  <property fmtid="{D5CDD505-2E9C-101B-9397-08002B2CF9AE}" pid="3" name="MediaServiceImageTags">
    <vt:lpwstr/>
  </property>
</Properties>
</file>