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 id="2147483660" r:id="rId2"/>
  </p:sldMasterIdLst>
  <p:notesMasterIdLst>
    <p:notesMasterId r:id="rId39"/>
  </p:notesMasterIdLst>
  <p:sldIdLst>
    <p:sldId id="256" r:id="rId3"/>
    <p:sldId id="438" r:id="rId4"/>
    <p:sldId id="439" r:id="rId5"/>
    <p:sldId id="451" r:id="rId6"/>
    <p:sldId id="473" r:id="rId7"/>
    <p:sldId id="474" r:id="rId8"/>
    <p:sldId id="477" r:id="rId9"/>
    <p:sldId id="482"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480" r:id="rId35"/>
    <p:sldId id="481" r:id="rId36"/>
    <p:sldId id="472" r:id="rId37"/>
    <p:sldId id="443" r:id="rId38"/>
  </p:sldIdLst>
  <p:sldSz cx="18288000" cy="10287000"/>
  <p:notesSz cx="6858000" cy="9144000"/>
  <p:embeddedFontLst>
    <p:embeddedFont>
      <p:font typeface="EB Garamond" panose="00000500000000000000" pitchFamily="2" charset="0"/>
      <p:regular r:id="rId40"/>
      <p:bold r:id="rId41"/>
      <p:italic r:id="rId42"/>
      <p:boldItalic r:id="rId43"/>
    </p:embeddedFont>
    <p:embeddedFont>
      <p:font typeface="Garamond" panose="02020404030301010803" pitchFamily="18" charset="0"/>
      <p:regular r:id="rId44"/>
      <p:bold r:id="rId45"/>
      <p:italic r:id="rId46"/>
    </p:embeddedFont>
    <p:embeddedFont>
      <p:font typeface="Montserrat Bold Italics" panose="020B0604020202020204" charset="0"/>
      <p:regular r:id="rId47"/>
      <p:italic r:id="rId48"/>
    </p:embeddedFont>
    <p:embeddedFont>
      <p:font typeface="Open Sans" panose="020B0606030504020204" pitchFamily="34" charset="0"/>
      <p:regular r:id="rId49"/>
      <p:bold r:id="rId50"/>
      <p:italic r:id="rId51"/>
      <p:boldItalic r:id="rId52"/>
    </p:embeddedFont>
    <p:embeddedFont>
      <p:font typeface="Open Sans Bold" panose="020B0806030504020204" pitchFamily="34" charset="0"/>
      <p:regular r:id="rId53"/>
      <p:bold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932859A-2B87-4634-88D5-5E1F9B9A7024}">
          <p14:sldIdLst>
            <p14:sldId id="256"/>
            <p14:sldId id="438"/>
            <p14:sldId id="439"/>
            <p14:sldId id="451"/>
            <p14:sldId id="473"/>
            <p14:sldId id="474"/>
            <p14:sldId id="477"/>
            <p14:sldId id="482"/>
            <p14:sldId id="257"/>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480"/>
            <p14:sldId id="481"/>
            <p14:sldId id="472"/>
            <p14:sldId id="44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8A3E"/>
    <a:srgbClr val="EBF1DE"/>
    <a:srgbClr val="0070C0"/>
    <a:srgbClr val="007635"/>
    <a:srgbClr val="7B3C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39" autoAdjust="0"/>
    <p:restoredTop sz="93447" autoAdjust="0"/>
  </p:normalViewPr>
  <p:slideViewPr>
    <p:cSldViewPr>
      <p:cViewPr varScale="1">
        <p:scale>
          <a:sx n="42" d="100"/>
          <a:sy n="42" d="100"/>
        </p:scale>
        <p:origin x="548"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12.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7.fntdata"/><Relationship Id="rId20" Type="http://schemas.openxmlformats.org/officeDocument/2006/relationships/slide" Target="slides/slide18.xml"/><Relationship Id="rId41" Type="http://schemas.openxmlformats.org/officeDocument/2006/relationships/font" Target="fonts/font2.fntdata"/><Relationship Id="rId54"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0.fntdata"/><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5.fntdata"/><Relationship Id="rId52"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23.09.2024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Linda</a:t>
            </a:r>
          </a:p>
        </p:txBody>
      </p:sp>
      <p:sp>
        <p:nvSpPr>
          <p:cNvPr id="4" name="Slide Number Placeholder 3"/>
          <p:cNvSpPr>
            <a:spLocks noGrp="1"/>
          </p:cNvSpPr>
          <p:nvPr>
            <p:ph type="sldNum" sz="quarter" idx="5"/>
          </p:nvPr>
        </p:nvSpPr>
        <p:spPr/>
        <p:txBody>
          <a:bodyPr/>
          <a:lstStyle/>
          <a:p>
            <a:fld id="{871B2431-D351-4C6E-A3CF-9DFAC0E3E050}" type="slidenum">
              <a:rPr lang="cs-CZ" smtClean="0"/>
              <a:t>2</a:t>
            </a:fld>
            <a:endParaRPr lang="cs-CZ"/>
          </a:p>
        </p:txBody>
      </p:sp>
    </p:spTree>
    <p:extLst>
      <p:ext uri="{BB962C8B-B14F-4D97-AF65-F5344CB8AC3E}">
        <p14:creationId xmlns:p14="http://schemas.microsoft.com/office/powerpoint/2010/main" val="1901541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fcfb0882d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g2fcfb0882d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g2fcfb0882d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fcfb0882d3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3" name="Google Shape;153;g2fcfb0882d3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d3237a4d5d_2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d3237a4d5d_2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g2d3237a4d5d_2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fe3ae13222_0_4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g2fe3ae13222_0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fe3ae13222_0_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4" name="Google Shape;174;g2fe3ae13222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2936a74194e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2936a74194e_0_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2" name="Google Shape;182;g2936a74194e_0_7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94280f1551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g294280f1551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8" name="Google Shape;188;g294280f1551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94280f1551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g294280f1551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g294280f1551_0_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bd52193d76_1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0" name="Google Shape;200;g2bd52193d76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fe3ae13222_0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g2fe3ae13222_0_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07" name="Google Shape;207;g2fe3ae13222_0_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Linda</a:t>
            </a:r>
          </a:p>
        </p:txBody>
      </p:sp>
      <p:sp>
        <p:nvSpPr>
          <p:cNvPr id="4" name="Slide Number Placeholder 3"/>
          <p:cNvSpPr>
            <a:spLocks noGrp="1"/>
          </p:cNvSpPr>
          <p:nvPr>
            <p:ph type="sldNum" sz="quarter" idx="5"/>
          </p:nvPr>
        </p:nvSpPr>
        <p:spPr/>
        <p:txBody>
          <a:bodyPr/>
          <a:lstStyle/>
          <a:p>
            <a:fld id="{871B2431-D351-4C6E-A3CF-9DFAC0E3E050}" type="slidenum">
              <a:rPr lang="cs-CZ" smtClean="0"/>
              <a:t>3</a:t>
            </a:fld>
            <a:endParaRPr lang="cs-CZ"/>
          </a:p>
        </p:txBody>
      </p:sp>
    </p:spTree>
    <p:extLst>
      <p:ext uri="{BB962C8B-B14F-4D97-AF65-F5344CB8AC3E}">
        <p14:creationId xmlns:p14="http://schemas.microsoft.com/office/powerpoint/2010/main" val="3091707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bd52193d76_1_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6" name="Google Shape;216;g2bd52193d76_1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fe3ae13222_0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g2fe3ae13222_0_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g2fe3ae13222_0_6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000250ba5f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g3000250ba5f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2" name="Google Shape;232;g3000250ba5f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3002293bf8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3002293bf8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g3002293bf8c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3002293bf8c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3002293bf8c_0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g3002293bf8c_0_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fe3ae13222_0_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g2fe3ae13222_0_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5" name="Google Shape;255;g2fe3ae13222_0_8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2d3237a4d5d_1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2d3237a4d5d_1_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g2d3237a4d5d_1_2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fe3ae13222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g2fe3ae13222_0_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1" name="Google Shape;271;g2fe3ae13222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936a74194e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g2936a74194e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9" name="Google Shape;279;g2936a74194e_0_8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28bd713306d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4" name="Google Shape;284;g28bd713306d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Linda</a:t>
            </a:r>
          </a:p>
        </p:txBody>
      </p:sp>
      <p:sp>
        <p:nvSpPr>
          <p:cNvPr id="4" name="Slide Number Placeholder 3"/>
          <p:cNvSpPr>
            <a:spLocks noGrp="1"/>
          </p:cNvSpPr>
          <p:nvPr>
            <p:ph type="sldNum" sz="quarter" idx="5"/>
          </p:nvPr>
        </p:nvSpPr>
        <p:spPr/>
        <p:txBody>
          <a:bodyPr/>
          <a:lstStyle/>
          <a:p>
            <a:fld id="{871B2431-D351-4C6E-A3CF-9DFAC0E3E050}" type="slidenum">
              <a:rPr lang="cs-CZ" smtClean="0"/>
              <a:t>4</a:t>
            </a:fld>
            <a:endParaRPr lang="cs-CZ"/>
          </a:p>
        </p:txBody>
      </p:sp>
    </p:spTree>
    <p:extLst>
      <p:ext uri="{BB962C8B-B14F-4D97-AF65-F5344CB8AC3E}">
        <p14:creationId xmlns:p14="http://schemas.microsoft.com/office/powerpoint/2010/main" val="28077245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fe3ae13222_0_1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g2fe3ae13222_0_1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1" name="Google Shape;291;g2fe3ae13222_0_10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31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2fe3ae13222_0_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g2fe3ae13222_0_10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7" name="Google Shape;297;g2fe3ae13222_0_10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32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26AF4-9C0D-9207-8F55-A354C70641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66C688-CC94-01B8-69E5-005CAB67D1F3}"/>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54630ACC-E3E8-B4B8-690D-DCDBDA7627ED}"/>
              </a:ext>
            </a:extLst>
          </p:cNvPr>
          <p:cNvSpPr>
            <a:spLocks noGrp="1"/>
          </p:cNvSpPr>
          <p:nvPr>
            <p:ph type="body" idx="1"/>
          </p:nvPr>
        </p:nvSpPr>
        <p:spPr/>
        <p:txBody>
          <a:bodyPr/>
          <a:lstStyle/>
          <a:p>
            <a:r>
              <a:rPr lang="en-US" dirty="0"/>
              <a:t>Linda</a:t>
            </a:r>
          </a:p>
        </p:txBody>
      </p:sp>
      <p:sp>
        <p:nvSpPr>
          <p:cNvPr id="4" name="Slide Number Placeholder 3">
            <a:extLst>
              <a:ext uri="{FF2B5EF4-FFF2-40B4-BE49-F238E27FC236}">
                <a16:creationId xmlns:a16="http://schemas.microsoft.com/office/drawing/2014/main" id="{1B920735-0541-23A9-BFEB-C336CD02ED08}"/>
              </a:ext>
            </a:extLst>
          </p:cNvPr>
          <p:cNvSpPr>
            <a:spLocks noGrp="1"/>
          </p:cNvSpPr>
          <p:nvPr>
            <p:ph type="sldNum" sz="quarter" idx="5"/>
          </p:nvPr>
        </p:nvSpPr>
        <p:spPr/>
        <p:txBody>
          <a:bodyPr/>
          <a:lstStyle/>
          <a:p>
            <a:fld id="{871B2431-D351-4C6E-A3CF-9DFAC0E3E050}" type="slidenum">
              <a:rPr lang="cs-CZ" smtClean="0"/>
              <a:t>33</a:t>
            </a:fld>
            <a:endParaRPr lang="cs-CZ"/>
          </a:p>
        </p:txBody>
      </p:sp>
    </p:spTree>
    <p:extLst>
      <p:ext uri="{BB962C8B-B14F-4D97-AF65-F5344CB8AC3E}">
        <p14:creationId xmlns:p14="http://schemas.microsoft.com/office/powerpoint/2010/main" val="17588098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26AF4-9C0D-9207-8F55-A354C70641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66C688-CC94-01B8-69E5-005CAB67D1F3}"/>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54630ACC-E3E8-B4B8-690D-DCDBDA7627ED}"/>
              </a:ext>
            </a:extLst>
          </p:cNvPr>
          <p:cNvSpPr>
            <a:spLocks noGrp="1"/>
          </p:cNvSpPr>
          <p:nvPr>
            <p:ph type="body" idx="1"/>
          </p:nvPr>
        </p:nvSpPr>
        <p:spPr/>
        <p:txBody>
          <a:bodyPr/>
          <a:lstStyle/>
          <a:p>
            <a:r>
              <a:rPr lang="en-US" dirty="0"/>
              <a:t>Linda</a:t>
            </a:r>
          </a:p>
        </p:txBody>
      </p:sp>
      <p:sp>
        <p:nvSpPr>
          <p:cNvPr id="4" name="Slide Number Placeholder 3">
            <a:extLst>
              <a:ext uri="{FF2B5EF4-FFF2-40B4-BE49-F238E27FC236}">
                <a16:creationId xmlns:a16="http://schemas.microsoft.com/office/drawing/2014/main" id="{1B920735-0541-23A9-BFEB-C336CD02ED08}"/>
              </a:ext>
            </a:extLst>
          </p:cNvPr>
          <p:cNvSpPr>
            <a:spLocks noGrp="1"/>
          </p:cNvSpPr>
          <p:nvPr>
            <p:ph type="sldNum" sz="quarter" idx="5"/>
          </p:nvPr>
        </p:nvSpPr>
        <p:spPr/>
        <p:txBody>
          <a:bodyPr/>
          <a:lstStyle/>
          <a:p>
            <a:fld id="{871B2431-D351-4C6E-A3CF-9DFAC0E3E050}" type="slidenum">
              <a:rPr lang="cs-CZ" smtClean="0"/>
              <a:t>34</a:t>
            </a:fld>
            <a:endParaRPr lang="cs-CZ"/>
          </a:p>
        </p:txBody>
      </p:sp>
    </p:spTree>
    <p:extLst>
      <p:ext uri="{BB962C8B-B14F-4D97-AF65-F5344CB8AC3E}">
        <p14:creationId xmlns:p14="http://schemas.microsoft.com/office/powerpoint/2010/main" val="8117585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dirty="0"/>
              <a:t>Linda </a:t>
            </a:r>
          </a:p>
        </p:txBody>
      </p:sp>
      <p:sp>
        <p:nvSpPr>
          <p:cNvPr id="4" name="Slide Number Placeholder 3"/>
          <p:cNvSpPr>
            <a:spLocks noGrp="1"/>
          </p:cNvSpPr>
          <p:nvPr>
            <p:ph type="sldNum" sz="quarter" idx="5"/>
          </p:nvPr>
        </p:nvSpPr>
        <p:spPr/>
        <p:txBody>
          <a:bodyPr/>
          <a:lstStyle/>
          <a:p>
            <a:fld id="{871B2431-D351-4C6E-A3CF-9DFAC0E3E050}" type="slidenum">
              <a:rPr lang="cs-CZ" smtClean="0"/>
              <a:t>35</a:t>
            </a:fld>
            <a:endParaRPr lang="cs-CZ"/>
          </a:p>
        </p:txBody>
      </p:sp>
    </p:spTree>
    <p:extLst>
      <p:ext uri="{BB962C8B-B14F-4D97-AF65-F5344CB8AC3E}">
        <p14:creationId xmlns:p14="http://schemas.microsoft.com/office/powerpoint/2010/main" val="1938328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8C5-2E02-1665-37F4-E069776A3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DB9CBD-4FF2-4145-11B2-DE158ED7C426}"/>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42233A83-E246-1ECD-D8B2-A697342956FC}"/>
              </a:ext>
            </a:extLst>
          </p:cNvPr>
          <p:cNvSpPr>
            <a:spLocks noGrp="1"/>
          </p:cNvSpPr>
          <p:nvPr>
            <p:ph type="body" idx="1"/>
          </p:nvPr>
        </p:nvSpPr>
        <p:spPr/>
        <p:txBody>
          <a:bodyPr/>
          <a:lstStyle/>
          <a:p>
            <a:r>
              <a:rPr lang="en-US" dirty="0"/>
              <a:t>Liz</a:t>
            </a:r>
          </a:p>
        </p:txBody>
      </p:sp>
      <p:sp>
        <p:nvSpPr>
          <p:cNvPr id="4" name="Slide Number Placeholder 3">
            <a:extLst>
              <a:ext uri="{FF2B5EF4-FFF2-40B4-BE49-F238E27FC236}">
                <a16:creationId xmlns:a16="http://schemas.microsoft.com/office/drawing/2014/main" id="{A2E884CA-53B7-02BF-30B6-FCF93FF6814C}"/>
              </a:ext>
            </a:extLst>
          </p:cNvPr>
          <p:cNvSpPr>
            <a:spLocks noGrp="1"/>
          </p:cNvSpPr>
          <p:nvPr>
            <p:ph type="sldNum" sz="quarter" idx="5"/>
          </p:nvPr>
        </p:nvSpPr>
        <p:spPr/>
        <p:txBody>
          <a:bodyPr/>
          <a:lstStyle/>
          <a:p>
            <a:fld id="{871B2431-D351-4C6E-A3CF-9DFAC0E3E050}" type="slidenum">
              <a:rPr lang="cs-CZ" smtClean="0"/>
              <a:t>5</a:t>
            </a:fld>
            <a:endParaRPr lang="cs-CZ"/>
          </a:p>
        </p:txBody>
      </p:sp>
    </p:spTree>
    <p:extLst>
      <p:ext uri="{BB962C8B-B14F-4D97-AF65-F5344CB8AC3E}">
        <p14:creationId xmlns:p14="http://schemas.microsoft.com/office/powerpoint/2010/main" val="2415333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5C7F7-BA3A-FE81-781E-535591E226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6B8307-EDE2-1DFB-426B-D63B6EC9631A}"/>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AABCCF96-7CA3-0BE2-6797-9806477EAD88}"/>
              </a:ext>
            </a:extLst>
          </p:cNvPr>
          <p:cNvSpPr>
            <a:spLocks noGrp="1"/>
          </p:cNvSpPr>
          <p:nvPr>
            <p:ph type="body" idx="1"/>
          </p:nvPr>
        </p:nvSpPr>
        <p:spPr/>
        <p:txBody>
          <a:bodyPr/>
          <a:lstStyle/>
          <a:p>
            <a:r>
              <a:rPr lang="en-US" dirty="0"/>
              <a:t>Liz</a:t>
            </a:r>
          </a:p>
        </p:txBody>
      </p:sp>
      <p:sp>
        <p:nvSpPr>
          <p:cNvPr id="4" name="Slide Number Placeholder 3">
            <a:extLst>
              <a:ext uri="{FF2B5EF4-FFF2-40B4-BE49-F238E27FC236}">
                <a16:creationId xmlns:a16="http://schemas.microsoft.com/office/drawing/2014/main" id="{F8442CF7-7AA9-4995-290C-638748EE5DD8}"/>
              </a:ext>
            </a:extLst>
          </p:cNvPr>
          <p:cNvSpPr>
            <a:spLocks noGrp="1"/>
          </p:cNvSpPr>
          <p:nvPr>
            <p:ph type="sldNum" sz="quarter" idx="5"/>
          </p:nvPr>
        </p:nvSpPr>
        <p:spPr/>
        <p:txBody>
          <a:bodyPr/>
          <a:lstStyle/>
          <a:p>
            <a:fld id="{871B2431-D351-4C6E-A3CF-9DFAC0E3E050}" type="slidenum">
              <a:rPr lang="cs-CZ" smtClean="0"/>
              <a:t>6</a:t>
            </a:fld>
            <a:endParaRPr lang="cs-CZ"/>
          </a:p>
        </p:txBody>
      </p:sp>
    </p:spTree>
    <p:extLst>
      <p:ext uri="{BB962C8B-B14F-4D97-AF65-F5344CB8AC3E}">
        <p14:creationId xmlns:p14="http://schemas.microsoft.com/office/powerpoint/2010/main" val="2802473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90D5F-2567-A07C-C4DB-D7B47F3C8B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11047D-13E1-4617-46A7-E160BAC63F61}"/>
              </a:ext>
            </a:extLst>
          </p:cNvPr>
          <p:cNvSpPr>
            <a:spLocks noGrp="1" noRot="1" noChangeAspect="1"/>
          </p:cNvSpPr>
          <p:nvPr>
            <p:ph type="sldImg"/>
          </p:nvPr>
        </p:nvSpPr>
        <p:spPr>
          <a:xfrm>
            <a:off x="2290763" y="512763"/>
            <a:ext cx="4562475" cy="2566987"/>
          </a:xfrm>
        </p:spPr>
      </p:sp>
      <p:sp>
        <p:nvSpPr>
          <p:cNvPr id="3" name="Notes Placeholder 2">
            <a:extLst>
              <a:ext uri="{FF2B5EF4-FFF2-40B4-BE49-F238E27FC236}">
                <a16:creationId xmlns:a16="http://schemas.microsoft.com/office/drawing/2014/main" id="{1E9A11D4-93AB-C2E0-78A1-DE7AD737D874}"/>
              </a:ext>
            </a:extLst>
          </p:cNvPr>
          <p:cNvSpPr>
            <a:spLocks noGrp="1"/>
          </p:cNvSpPr>
          <p:nvPr>
            <p:ph type="body" idx="1"/>
          </p:nvPr>
        </p:nvSpPr>
        <p:spPr/>
        <p:txBody>
          <a:bodyPr/>
          <a:lstStyle/>
          <a:p>
            <a:r>
              <a:rPr lang="en-US" dirty="0"/>
              <a:t>Charlotte</a:t>
            </a:r>
          </a:p>
        </p:txBody>
      </p:sp>
      <p:sp>
        <p:nvSpPr>
          <p:cNvPr id="4" name="Slide Number Placeholder 3">
            <a:extLst>
              <a:ext uri="{FF2B5EF4-FFF2-40B4-BE49-F238E27FC236}">
                <a16:creationId xmlns:a16="http://schemas.microsoft.com/office/drawing/2014/main" id="{140E7444-C3A1-E608-F19A-AC5CCB6B07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1B2431-D351-4C6E-A3CF-9DFAC0E3E050}"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9098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fe3ae13222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g2fe3ae13222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5" name="Google Shape;135;g2fe3ae13222_0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5877A0-FAE8-4EE5-AA81-E83DCA9F6974}" type="datetime1">
              <a:rPr lang="en-US" smtClean="0"/>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F33E30-79CC-4443-9BE6-2EE6D9006DD4}" type="datetime1">
              <a:rPr lang="en-US" smtClean="0"/>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138553-7DBC-4B5D-8651-5F181EB16BFB}" type="datetime1">
              <a:rPr lang="en-US" smtClean="0"/>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rgbClr val="26547C"/>
        </a:solidFill>
        <a:effectLst/>
      </p:bgPr>
    </p:bg>
    <p:spTree>
      <p:nvGrpSpPr>
        <p:cNvPr id="1" name="Shape 12"/>
        <p:cNvGrpSpPr/>
        <p:nvPr/>
      </p:nvGrpSpPr>
      <p:grpSpPr>
        <a:xfrm>
          <a:off x="0" y="0"/>
          <a:ext cx="0" cy="0"/>
          <a:chOff x="0" y="0"/>
          <a:chExt cx="0" cy="0"/>
        </a:xfrm>
      </p:grpSpPr>
      <p:sp>
        <p:nvSpPr>
          <p:cNvPr id="13" name="Google Shape;13;p4"/>
          <p:cNvSpPr txBox="1">
            <a:spLocks noGrp="1"/>
          </p:cNvSpPr>
          <p:nvPr>
            <p:ph type="ctrTitle"/>
          </p:nvPr>
        </p:nvSpPr>
        <p:spPr>
          <a:xfrm>
            <a:off x="2286000" y="3154149"/>
            <a:ext cx="13716000" cy="35814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EB Garamond"/>
              <a:buNone/>
              <a:defRPr sz="9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4"/>
          <p:cNvSpPr txBox="1">
            <a:spLocks noGrp="1"/>
          </p:cNvSpPr>
          <p:nvPr>
            <p:ph type="subTitle" idx="1"/>
          </p:nvPr>
        </p:nvSpPr>
        <p:spPr>
          <a:xfrm>
            <a:off x="2286000" y="6901910"/>
            <a:ext cx="13716000" cy="248364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500"/>
              </a:spcBef>
              <a:spcAft>
                <a:spcPts val="0"/>
              </a:spcAft>
              <a:buClr>
                <a:schemeClr val="lt1"/>
              </a:buClr>
              <a:buSzPts val="3200"/>
              <a:buNone/>
              <a:defRPr sz="4800">
                <a:solidFill>
                  <a:schemeClr val="lt1"/>
                </a:solidFill>
              </a:defRPr>
            </a:lvl1pPr>
            <a:lvl2pPr lvl="1" algn="ctr">
              <a:lnSpc>
                <a:spcPct val="90000"/>
              </a:lnSpc>
              <a:spcBef>
                <a:spcPts val="750"/>
              </a:spcBef>
              <a:spcAft>
                <a:spcPts val="0"/>
              </a:spcAft>
              <a:buClr>
                <a:srgbClr val="202F6A"/>
              </a:buClr>
              <a:buSzPts val="2000"/>
              <a:buNone/>
              <a:defRPr sz="3000"/>
            </a:lvl2pPr>
            <a:lvl3pPr lvl="2" algn="ctr">
              <a:lnSpc>
                <a:spcPct val="90000"/>
              </a:lnSpc>
              <a:spcBef>
                <a:spcPts val="750"/>
              </a:spcBef>
              <a:spcAft>
                <a:spcPts val="0"/>
              </a:spcAft>
              <a:buClr>
                <a:srgbClr val="202F6A"/>
              </a:buClr>
              <a:buSzPts val="1800"/>
              <a:buNone/>
              <a:defRPr sz="2700"/>
            </a:lvl3pPr>
            <a:lvl4pPr lvl="3" algn="ctr">
              <a:lnSpc>
                <a:spcPct val="90000"/>
              </a:lnSpc>
              <a:spcBef>
                <a:spcPts val="750"/>
              </a:spcBef>
              <a:spcAft>
                <a:spcPts val="0"/>
              </a:spcAft>
              <a:buClr>
                <a:srgbClr val="202F6A"/>
              </a:buClr>
              <a:buSzPts val="1600"/>
              <a:buNone/>
              <a:defRPr sz="2400"/>
            </a:lvl4pPr>
            <a:lvl5pPr lvl="4" algn="ctr">
              <a:lnSpc>
                <a:spcPct val="90000"/>
              </a:lnSpc>
              <a:spcBef>
                <a:spcPts val="750"/>
              </a:spcBef>
              <a:spcAft>
                <a:spcPts val="0"/>
              </a:spcAft>
              <a:buClr>
                <a:srgbClr val="202F6A"/>
              </a:buClr>
              <a:buSzPts val="1600"/>
              <a:buNone/>
              <a:defRPr sz="2400"/>
            </a:lvl5pPr>
            <a:lvl6pPr lvl="5" algn="ctr">
              <a:lnSpc>
                <a:spcPct val="90000"/>
              </a:lnSpc>
              <a:spcBef>
                <a:spcPts val="750"/>
              </a:spcBef>
              <a:spcAft>
                <a:spcPts val="0"/>
              </a:spcAft>
              <a:buClr>
                <a:schemeClr val="dk1"/>
              </a:buClr>
              <a:buSzPts val="1600"/>
              <a:buNone/>
              <a:defRPr sz="2400"/>
            </a:lvl6pPr>
            <a:lvl7pPr lvl="6" algn="ctr">
              <a:lnSpc>
                <a:spcPct val="90000"/>
              </a:lnSpc>
              <a:spcBef>
                <a:spcPts val="750"/>
              </a:spcBef>
              <a:spcAft>
                <a:spcPts val="0"/>
              </a:spcAft>
              <a:buClr>
                <a:schemeClr val="dk1"/>
              </a:buClr>
              <a:buSzPts val="1600"/>
              <a:buNone/>
              <a:defRPr sz="2400"/>
            </a:lvl7pPr>
            <a:lvl8pPr lvl="7" algn="ctr">
              <a:lnSpc>
                <a:spcPct val="90000"/>
              </a:lnSpc>
              <a:spcBef>
                <a:spcPts val="750"/>
              </a:spcBef>
              <a:spcAft>
                <a:spcPts val="0"/>
              </a:spcAft>
              <a:buClr>
                <a:schemeClr val="dk1"/>
              </a:buClr>
              <a:buSzPts val="1600"/>
              <a:buNone/>
              <a:defRPr sz="2400"/>
            </a:lvl8pPr>
            <a:lvl9pPr lvl="8" algn="ctr">
              <a:lnSpc>
                <a:spcPct val="90000"/>
              </a:lnSpc>
              <a:spcBef>
                <a:spcPts val="750"/>
              </a:spcBef>
              <a:spcAft>
                <a:spcPts val="0"/>
              </a:spcAft>
              <a:buClr>
                <a:schemeClr val="dk1"/>
              </a:buClr>
              <a:buSzPts val="1600"/>
              <a:buNone/>
              <a:defRPr sz="2400"/>
            </a:lvl9pPr>
          </a:lstStyle>
          <a:p>
            <a:endParaRPr/>
          </a:p>
        </p:txBody>
      </p:sp>
      <p:pic>
        <p:nvPicPr>
          <p:cNvPr id="15" name="Google Shape;15;p4"/>
          <p:cNvPicPr preferRelativeResize="0"/>
          <p:nvPr/>
        </p:nvPicPr>
        <p:blipFill rotWithShape="1">
          <a:blip r:embed="rId2">
            <a:alphaModFix/>
          </a:blip>
          <a:srcRect/>
          <a:stretch/>
        </p:blipFill>
        <p:spPr>
          <a:xfrm>
            <a:off x="5934806" y="1"/>
            <a:ext cx="6466641" cy="3436070"/>
          </a:xfrm>
          <a:prstGeom prst="rect">
            <a:avLst/>
          </a:prstGeom>
          <a:noFill/>
          <a:ln>
            <a:noFill/>
          </a:ln>
        </p:spPr>
      </p:pic>
      <p:pic>
        <p:nvPicPr>
          <p:cNvPr id="16" name="Google Shape;16;p4"/>
          <p:cNvPicPr preferRelativeResize="0"/>
          <p:nvPr/>
        </p:nvPicPr>
        <p:blipFill rotWithShape="1">
          <a:blip r:embed="rId2">
            <a:alphaModFix/>
          </a:blip>
          <a:srcRect/>
          <a:stretch/>
        </p:blipFill>
        <p:spPr>
          <a:xfrm>
            <a:off x="5934806" y="1"/>
            <a:ext cx="6466641" cy="3436070"/>
          </a:xfrm>
          <a:prstGeom prst="rect">
            <a:avLst/>
          </a:prstGeom>
          <a:noFill/>
          <a:ln>
            <a:noFill/>
          </a:ln>
        </p:spPr>
      </p:pic>
    </p:spTree>
    <p:extLst>
      <p:ext uri="{BB962C8B-B14F-4D97-AF65-F5344CB8AC3E}">
        <p14:creationId xmlns:p14="http://schemas.microsoft.com/office/powerpoint/2010/main" val="13333218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5"/>
          <p:cNvSpPr txBox="1">
            <a:spLocks noGrp="1"/>
          </p:cNvSpPr>
          <p:nvPr>
            <p:ph type="title"/>
          </p:nvPr>
        </p:nvSpPr>
        <p:spPr>
          <a:xfrm>
            <a:off x="1257300" y="547688"/>
            <a:ext cx="15773400" cy="19883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2F6A"/>
              </a:buClr>
              <a:buSzPts val="4400"/>
              <a:buFont typeface="EB Garamond"/>
              <a:buNone/>
              <a:defRPr>
                <a:solidFill>
                  <a:srgbClr val="202F6A"/>
                </a:solidFill>
                <a:latin typeface="EB Garamond"/>
                <a:ea typeface="EB Garamond"/>
                <a:cs typeface="EB Garamond"/>
                <a:sym typeface="EB Garamond"/>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5"/>
          <p:cNvSpPr txBox="1">
            <a:spLocks noGrp="1"/>
          </p:cNvSpPr>
          <p:nvPr>
            <p:ph type="body" idx="1"/>
          </p:nvPr>
        </p:nvSpPr>
        <p:spPr>
          <a:xfrm>
            <a:off x="1257300" y="2738438"/>
            <a:ext cx="15773400" cy="6527007"/>
          </a:xfrm>
          <a:prstGeom prst="rect">
            <a:avLst/>
          </a:prstGeom>
          <a:noFill/>
          <a:ln>
            <a:noFill/>
          </a:ln>
        </p:spPr>
        <p:txBody>
          <a:bodyPr spcFirstLastPara="1" wrap="square" lIns="91425" tIns="45700" rIns="91425" bIns="45700" anchor="t" anchorCtr="0">
            <a:normAutofit/>
          </a:bodyPr>
          <a:lstStyle>
            <a:lvl1pPr marL="685800" lvl="0" indent="-609600" algn="l">
              <a:lnSpc>
                <a:spcPct val="90000"/>
              </a:lnSpc>
              <a:spcBef>
                <a:spcPts val="1500"/>
              </a:spcBef>
              <a:spcAft>
                <a:spcPts val="0"/>
              </a:spcAft>
              <a:buClr>
                <a:srgbClr val="202F6A"/>
              </a:buClr>
              <a:buSzPts val="2800"/>
              <a:buChar char="•"/>
              <a:defRPr>
                <a:solidFill>
                  <a:srgbClr val="202F6A"/>
                </a:solidFill>
                <a:latin typeface="EB Garamond"/>
                <a:ea typeface="EB Garamond"/>
                <a:cs typeface="EB Garamond"/>
                <a:sym typeface="EB Garamond"/>
              </a:defRPr>
            </a:lvl1pPr>
            <a:lvl2pPr marL="1371600" lvl="1" indent="-571500" algn="l">
              <a:lnSpc>
                <a:spcPct val="90000"/>
              </a:lnSpc>
              <a:spcBef>
                <a:spcPts val="750"/>
              </a:spcBef>
              <a:spcAft>
                <a:spcPts val="0"/>
              </a:spcAft>
              <a:buClr>
                <a:srgbClr val="202F6A"/>
              </a:buClr>
              <a:buSzPts val="2400"/>
              <a:buChar char="•"/>
              <a:defRPr>
                <a:solidFill>
                  <a:srgbClr val="202F6A"/>
                </a:solidFill>
                <a:latin typeface="EB Garamond"/>
                <a:ea typeface="EB Garamond"/>
                <a:cs typeface="EB Garamond"/>
                <a:sym typeface="EB Garamond"/>
              </a:defRPr>
            </a:lvl2pPr>
            <a:lvl3pPr marL="2057400" lvl="2" indent="-533400" algn="l">
              <a:lnSpc>
                <a:spcPct val="90000"/>
              </a:lnSpc>
              <a:spcBef>
                <a:spcPts val="750"/>
              </a:spcBef>
              <a:spcAft>
                <a:spcPts val="0"/>
              </a:spcAft>
              <a:buClr>
                <a:srgbClr val="202F6A"/>
              </a:buClr>
              <a:buSzPts val="2000"/>
              <a:buChar char="•"/>
              <a:defRPr>
                <a:solidFill>
                  <a:srgbClr val="202F6A"/>
                </a:solidFill>
                <a:latin typeface="EB Garamond"/>
                <a:ea typeface="EB Garamond"/>
                <a:cs typeface="EB Garamond"/>
                <a:sym typeface="EB Garamond"/>
              </a:defRPr>
            </a:lvl3pPr>
            <a:lvl4pPr marL="2743200" lvl="3" indent="-514350" algn="l">
              <a:lnSpc>
                <a:spcPct val="90000"/>
              </a:lnSpc>
              <a:spcBef>
                <a:spcPts val="750"/>
              </a:spcBef>
              <a:spcAft>
                <a:spcPts val="0"/>
              </a:spcAft>
              <a:buClr>
                <a:srgbClr val="202F6A"/>
              </a:buClr>
              <a:buSzPts val="1800"/>
              <a:buChar char="•"/>
              <a:defRPr>
                <a:solidFill>
                  <a:srgbClr val="202F6A"/>
                </a:solidFill>
                <a:latin typeface="EB Garamond"/>
                <a:ea typeface="EB Garamond"/>
                <a:cs typeface="EB Garamond"/>
                <a:sym typeface="EB Garamond"/>
              </a:defRPr>
            </a:lvl4pPr>
            <a:lvl5pPr marL="3429000" lvl="4" indent="-514350" algn="l">
              <a:lnSpc>
                <a:spcPct val="90000"/>
              </a:lnSpc>
              <a:spcBef>
                <a:spcPts val="750"/>
              </a:spcBef>
              <a:spcAft>
                <a:spcPts val="0"/>
              </a:spcAft>
              <a:buClr>
                <a:srgbClr val="202F6A"/>
              </a:buClr>
              <a:buSzPts val="1800"/>
              <a:buChar char="•"/>
              <a:defRPr>
                <a:solidFill>
                  <a:srgbClr val="202F6A"/>
                </a:solidFill>
                <a:latin typeface="EB Garamond"/>
                <a:ea typeface="EB Garamond"/>
                <a:cs typeface="EB Garamond"/>
                <a:sym typeface="EB Garamond"/>
              </a:defRPr>
            </a:lvl5pPr>
            <a:lvl6pPr marL="4114800" lvl="5" indent="-514350" algn="l">
              <a:lnSpc>
                <a:spcPct val="90000"/>
              </a:lnSpc>
              <a:spcBef>
                <a:spcPts val="750"/>
              </a:spcBef>
              <a:spcAft>
                <a:spcPts val="0"/>
              </a:spcAft>
              <a:buClr>
                <a:schemeClr val="dk1"/>
              </a:buClr>
              <a:buSzPts val="1800"/>
              <a:buChar char="•"/>
              <a:defRPr/>
            </a:lvl6pPr>
            <a:lvl7pPr marL="4800600" lvl="6" indent="-514350" algn="l">
              <a:lnSpc>
                <a:spcPct val="90000"/>
              </a:lnSpc>
              <a:spcBef>
                <a:spcPts val="750"/>
              </a:spcBef>
              <a:spcAft>
                <a:spcPts val="0"/>
              </a:spcAft>
              <a:buClr>
                <a:schemeClr val="dk1"/>
              </a:buClr>
              <a:buSzPts val="1800"/>
              <a:buChar char="•"/>
              <a:defRPr/>
            </a:lvl7pPr>
            <a:lvl8pPr marL="5486400" lvl="7" indent="-514350" algn="l">
              <a:lnSpc>
                <a:spcPct val="90000"/>
              </a:lnSpc>
              <a:spcBef>
                <a:spcPts val="750"/>
              </a:spcBef>
              <a:spcAft>
                <a:spcPts val="0"/>
              </a:spcAft>
              <a:buClr>
                <a:schemeClr val="dk1"/>
              </a:buClr>
              <a:buSzPts val="1800"/>
              <a:buChar char="•"/>
              <a:defRPr/>
            </a:lvl8pPr>
            <a:lvl9pPr marL="6172200" lvl="8" indent="-514350" algn="l">
              <a:lnSpc>
                <a:spcPct val="90000"/>
              </a:lnSpc>
              <a:spcBef>
                <a:spcPts val="750"/>
              </a:spcBef>
              <a:spcAft>
                <a:spcPts val="0"/>
              </a:spcAft>
              <a:buClr>
                <a:schemeClr val="dk1"/>
              </a:buClr>
              <a:buSzPts val="1800"/>
              <a:buChar char="•"/>
              <a:defRPr/>
            </a:lvl9pPr>
          </a:lstStyle>
          <a:p>
            <a:endParaRPr/>
          </a:p>
        </p:txBody>
      </p:sp>
      <p:grpSp>
        <p:nvGrpSpPr>
          <p:cNvPr id="20" name="Google Shape;20;p5"/>
          <p:cNvGrpSpPr/>
          <p:nvPr/>
        </p:nvGrpSpPr>
        <p:grpSpPr>
          <a:xfrm>
            <a:off x="0" y="9278317"/>
            <a:ext cx="18288000" cy="1015622"/>
            <a:chOff x="0" y="6185541"/>
            <a:chExt cx="12192000" cy="677081"/>
          </a:xfrm>
        </p:grpSpPr>
        <p:sp>
          <p:nvSpPr>
            <p:cNvPr id="21" name="Google Shape;21;p5"/>
            <p:cNvSpPr txBox="1"/>
            <p:nvPr/>
          </p:nvSpPr>
          <p:spPr>
            <a:xfrm>
              <a:off x="10531621" y="6185541"/>
              <a:ext cx="587828" cy="67708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4000"/>
                <a:buFont typeface="Arial"/>
                <a:buNone/>
              </a:pPr>
              <a:r>
                <a:rPr lang="en-US" sz="6000" b="0" i="0" u="none" strike="noStrike" cap="none">
                  <a:solidFill>
                    <a:srgbClr val="202F6A"/>
                  </a:solidFill>
                  <a:latin typeface="EB Garamond"/>
                  <a:ea typeface="EB Garamond"/>
                  <a:cs typeface="EB Garamond"/>
                  <a:sym typeface="EB Garamond"/>
                </a:rPr>
                <a:t>H</a:t>
              </a:r>
              <a:endParaRPr sz="2100" b="0" i="0" u="none" strike="noStrike" cap="none">
                <a:solidFill>
                  <a:srgbClr val="000000"/>
                </a:solidFill>
                <a:latin typeface="Arial"/>
                <a:ea typeface="Arial"/>
                <a:cs typeface="Arial"/>
                <a:sym typeface="Arial"/>
              </a:endParaRPr>
            </a:p>
          </p:txBody>
        </p:sp>
        <p:cxnSp>
          <p:nvCxnSpPr>
            <p:cNvPr id="22" name="Google Shape;22;p5"/>
            <p:cNvCxnSpPr/>
            <p:nvPr/>
          </p:nvCxnSpPr>
          <p:spPr>
            <a:xfrm rot="10800000">
              <a:off x="0" y="6471325"/>
              <a:ext cx="10531620" cy="38727"/>
            </a:xfrm>
            <a:prstGeom prst="straightConnector1">
              <a:avLst/>
            </a:prstGeom>
            <a:noFill/>
            <a:ln w="19050" cap="flat" cmpd="sng">
              <a:solidFill>
                <a:srgbClr val="202F6A"/>
              </a:solidFill>
              <a:prstDash val="solid"/>
              <a:miter lim="800000"/>
              <a:headEnd type="none" w="sm" len="sm"/>
              <a:tailEnd type="none" w="sm" len="sm"/>
            </a:ln>
          </p:spPr>
        </p:cxnSp>
        <p:cxnSp>
          <p:nvCxnSpPr>
            <p:cNvPr id="23" name="Google Shape;23;p5"/>
            <p:cNvCxnSpPr/>
            <p:nvPr/>
          </p:nvCxnSpPr>
          <p:spPr>
            <a:xfrm flipH="1">
              <a:off x="11119450" y="6489482"/>
              <a:ext cx="1072550" cy="6635"/>
            </a:xfrm>
            <a:prstGeom prst="straightConnector1">
              <a:avLst/>
            </a:prstGeom>
            <a:noFill/>
            <a:ln w="19050" cap="flat" cmpd="sng">
              <a:solidFill>
                <a:srgbClr val="202F6A"/>
              </a:solidFill>
              <a:prstDash val="solid"/>
              <a:miter lim="800000"/>
              <a:headEnd type="none" w="sm" len="sm"/>
              <a:tailEnd type="none" w="sm" len="sm"/>
            </a:ln>
          </p:spPr>
        </p:cxnSp>
      </p:grpSp>
      <p:grpSp>
        <p:nvGrpSpPr>
          <p:cNvPr id="24" name="Google Shape;24;p5"/>
          <p:cNvGrpSpPr/>
          <p:nvPr/>
        </p:nvGrpSpPr>
        <p:grpSpPr>
          <a:xfrm>
            <a:off x="0" y="9278317"/>
            <a:ext cx="18288000" cy="1015622"/>
            <a:chOff x="0" y="6185541"/>
            <a:chExt cx="12192000" cy="677081"/>
          </a:xfrm>
        </p:grpSpPr>
        <p:sp>
          <p:nvSpPr>
            <p:cNvPr id="25" name="Google Shape;25;p5"/>
            <p:cNvSpPr txBox="1"/>
            <p:nvPr/>
          </p:nvSpPr>
          <p:spPr>
            <a:xfrm>
              <a:off x="10531621" y="6185541"/>
              <a:ext cx="587828" cy="67708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4000"/>
                <a:buFont typeface="Arial"/>
                <a:buNone/>
              </a:pPr>
              <a:r>
                <a:rPr lang="en-US" sz="6000" b="0" i="0" u="none" strike="noStrike" cap="none">
                  <a:solidFill>
                    <a:srgbClr val="202F6A"/>
                  </a:solidFill>
                  <a:latin typeface="EB Garamond"/>
                  <a:ea typeface="EB Garamond"/>
                  <a:cs typeface="EB Garamond"/>
                  <a:sym typeface="EB Garamond"/>
                </a:rPr>
                <a:t>H</a:t>
              </a:r>
              <a:endParaRPr sz="2100" b="0" i="0" u="none" strike="noStrike" cap="none">
                <a:solidFill>
                  <a:srgbClr val="000000"/>
                </a:solidFill>
                <a:latin typeface="Arial"/>
                <a:ea typeface="Arial"/>
                <a:cs typeface="Arial"/>
                <a:sym typeface="Arial"/>
              </a:endParaRPr>
            </a:p>
          </p:txBody>
        </p:sp>
        <p:cxnSp>
          <p:nvCxnSpPr>
            <p:cNvPr id="26" name="Google Shape;26;p5"/>
            <p:cNvCxnSpPr/>
            <p:nvPr/>
          </p:nvCxnSpPr>
          <p:spPr>
            <a:xfrm rot="10800000">
              <a:off x="0" y="6471325"/>
              <a:ext cx="10531620" cy="38727"/>
            </a:xfrm>
            <a:prstGeom prst="straightConnector1">
              <a:avLst/>
            </a:prstGeom>
            <a:noFill/>
            <a:ln w="19050" cap="flat" cmpd="sng">
              <a:solidFill>
                <a:srgbClr val="202F6A"/>
              </a:solidFill>
              <a:prstDash val="solid"/>
              <a:miter lim="800000"/>
              <a:headEnd type="none" w="sm" len="sm"/>
              <a:tailEnd type="none" w="sm" len="sm"/>
            </a:ln>
          </p:spPr>
        </p:cxnSp>
        <p:cxnSp>
          <p:nvCxnSpPr>
            <p:cNvPr id="27" name="Google Shape;27;p5"/>
            <p:cNvCxnSpPr/>
            <p:nvPr/>
          </p:nvCxnSpPr>
          <p:spPr>
            <a:xfrm flipH="1">
              <a:off x="11119450" y="6489482"/>
              <a:ext cx="1072550" cy="6635"/>
            </a:xfrm>
            <a:prstGeom prst="straightConnector1">
              <a:avLst/>
            </a:prstGeom>
            <a:noFill/>
            <a:ln w="19050" cap="flat" cmpd="sng">
              <a:solidFill>
                <a:srgbClr val="202F6A"/>
              </a:solidFill>
              <a:prstDash val="solid"/>
              <a:miter lim="800000"/>
              <a:headEnd type="none" w="sm" len="sm"/>
              <a:tailEnd type="none" w="sm" len="sm"/>
            </a:ln>
          </p:spPr>
        </p:cxnSp>
      </p:grpSp>
    </p:spTree>
    <p:extLst>
      <p:ext uri="{BB962C8B-B14F-4D97-AF65-F5344CB8AC3E}">
        <p14:creationId xmlns:p14="http://schemas.microsoft.com/office/powerpoint/2010/main" val="2102977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solidFill>
          <a:srgbClr val="26547C"/>
        </a:solidFill>
        <a:effectLst/>
      </p:bgPr>
    </p:bg>
    <p:spTree>
      <p:nvGrpSpPr>
        <p:cNvPr id="1" name="Shape 28"/>
        <p:cNvGrpSpPr/>
        <p:nvPr/>
      </p:nvGrpSpPr>
      <p:grpSpPr>
        <a:xfrm>
          <a:off x="0" y="0"/>
          <a:ext cx="0" cy="0"/>
          <a:chOff x="0" y="0"/>
          <a:chExt cx="0" cy="0"/>
        </a:xfrm>
      </p:grpSpPr>
      <p:sp>
        <p:nvSpPr>
          <p:cNvPr id="29" name="Google Shape;29;p15"/>
          <p:cNvSpPr txBox="1">
            <a:spLocks noGrp="1"/>
          </p:cNvSpPr>
          <p:nvPr>
            <p:ph type="title"/>
          </p:nvPr>
        </p:nvSpPr>
        <p:spPr>
          <a:xfrm>
            <a:off x="1247775" y="2564608"/>
            <a:ext cx="15773400" cy="427910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EB Garamond"/>
              <a:buNone/>
              <a:defRPr sz="9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5"/>
          <p:cNvSpPr txBox="1">
            <a:spLocks noGrp="1"/>
          </p:cNvSpPr>
          <p:nvPr>
            <p:ph type="body" idx="1"/>
          </p:nvPr>
        </p:nvSpPr>
        <p:spPr>
          <a:xfrm>
            <a:off x="1247775" y="6884195"/>
            <a:ext cx="15773400" cy="2250281"/>
          </a:xfrm>
          <a:prstGeom prst="rect">
            <a:avLst/>
          </a:prstGeom>
          <a:noFill/>
          <a:ln>
            <a:noFill/>
          </a:ln>
        </p:spPr>
        <p:txBody>
          <a:bodyPr spcFirstLastPara="1" wrap="square" lIns="91425" tIns="45700" rIns="91425" bIns="45700" anchor="t" anchorCtr="0">
            <a:normAutofit/>
          </a:bodyPr>
          <a:lstStyle>
            <a:lvl1pPr marL="685800" lvl="0" indent="-342900" algn="l">
              <a:lnSpc>
                <a:spcPct val="90000"/>
              </a:lnSpc>
              <a:spcBef>
                <a:spcPts val="1500"/>
              </a:spcBef>
              <a:spcAft>
                <a:spcPts val="0"/>
              </a:spcAft>
              <a:buClr>
                <a:schemeClr val="lt1"/>
              </a:buClr>
              <a:buSzPts val="2400"/>
              <a:buNone/>
              <a:defRPr sz="3600">
                <a:solidFill>
                  <a:schemeClr val="lt1"/>
                </a:solidFill>
              </a:defRPr>
            </a:lvl1pPr>
            <a:lvl2pPr marL="1371600" lvl="1" indent="-342900" algn="l">
              <a:lnSpc>
                <a:spcPct val="90000"/>
              </a:lnSpc>
              <a:spcBef>
                <a:spcPts val="750"/>
              </a:spcBef>
              <a:spcAft>
                <a:spcPts val="0"/>
              </a:spcAft>
              <a:buClr>
                <a:srgbClr val="888888"/>
              </a:buClr>
              <a:buSzPts val="2000"/>
              <a:buNone/>
              <a:defRPr sz="3000">
                <a:solidFill>
                  <a:srgbClr val="888888"/>
                </a:solidFill>
              </a:defRPr>
            </a:lvl2pPr>
            <a:lvl3pPr marL="2057400" lvl="2" indent="-342900" algn="l">
              <a:lnSpc>
                <a:spcPct val="90000"/>
              </a:lnSpc>
              <a:spcBef>
                <a:spcPts val="750"/>
              </a:spcBef>
              <a:spcAft>
                <a:spcPts val="0"/>
              </a:spcAft>
              <a:buClr>
                <a:srgbClr val="888888"/>
              </a:buClr>
              <a:buSzPts val="1800"/>
              <a:buNone/>
              <a:defRPr sz="2700">
                <a:solidFill>
                  <a:srgbClr val="888888"/>
                </a:solidFill>
              </a:defRPr>
            </a:lvl3pPr>
            <a:lvl4pPr marL="2743200" lvl="3" indent="-342900" algn="l">
              <a:lnSpc>
                <a:spcPct val="90000"/>
              </a:lnSpc>
              <a:spcBef>
                <a:spcPts val="750"/>
              </a:spcBef>
              <a:spcAft>
                <a:spcPts val="0"/>
              </a:spcAft>
              <a:buClr>
                <a:srgbClr val="888888"/>
              </a:buClr>
              <a:buSzPts val="1600"/>
              <a:buNone/>
              <a:defRPr sz="2400">
                <a:solidFill>
                  <a:srgbClr val="888888"/>
                </a:solidFill>
              </a:defRPr>
            </a:lvl4pPr>
            <a:lvl5pPr marL="3429000" lvl="4" indent="-342900" algn="l">
              <a:lnSpc>
                <a:spcPct val="90000"/>
              </a:lnSpc>
              <a:spcBef>
                <a:spcPts val="750"/>
              </a:spcBef>
              <a:spcAft>
                <a:spcPts val="0"/>
              </a:spcAft>
              <a:buClr>
                <a:srgbClr val="888888"/>
              </a:buClr>
              <a:buSzPts val="1600"/>
              <a:buNone/>
              <a:defRPr sz="2400">
                <a:solidFill>
                  <a:srgbClr val="888888"/>
                </a:solidFill>
              </a:defRPr>
            </a:lvl5pPr>
            <a:lvl6pPr marL="4114800" lvl="5" indent="-342900" algn="l">
              <a:lnSpc>
                <a:spcPct val="90000"/>
              </a:lnSpc>
              <a:spcBef>
                <a:spcPts val="750"/>
              </a:spcBef>
              <a:spcAft>
                <a:spcPts val="0"/>
              </a:spcAft>
              <a:buClr>
                <a:srgbClr val="888888"/>
              </a:buClr>
              <a:buSzPts val="1600"/>
              <a:buNone/>
              <a:defRPr sz="2400">
                <a:solidFill>
                  <a:srgbClr val="888888"/>
                </a:solidFill>
              </a:defRPr>
            </a:lvl6pPr>
            <a:lvl7pPr marL="4800600" lvl="6" indent="-342900" algn="l">
              <a:lnSpc>
                <a:spcPct val="90000"/>
              </a:lnSpc>
              <a:spcBef>
                <a:spcPts val="750"/>
              </a:spcBef>
              <a:spcAft>
                <a:spcPts val="0"/>
              </a:spcAft>
              <a:buClr>
                <a:srgbClr val="888888"/>
              </a:buClr>
              <a:buSzPts val="1600"/>
              <a:buNone/>
              <a:defRPr sz="2400">
                <a:solidFill>
                  <a:srgbClr val="888888"/>
                </a:solidFill>
              </a:defRPr>
            </a:lvl7pPr>
            <a:lvl8pPr marL="5486400" lvl="7" indent="-342900" algn="l">
              <a:lnSpc>
                <a:spcPct val="90000"/>
              </a:lnSpc>
              <a:spcBef>
                <a:spcPts val="750"/>
              </a:spcBef>
              <a:spcAft>
                <a:spcPts val="0"/>
              </a:spcAft>
              <a:buClr>
                <a:srgbClr val="888888"/>
              </a:buClr>
              <a:buSzPts val="1600"/>
              <a:buNone/>
              <a:defRPr sz="2400">
                <a:solidFill>
                  <a:srgbClr val="888888"/>
                </a:solidFill>
              </a:defRPr>
            </a:lvl8pPr>
            <a:lvl9pPr marL="6172200" lvl="8" indent="-342900" algn="l">
              <a:lnSpc>
                <a:spcPct val="90000"/>
              </a:lnSpc>
              <a:spcBef>
                <a:spcPts val="750"/>
              </a:spcBef>
              <a:spcAft>
                <a:spcPts val="0"/>
              </a:spcAft>
              <a:buClr>
                <a:srgbClr val="888888"/>
              </a:buClr>
              <a:buSzPts val="1600"/>
              <a:buNone/>
              <a:defRPr sz="2400">
                <a:solidFill>
                  <a:srgbClr val="888888"/>
                </a:solidFill>
              </a:defRPr>
            </a:lvl9pPr>
          </a:lstStyle>
          <a:p>
            <a:endParaRPr/>
          </a:p>
        </p:txBody>
      </p:sp>
      <p:grpSp>
        <p:nvGrpSpPr>
          <p:cNvPr id="31" name="Google Shape;31;p15"/>
          <p:cNvGrpSpPr/>
          <p:nvPr/>
        </p:nvGrpSpPr>
        <p:grpSpPr>
          <a:xfrm>
            <a:off x="83" y="9136228"/>
            <a:ext cx="18287918" cy="1015622"/>
            <a:chOff x="55" y="6090816"/>
            <a:chExt cx="12191945" cy="677081"/>
          </a:xfrm>
        </p:grpSpPr>
        <p:cxnSp>
          <p:nvCxnSpPr>
            <p:cNvPr id="32" name="Google Shape;32;p15"/>
            <p:cNvCxnSpPr>
              <a:endCxn id="33" idx="1"/>
            </p:cNvCxnSpPr>
            <p:nvPr/>
          </p:nvCxnSpPr>
          <p:spPr>
            <a:xfrm flipV="1">
              <a:off x="55" y="6429356"/>
              <a:ext cx="10554000" cy="32803"/>
            </a:xfrm>
            <a:prstGeom prst="straightConnector1">
              <a:avLst/>
            </a:prstGeom>
            <a:noFill/>
            <a:ln w="19050" cap="flat" cmpd="sng">
              <a:solidFill>
                <a:schemeClr val="lt1"/>
              </a:solidFill>
              <a:prstDash val="solid"/>
              <a:miter lim="800000"/>
              <a:headEnd type="none" w="sm" len="sm"/>
              <a:tailEnd type="none" w="sm" len="sm"/>
            </a:ln>
          </p:spPr>
        </p:cxnSp>
        <p:sp>
          <p:nvSpPr>
            <p:cNvPr id="33" name="Google Shape;33;p15"/>
            <p:cNvSpPr txBox="1"/>
            <p:nvPr/>
          </p:nvSpPr>
          <p:spPr>
            <a:xfrm>
              <a:off x="10554055" y="6090816"/>
              <a:ext cx="583131" cy="6770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6000" b="0" i="0" u="none" strike="noStrike" cap="none">
                  <a:solidFill>
                    <a:schemeClr val="lt1"/>
                  </a:solidFill>
                  <a:latin typeface="EB Garamond"/>
                  <a:ea typeface="EB Garamond"/>
                  <a:cs typeface="EB Garamond"/>
                  <a:sym typeface="EB Garamond"/>
                </a:rPr>
                <a:t>H</a:t>
              </a:r>
              <a:endParaRPr sz="3000" b="0" i="0" u="none" strike="noStrike" cap="none">
                <a:solidFill>
                  <a:schemeClr val="lt1"/>
                </a:solidFill>
                <a:latin typeface="EB Garamond"/>
                <a:ea typeface="EB Garamond"/>
                <a:cs typeface="EB Garamond"/>
                <a:sym typeface="EB Garamond"/>
              </a:endParaRPr>
            </a:p>
          </p:txBody>
        </p:sp>
        <p:cxnSp>
          <p:nvCxnSpPr>
            <p:cNvPr id="34" name="Google Shape;34;p15"/>
            <p:cNvCxnSpPr/>
            <p:nvPr/>
          </p:nvCxnSpPr>
          <p:spPr>
            <a:xfrm>
              <a:off x="11137187" y="6444759"/>
              <a:ext cx="1054813" cy="0"/>
            </a:xfrm>
            <a:prstGeom prst="straightConnector1">
              <a:avLst/>
            </a:prstGeom>
            <a:noFill/>
            <a:ln w="19050" cap="flat" cmpd="sng">
              <a:solidFill>
                <a:schemeClr val="lt1"/>
              </a:solidFill>
              <a:prstDash val="solid"/>
              <a:miter lim="800000"/>
              <a:headEnd type="none" w="sm" len="sm"/>
              <a:tailEnd type="none" w="sm" len="sm"/>
            </a:ln>
          </p:spPr>
        </p:cxnSp>
      </p:grpSp>
    </p:spTree>
    <p:extLst>
      <p:ext uri="{BB962C8B-B14F-4D97-AF65-F5344CB8AC3E}">
        <p14:creationId xmlns:p14="http://schemas.microsoft.com/office/powerpoint/2010/main" val="40884165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
        <p:cNvGrpSpPr/>
        <p:nvPr/>
      </p:nvGrpSpPr>
      <p:grpSpPr>
        <a:xfrm>
          <a:off x="0" y="0"/>
          <a:ext cx="0" cy="0"/>
          <a:chOff x="0" y="0"/>
          <a:chExt cx="0" cy="0"/>
        </a:xfrm>
      </p:grpSpPr>
      <p:grpSp>
        <p:nvGrpSpPr>
          <p:cNvPr id="36" name="Google Shape;36;p10"/>
          <p:cNvGrpSpPr/>
          <p:nvPr/>
        </p:nvGrpSpPr>
        <p:grpSpPr>
          <a:xfrm>
            <a:off x="0" y="9278317"/>
            <a:ext cx="18288000" cy="1015622"/>
            <a:chOff x="0" y="6185541"/>
            <a:chExt cx="12192000" cy="677081"/>
          </a:xfrm>
        </p:grpSpPr>
        <p:sp>
          <p:nvSpPr>
            <p:cNvPr id="37" name="Google Shape;37;p10"/>
            <p:cNvSpPr txBox="1"/>
            <p:nvPr/>
          </p:nvSpPr>
          <p:spPr>
            <a:xfrm>
              <a:off x="10531621" y="6185541"/>
              <a:ext cx="587828" cy="67708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4000"/>
                <a:buFont typeface="Arial"/>
                <a:buNone/>
              </a:pPr>
              <a:r>
                <a:rPr lang="en-US" sz="6000" b="0" i="0" u="none" strike="noStrike" cap="none">
                  <a:solidFill>
                    <a:srgbClr val="202F6A"/>
                  </a:solidFill>
                  <a:latin typeface="EB Garamond"/>
                  <a:ea typeface="EB Garamond"/>
                  <a:cs typeface="EB Garamond"/>
                  <a:sym typeface="EB Garamond"/>
                </a:rPr>
                <a:t>H</a:t>
              </a:r>
              <a:endParaRPr sz="2100" b="0" i="0" u="none" strike="noStrike" cap="none">
                <a:solidFill>
                  <a:srgbClr val="000000"/>
                </a:solidFill>
                <a:latin typeface="Arial"/>
                <a:ea typeface="Arial"/>
                <a:cs typeface="Arial"/>
                <a:sym typeface="Arial"/>
              </a:endParaRPr>
            </a:p>
          </p:txBody>
        </p:sp>
        <p:cxnSp>
          <p:nvCxnSpPr>
            <p:cNvPr id="38" name="Google Shape;38;p10"/>
            <p:cNvCxnSpPr/>
            <p:nvPr/>
          </p:nvCxnSpPr>
          <p:spPr>
            <a:xfrm rot="10800000">
              <a:off x="0" y="6471325"/>
              <a:ext cx="10531620" cy="38727"/>
            </a:xfrm>
            <a:prstGeom prst="straightConnector1">
              <a:avLst/>
            </a:prstGeom>
            <a:noFill/>
            <a:ln w="19050" cap="flat" cmpd="sng">
              <a:solidFill>
                <a:srgbClr val="202F6A"/>
              </a:solidFill>
              <a:prstDash val="solid"/>
              <a:miter lim="800000"/>
              <a:headEnd type="none" w="sm" len="sm"/>
              <a:tailEnd type="none" w="sm" len="sm"/>
            </a:ln>
          </p:spPr>
        </p:cxnSp>
        <p:cxnSp>
          <p:nvCxnSpPr>
            <p:cNvPr id="39" name="Google Shape;39;p10"/>
            <p:cNvCxnSpPr/>
            <p:nvPr/>
          </p:nvCxnSpPr>
          <p:spPr>
            <a:xfrm flipH="1">
              <a:off x="11119450" y="6489482"/>
              <a:ext cx="1072550" cy="6635"/>
            </a:xfrm>
            <a:prstGeom prst="straightConnector1">
              <a:avLst/>
            </a:prstGeom>
            <a:noFill/>
            <a:ln w="19050" cap="flat" cmpd="sng">
              <a:solidFill>
                <a:srgbClr val="202F6A"/>
              </a:solidFill>
              <a:prstDash val="solid"/>
              <a:miter lim="800000"/>
              <a:headEnd type="none" w="sm" len="sm"/>
              <a:tailEnd type="none" w="sm" len="sm"/>
            </a:ln>
          </p:spPr>
        </p:cxnSp>
      </p:grpSp>
      <p:grpSp>
        <p:nvGrpSpPr>
          <p:cNvPr id="40" name="Google Shape;40;p10"/>
          <p:cNvGrpSpPr/>
          <p:nvPr/>
        </p:nvGrpSpPr>
        <p:grpSpPr>
          <a:xfrm>
            <a:off x="0" y="9278317"/>
            <a:ext cx="18288000" cy="1015622"/>
            <a:chOff x="0" y="6185541"/>
            <a:chExt cx="12192000" cy="677081"/>
          </a:xfrm>
        </p:grpSpPr>
        <p:sp>
          <p:nvSpPr>
            <p:cNvPr id="41" name="Google Shape;41;p10"/>
            <p:cNvSpPr txBox="1"/>
            <p:nvPr/>
          </p:nvSpPr>
          <p:spPr>
            <a:xfrm>
              <a:off x="10531621" y="6185541"/>
              <a:ext cx="587828" cy="67708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4000"/>
                <a:buFont typeface="Arial"/>
                <a:buNone/>
              </a:pPr>
              <a:r>
                <a:rPr lang="en-US" sz="6000" b="0" i="0" u="none" strike="noStrike" cap="none">
                  <a:solidFill>
                    <a:srgbClr val="202F6A"/>
                  </a:solidFill>
                  <a:latin typeface="EB Garamond"/>
                  <a:ea typeface="EB Garamond"/>
                  <a:cs typeface="EB Garamond"/>
                  <a:sym typeface="EB Garamond"/>
                </a:rPr>
                <a:t>H</a:t>
              </a:r>
              <a:endParaRPr sz="2100" b="0" i="0" u="none" strike="noStrike" cap="none">
                <a:solidFill>
                  <a:srgbClr val="000000"/>
                </a:solidFill>
                <a:latin typeface="Arial"/>
                <a:ea typeface="Arial"/>
                <a:cs typeface="Arial"/>
                <a:sym typeface="Arial"/>
              </a:endParaRPr>
            </a:p>
          </p:txBody>
        </p:sp>
        <p:cxnSp>
          <p:nvCxnSpPr>
            <p:cNvPr id="42" name="Google Shape;42;p10"/>
            <p:cNvCxnSpPr/>
            <p:nvPr/>
          </p:nvCxnSpPr>
          <p:spPr>
            <a:xfrm rot="10800000">
              <a:off x="0" y="6471325"/>
              <a:ext cx="10531620" cy="38727"/>
            </a:xfrm>
            <a:prstGeom prst="straightConnector1">
              <a:avLst/>
            </a:prstGeom>
            <a:noFill/>
            <a:ln w="19050" cap="flat" cmpd="sng">
              <a:solidFill>
                <a:srgbClr val="202F6A"/>
              </a:solidFill>
              <a:prstDash val="solid"/>
              <a:miter lim="800000"/>
              <a:headEnd type="none" w="sm" len="sm"/>
              <a:tailEnd type="none" w="sm" len="sm"/>
            </a:ln>
          </p:spPr>
        </p:cxnSp>
        <p:cxnSp>
          <p:nvCxnSpPr>
            <p:cNvPr id="43" name="Google Shape;43;p10"/>
            <p:cNvCxnSpPr/>
            <p:nvPr/>
          </p:nvCxnSpPr>
          <p:spPr>
            <a:xfrm flipH="1">
              <a:off x="11119450" y="6489482"/>
              <a:ext cx="1072550" cy="6635"/>
            </a:xfrm>
            <a:prstGeom prst="straightConnector1">
              <a:avLst/>
            </a:prstGeom>
            <a:noFill/>
            <a:ln w="19050" cap="flat" cmpd="sng">
              <a:solidFill>
                <a:srgbClr val="202F6A"/>
              </a:solidFill>
              <a:prstDash val="solid"/>
              <a:miter lim="800000"/>
              <a:headEnd type="none" w="sm" len="sm"/>
              <a:tailEnd type="none" w="sm" len="sm"/>
            </a:ln>
          </p:spPr>
        </p:cxnSp>
      </p:grpSp>
    </p:spTree>
    <p:extLst>
      <p:ext uri="{BB962C8B-B14F-4D97-AF65-F5344CB8AC3E}">
        <p14:creationId xmlns:p14="http://schemas.microsoft.com/office/powerpoint/2010/main" val="934099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44"/>
        <p:cNvGrpSpPr/>
        <p:nvPr/>
      </p:nvGrpSpPr>
      <p:grpSpPr>
        <a:xfrm>
          <a:off x="0" y="0"/>
          <a:ext cx="0" cy="0"/>
          <a:chOff x="0" y="0"/>
          <a:chExt cx="0" cy="0"/>
        </a:xfrm>
      </p:grpSpPr>
      <p:sp>
        <p:nvSpPr>
          <p:cNvPr id="45" name="Google Shape;45;p11"/>
          <p:cNvSpPr txBox="1">
            <a:spLocks noGrp="1"/>
          </p:cNvSpPr>
          <p:nvPr>
            <p:ph type="title"/>
          </p:nvPr>
        </p:nvSpPr>
        <p:spPr>
          <a:xfrm>
            <a:off x="1259683" y="685800"/>
            <a:ext cx="5898356" cy="24003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02F6A"/>
              </a:buClr>
              <a:buSzPts val="3200"/>
              <a:buFont typeface="EB Garamond"/>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1"/>
          <p:cNvSpPr txBox="1">
            <a:spLocks noGrp="1"/>
          </p:cNvSpPr>
          <p:nvPr>
            <p:ph type="body" idx="1"/>
          </p:nvPr>
        </p:nvSpPr>
        <p:spPr>
          <a:xfrm>
            <a:off x="7774782" y="1481138"/>
            <a:ext cx="9258300" cy="7310438"/>
          </a:xfrm>
          <a:prstGeom prst="rect">
            <a:avLst/>
          </a:prstGeom>
          <a:noFill/>
          <a:ln>
            <a:noFill/>
          </a:ln>
        </p:spPr>
        <p:txBody>
          <a:bodyPr spcFirstLastPara="1" wrap="square" lIns="91425" tIns="45700" rIns="91425" bIns="45700" anchor="t" anchorCtr="0">
            <a:normAutofit/>
          </a:bodyPr>
          <a:lstStyle>
            <a:lvl1pPr marL="685800" lvl="0" indent="-647700" algn="l">
              <a:lnSpc>
                <a:spcPct val="90000"/>
              </a:lnSpc>
              <a:spcBef>
                <a:spcPts val="1500"/>
              </a:spcBef>
              <a:spcAft>
                <a:spcPts val="0"/>
              </a:spcAft>
              <a:buClr>
                <a:srgbClr val="202F6A"/>
              </a:buClr>
              <a:buSzPts val="3200"/>
              <a:buChar char="•"/>
              <a:defRPr sz="4800"/>
            </a:lvl1pPr>
            <a:lvl2pPr marL="1371600" lvl="1" indent="-609600" algn="l">
              <a:lnSpc>
                <a:spcPct val="90000"/>
              </a:lnSpc>
              <a:spcBef>
                <a:spcPts val="750"/>
              </a:spcBef>
              <a:spcAft>
                <a:spcPts val="0"/>
              </a:spcAft>
              <a:buClr>
                <a:srgbClr val="202F6A"/>
              </a:buClr>
              <a:buSzPts val="2800"/>
              <a:buChar char="•"/>
              <a:defRPr sz="4200"/>
            </a:lvl2pPr>
            <a:lvl3pPr marL="2057400" lvl="2" indent="-571500" algn="l">
              <a:lnSpc>
                <a:spcPct val="90000"/>
              </a:lnSpc>
              <a:spcBef>
                <a:spcPts val="750"/>
              </a:spcBef>
              <a:spcAft>
                <a:spcPts val="0"/>
              </a:spcAft>
              <a:buClr>
                <a:srgbClr val="202F6A"/>
              </a:buClr>
              <a:buSzPts val="2400"/>
              <a:buChar char="•"/>
              <a:defRPr sz="3600"/>
            </a:lvl3pPr>
            <a:lvl4pPr marL="2743200" lvl="3" indent="-533400" algn="l">
              <a:lnSpc>
                <a:spcPct val="90000"/>
              </a:lnSpc>
              <a:spcBef>
                <a:spcPts val="750"/>
              </a:spcBef>
              <a:spcAft>
                <a:spcPts val="0"/>
              </a:spcAft>
              <a:buClr>
                <a:srgbClr val="202F6A"/>
              </a:buClr>
              <a:buSzPts val="2000"/>
              <a:buChar char="•"/>
              <a:defRPr sz="3000"/>
            </a:lvl4pPr>
            <a:lvl5pPr marL="3429000" lvl="4" indent="-533400" algn="l">
              <a:lnSpc>
                <a:spcPct val="90000"/>
              </a:lnSpc>
              <a:spcBef>
                <a:spcPts val="750"/>
              </a:spcBef>
              <a:spcAft>
                <a:spcPts val="0"/>
              </a:spcAft>
              <a:buClr>
                <a:srgbClr val="202F6A"/>
              </a:buClr>
              <a:buSzPts val="2000"/>
              <a:buChar char="•"/>
              <a:defRPr sz="3000"/>
            </a:lvl5pPr>
            <a:lvl6pPr marL="4114800" lvl="5" indent="-533400" algn="l">
              <a:lnSpc>
                <a:spcPct val="90000"/>
              </a:lnSpc>
              <a:spcBef>
                <a:spcPts val="750"/>
              </a:spcBef>
              <a:spcAft>
                <a:spcPts val="0"/>
              </a:spcAft>
              <a:buClr>
                <a:schemeClr val="dk1"/>
              </a:buClr>
              <a:buSzPts val="2000"/>
              <a:buChar char="•"/>
              <a:defRPr sz="3000"/>
            </a:lvl6pPr>
            <a:lvl7pPr marL="4800600" lvl="6" indent="-533400" algn="l">
              <a:lnSpc>
                <a:spcPct val="90000"/>
              </a:lnSpc>
              <a:spcBef>
                <a:spcPts val="750"/>
              </a:spcBef>
              <a:spcAft>
                <a:spcPts val="0"/>
              </a:spcAft>
              <a:buClr>
                <a:schemeClr val="dk1"/>
              </a:buClr>
              <a:buSzPts val="2000"/>
              <a:buChar char="•"/>
              <a:defRPr sz="3000"/>
            </a:lvl7pPr>
            <a:lvl8pPr marL="5486400" lvl="7" indent="-533400" algn="l">
              <a:lnSpc>
                <a:spcPct val="90000"/>
              </a:lnSpc>
              <a:spcBef>
                <a:spcPts val="750"/>
              </a:spcBef>
              <a:spcAft>
                <a:spcPts val="0"/>
              </a:spcAft>
              <a:buClr>
                <a:schemeClr val="dk1"/>
              </a:buClr>
              <a:buSzPts val="2000"/>
              <a:buChar char="•"/>
              <a:defRPr sz="3000"/>
            </a:lvl8pPr>
            <a:lvl9pPr marL="6172200" lvl="8" indent="-533400" algn="l">
              <a:lnSpc>
                <a:spcPct val="90000"/>
              </a:lnSpc>
              <a:spcBef>
                <a:spcPts val="750"/>
              </a:spcBef>
              <a:spcAft>
                <a:spcPts val="0"/>
              </a:spcAft>
              <a:buClr>
                <a:schemeClr val="dk1"/>
              </a:buClr>
              <a:buSzPts val="2000"/>
              <a:buChar char="•"/>
              <a:defRPr sz="3000"/>
            </a:lvl9pPr>
          </a:lstStyle>
          <a:p>
            <a:endParaRPr/>
          </a:p>
        </p:txBody>
      </p:sp>
      <p:sp>
        <p:nvSpPr>
          <p:cNvPr id="47" name="Google Shape;47;p11"/>
          <p:cNvSpPr txBox="1">
            <a:spLocks noGrp="1"/>
          </p:cNvSpPr>
          <p:nvPr>
            <p:ph type="body" idx="2"/>
          </p:nvPr>
        </p:nvSpPr>
        <p:spPr>
          <a:xfrm>
            <a:off x="1259683" y="3086100"/>
            <a:ext cx="5898356" cy="5717382"/>
          </a:xfrm>
          <a:prstGeom prst="rect">
            <a:avLst/>
          </a:prstGeom>
          <a:noFill/>
          <a:ln>
            <a:noFill/>
          </a:ln>
        </p:spPr>
        <p:txBody>
          <a:bodyPr spcFirstLastPara="1" wrap="square" lIns="91425" tIns="45700" rIns="91425" bIns="45700" anchor="t" anchorCtr="0">
            <a:normAutofit/>
          </a:bodyPr>
          <a:lstStyle>
            <a:lvl1pPr marL="685800" lvl="0" indent="-342900" algn="l">
              <a:lnSpc>
                <a:spcPct val="90000"/>
              </a:lnSpc>
              <a:spcBef>
                <a:spcPts val="1500"/>
              </a:spcBef>
              <a:spcAft>
                <a:spcPts val="0"/>
              </a:spcAft>
              <a:buClr>
                <a:srgbClr val="202F6A"/>
              </a:buClr>
              <a:buSzPts val="1600"/>
              <a:buNone/>
              <a:defRPr sz="2400"/>
            </a:lvl1pPr>
            <a:lvl2pPr marL="1371600" lvl="1" indent="-342900" algn="l">
              <a:lnSpc>
                <a:spcPct val="90000"/>
              </a:lnSpc>
              <a:spcBef>
                <a:spcPts val="750"/>
              </a:spcBef>
              <a:spcAft>
                <a:spcPts val="0"/>
              </a:spcAft>
              <a:buClr>
                <a:srgbClr val="202F6A"/>
              </a:buClr>
              <a:buSzPts val="1400"/>
              <a:buNone/>
              <a:defRPr sz="2100"/>
            </a:lvl2pPr>
            <a:lvl3pPr marL="2057400" lvl="2" indent="-342900" algn="l">
              <a:lnSpc>
                <a:spcPct val="90000"/>
              </a:lnSpc>
              <a:spcBef>
                <a:spcPts val="750"/>
              </a:spcBef>
              <a:spcAft>
                <a:spcPts val="0"/>
              </a:spcAft>
              <a:buClr>
                <a:srgbClr val="202F6A"/>
              </a:buClr>
              <a:buSzPts val="1200"/>
              <a:buNone/>
              <a:defRPr sz="1800"/>
            </a:lvl3pPr>
            <a:lvl4pPr marL="2743200" lvl="3" indent="-342900" algn="l">
              <a:lnSpc>
                <a:spcPct val="90000"/>
              </a:lnSpc>
              <a:spcBef>
                <a:spcPts val="750"/>
              </a:spcBef>
              <a:spcAft>
                <a:spcPts val="0"/>
              </a:spcAft>
              <a:buClr>
                <a:srgbClr val="202F6A"/>
              </a:buClr>
              <a:buSzPts val="1000"/>
              <a:buNone/>
              <a:defRPr sz="1500"/>
            </a:lvl4pPr>
            <a:lvl5pPr marL="3429000" lvl="4" indent="-342900" algn="l">
              <a:lnSpc>
                <a:spcPct val="90000"/>
              </a:lnSpc>
              <a:spcBef>
                <a:spcPts val="750"/>
              </a:spcBef>
              <a:spcAft>
                <a:spcPts val="0"/>
              </a:spcAft>
              <a:buClr>
                <a:srgbClr val="202F6A"/>
              </a:buClr>
              <a:buSzPts val="1000"/>
              <a:buNone/>
              <a:defRPr sz="1500"/>
            </a:lvl5pPr>
            <a:lvl6pPr marL="4114800" lvl="5" indent="-342900" algn="l">
              <a:lnSpc>
                <a:spcPct val="90000"/>
              </a:lnSpc>
              <a:spcBef>
                <a:spcPts val="750"/>
              </a:spcBef>
              <a:spcAft>
                <a:spcPts val="0"/>
              </a:spcAft>
              <a:buClr>
                <a:schemeClr val="dk1"/>
              </a:buClr>
              <a:buSzPts val="1000"/>
              <a:buNone/>
              <a:defRPr sz="1500"/>
            </a:lvl6pPr>
            <a:lvl7pPr marL="4800600" lvl="6" indent="-342900" algn="l">
              <a:lnSpc>
                <a:spcPct val="90000"/>
              </a:lnSpc>
              <a:spcBef>
                <a:spcPts val="750"/>
              </a:spcBef>
              <a:spcAft>
                <a:spcPts val="0"/>
              </a:spcAft>
              <a:buClr>
                <a:schemeClr val="dk1"/>
              </a:buClr>
              <a:buSzPts val="1000"/>
              <a:buNone/>
              <a:defRPr sz="1500"/>
            </a:lvl7pPr>
            <a:lvl8pPr marL="5486400" lvl="7" indent="-342900" algn="l">
              <a:lnSpc>
                <a:spcPct val="90000"/>
              </a:lnSpc>
              <a:spcBef>
                <a:spcPts val="750"/>
              </a:spcBef>
              <a:spcAft>
                <a:spcPts val="0"/>
              </a:spcAft>
              <a:buClr>
                <a:schemeClr val="dk1"/>
              </a:buClr>
              <a:buSzPts val="1000"/>
              <a:buNone/>
              <a:defRPr sz="1500"/>
            </a:lvl8pPr>
            <a:lvl9pPr marL="6172200" lvl="8" indent="-342900" algn="l">
              <a:lnSpc>
                <a:spcPct val="90000"/>
              </a:lnSpc>
              <a:spcBef>
                <a:spcPts val="750"/>
              </a:spcBef>
              <a:spcAft>
                <a:spcPts val="0"/>
              </a:spcAft>
              <a:buClr>
                <a:schemeClr val="dk1"/>
              </a:buClr>
              <a:buSzPts val="1000"/>
              <a:buNone/>
              <a:defRPr sz="1500"/>
            </a:lvl9pPr>
          </a:lstStyle>
          <a:p>
            <a:endParaRPr/>
          </a:p>
        </p:txBody>
      </p:sp>
      <p:sp>
        <p:nvSpPr>
          <p:cNvPr id="48" name="Google Shape;48;p11"/>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9pPr>
          </a:lstStyle>
          <a:p>
            <a:endParaRPr/>
          </a:p>
        </p:txBody>
      </p:sp>
      <p:sp>
        <p:nvSpPr>
          <p:cNvPr id="49" name="Google Shape;49;p11"/>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9pPr>
          </a:lstStyle>
          <a:p>
            <a:endParaRPr/>
          </a:p>
        </p:txBody>
      </p:sp>
      <p:sp>
        <p:nvSpPr>
          <p:cNvPr id="50" name="Google Shape;50;p11"/>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223167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1257300" y="547688"/>
            <a:ext cx="15773400" cy="19883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2F6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body" idx="1"/>
          </p:nvPr>
        </p:nvSpPr>
        <p:spPr>
          <a:xfrm>
            <a:off x="1257300" y="2738438"/>
            <a:ext cx="7772400" cy="6527007"/>
          </a:xfrm>
          <a:prstGeom prst="rect">
            <a:avLst/>
          </a:prstGeom>
          <a:noFill/>
          <a:ln>
            <a:noFill/>
          </a:ln>
        </p:spPr>
        <p:txBody>
          <a:bodyPr spcFirstLastPara="1" wrap="square" lIns="91425" tIns="45700" rIns="91425" bIns="45700" anchor="t" anchorCtr="0">
            <a:normAutofit/>
          </a:bodyPr>
          <a:lstStyle>
            <a:lvl1pPr marL="685800" lvl="0" indent="-514350" algn="l">
              <a:lnSpc>
                <a:spcPct val="90000"/>
              </a:lnSpc>
              <a:spcBef>
                <a:spcPts val="1500"/>
              </a:spcBef>
              <a:spcAft>
                <a:spcPts val="0"/>
              </a:spcAft>
              <a:buClr>
                <a:srgbClr val="202F6A"/>
              </a:buClr>
              <a:buSzPts val="1800"/>
              <a:buChar char="•"/>
              <a:defRPr/>
            </a:lvl1pPr>
            <a:lvl2pPr marL="1371600" lvl="1" indent="-514350" algn="l">
              <a:lnSpc>
                <a:spcPct val="90000"/>
              </a:lnSpc>
              <a:spcBef>
                <a:spcPts val="750"/>
              </a:spcBef>
              <a:spcAft>
                <a:spcPts val="0"/>
              </a:spcAft>
              <a:buClr>
                <a:srgbClr val="202F6A"/>
              </a:buClr>
              <a:buSzPts val="1800"/>
              <a:buChar char="•"/>
              <a:defRPr/>
            </a:lvl2pPr>
            <a:lvl3pPr marL="2057400" lvl="2" indent="-514350" algn="l">
              <a:lnSpc>
                <a:spcPct val="90000"/>
              </a:lnSpc>
              <a:spcBef>
                <a:spcPts val="750"/>
              </a:spcBef>
              <a:spcAft>
                <a:spcPts val="0"/>
              </a:spcAft>
              <a:buClr>
                <a:srgbClr val="202F6A"/>
              </a:buClr>
              <a:buSzPts val="1800"/>
              <a:buChar char="•"/>
              <a:defRPr/>
            </a:lvl3pPr>
            <a:lvl4pPr marL="2743200" lvl="3" indent="-514350" algn="l">
              <a:lnSpc>
                <a:spcPct val="90000"/>
              </a:lnSpc>
              <a:spcBef>
                <a:spcPts val="750"/>
              </a:spcBef>
              <a:spcAft>
                <a:spcPts val="0"/>
              </a:spcAft>
              <a:buClr>
                <a:srgbClr val="202F6A"/>
              </a:buClr>
              <a:buSzPts val="1800"/>
              <a:buChar char="•"/>
              <a:defRPr/>
            </a:lvl4pPr>
            <a:lvl5pPr marL="3429000" lvl="4" indent="-514350" algn="l">
              <a:lnSpc>
                <a:spcPct val="90000"/>
              </a:lnSpc>
              <a:spcBef>
                <a:spcPts val="750"/>
              </a:spcBef>
              <a:spcAft>
                <a:spcPts val="0"/>
              </a:spcAft>
              <a:buClr>
                <a:srgbClr val="202F6A"/>
              </a:buClr>
              <a:buSzPts val="1800"/>
              <a:buChar char="•"/>
              <a:defRPr/>
            </a:lvl5pPr>
            <a:lvl6pPr marL="4114800" lvl="5" indent="-514350" algn="l">
              <a:lnSpc>
                <a:spcPct val="90000"/>
              </a:lnSpc>
              <a:spcBef>
                <a:spcPts val="750"/>
              </a:spcBef>
              <a:spcAft>
                <a:spcPts val="0"/>
              </a:spcAft>
              <a:buClr>
                <a:schemeClr val="dk1"/>
              </a:buClr>
              <a:buSzPts val="1800"/>
              <a:buChar char="•"/>
              <a:defRPr/>
            </a:lvl6pPr>
            <a:lvl7pPr marL="4800600" lvl="6" indent="-514350" algn="l">
              <a:lnSpc>
                <a:spcPct val="90000"/>
              </a:lnSpc>
              <a:spcBef>
                <a:spcPts val="750"/>
              </a:spcBef>
              <a:spcAft>
                <a:spcPts val="0"/>
              </a:spcAft>
              <a:buClr>
                <a:schemeClr val="dk1"/>
              </a:buClr>
              <a:buSzPts val="1800"/>
              <a:buChar char="•"/>
              <a:defRPr/>
            </a:lvl7pPr>
            <a:lvl8pPr marL="5486400" lvl="7" indent="-514350" algn="l">
              <a:lnSpc>
                <a:spcPct val="90000"/>
              </a:lnSpc>
              <a:spcBef>
                <a:spcPts val="750"/>
              </a:spcBef>
              <a:spcAft>
                <a:spcPts val="0"/>
              </a:spcAft>
              <a:buClr>
                <a:schemeClr val="dk1"/>
              </a:buClr>
              <a:buSzPts val="1800"/>
              <a:buChar char="•"/>
              <a:defRPr/>
            </a:lvl8pPr>
            <a:lvl9pPr marL="6172200" lvl="8" indent="-514350" algn="l">
              <a:lnSpc>
                <a:spcPct val="90000"/>
              </a:lnSpc>
              <a:spcBef>
                <a:spcPts val="750"/>
              </a:spcBef>
              <a:spcAft>
                <a:spcPts val="0"/>
              </a:spcAft>
              <a:buClr>
                <a:schemeClr val="dk1"/>
              </a:buClr>
              <a:buSzPts val="1800"/>
              <a:buChar char="•"/>
              <a:defRPr/>
            </a:lvl9pPr>
          </a:lstStyle>
          <a:p>
            <a:endParaRPr/>
          </a:p>
        </p:txBody>
      </p:sp>
      <p:sp>
        <p:nvSpPr>
          <p:cNvPr id="54" name="Google Shape;54;p7"/>
          <p:cNvSpPr txBox="1">
            <a:spLocks noGrp="1"/>
          </p:cNvSpPr>
          <p:nvPr>
            <p:ph type="body" idx="2"/>
          </p:nvPr>
        </p:nvSpPr>
        <p:spPr>
          <a:xfrm>
            <a:off x="9258300" y="2738438"/>
            <a:ext cx="7772400" cy="6527007"/>
          </a:xfrm>
          <a:prstGeom prst="rect">
            <a:avLst/>
          </a:prstGeom>
          <a:noFill/>
          <a:ln>
            <a:noFill/>
          </a:ln>
        </p:spPr>
        <p:txBody>
          <a:bodyPr spcFirstLastPara="1" wrap="square" lIns="91425" tIns="45700" rIns="91425" bIns="45700" anchor="t" anchorCtr="0">
            <a:normAutofit/>
          </a:bodyPr>
          <a:lstStyle>
            <a:lvl1pPr marL="685800" lvl="0" indent="-514350" algn="l">
              <a:lnSpc>
                <a:spcPct val="90000"/>
              </a:lnSpc>
              <a:spcBef>
                <a:spcPts val="1500"/>
              </a:spcBef>
              <a:spcAft>
                <a:spcPts val="0"/>
              </a:spcAft>
              <a:buClr>
                <a:srgbClr val="202F6A"/>
              </a:buClr>
              <a:buSzPts val="1800"/>
              <a:buChar char="•"/>
              <a:defRPr/>
            </a:lvl1pPr>
            <a:lvl2pPr marL="1371600" lvl="1" indent="-514350" algn="l">
              <a:lnSpc>
                <a:spcPct val="90000"/>
              </a:lnSpc>
              <a:spcBef>
                <a:spcPts val="750"/>
              </a:spcBef>
              <a:spcAft>
                <a:spcPts val="0"/>
              </a:spcAft>
              <a:buClr>
                <a:srgbClr val="202F6A"/>
              </a:buClr>
              <a:buSzPts val="1800"/>
              <a:buChar char="•"/>
              <a:defRPr/>
            </a:lvl2pPr>
            <a:lvl3pPr marL="2057400" lvl="2" indent="-514350" algn="l">
              <a:lnSpc>
                <a:spcPct val="90000"/>
              </a:lnSpc>
              <a:spcBef>
                <a:spcPts val="750"/>
              </a:spcBef>
              <a:spcAft>
                <a:spcPts val="0"/>
              </a:spcAft>
              <a:buClr>
                <a:srgbClr val="202F6A"/>
              </a:buClr>
              <a:buSzPts val="1800"/>
              <a:buChar char="•"/>
              <a:defRPr/>
            </a:lvl3pPr>
            <a:lvl4pPr marL="2743200" lvl="3" indent="-514350" algn="l">
              <a:lnSpc>
                <a:spcPct val="90000"/>
              </a:lnSpc>
              <a:spcBef>
                <a:spcPts val="750"/>
              </a:spcBef>
              <a:spcAft>
                <a:spcPts val="0"/>
              </a:spcAft>
              <a:buClr>
                <a:srgbClr val="202F6A"/>
              </a:buClr>
              <a:buSzPts val="1800"/>
              <a:buChar char="•"/>
              <a:defRPr/>
            </a:lvl4pPr>
            <a:lvl5pPr marL="3429000" lvl="4" indent="-514350" algn="l">
              <a:lnSpc>
                <a:spcPct val="90000"/>
              </a:lnSpc>
              <a:spcBef>
                <a:spcPts val="750"/>
              </a:spcBef>
              <a:spcAft>
                <a:spcPts val="0"/>
              </a:spcAft>
              <a:buClr>
                <a:srgbClr val="202F6A"/>
              </a:buClr>
              <a:buSzPts val="1800"/>
              <a:buChar char="•"/>
              <a:defRPr/>
            </a:lvl5pPr>
            <a:lvl6pPr marL="4114800" lvl="5" indent="-514350" algn="l">
              <a:lnSpc>
                <a:spcPct val="90000"/>
              </a:lnSpc>
              <a:spcBef>
                <a:spcPts val="750"/>
              </a:spcBef>
              <a:spcAft>
                <a:spcPts val="0"/>
              </a:spcAft>
              <a:buClr>
                <a:schemeClr val="dk1"/>
              </a:buClr>
              <a:buSzPts val="1800"/>
              <a:buChar char="•"/>
              <a:defRPr/>
            </a:lvl6pPr>
            <a:lvl7pPr marL="4800600" lvl="6" indent="-514350" algn="l">
              <a:lnSpc>
                <a:spcPct val="90000"/>
              </a:lnSpc>
              <a:spcBef>
                <a:spcPts val="750"/>
              </a:spcBef>
              <a:spcAft>
                <a:spcPts val="0"/>
              </a:spcAft>
              <a:buClr>
                <a:schemeClr val="dk1"/>
              </a:buClr>
              <a:buSzPts val="1800"/>
              <a:buChar char="•"/>
              <a:defRPr/>
            </a:lvl7pPr>
            <a:lvl8pPr marL="5486400" lvl="7" indent="-514350" algn="l">
              <a:lnSpc>
                <a:spcPct val="90000"/>
              </a:lnSpc>
              <a:spcBef>
                <a:spcPts val="750"/>
              </a:spcBef>
              <a:spcAft>
                <a:spcPts val="0"/>
              </a:spcAft>
              <a:buClr>
                <a:schemeClr val="dk1"/>
              </a:buClr>
              <a:buSzPts val="1800"/>
              <a:buChar char="•"/>
              <a:defRPr/>
            </a:lvl8pPr>
            <a:lvl9pPr marL="6172200" lvl="8" indent="-514350" algn="l">
              <a:lnSpc>
                <a:spcPct val="90000"/>
              </a:lnSpc>
              <a:spcBef>
                <a:spcPts val="750"/>
              </a:spcBef>
              <a:spcAft>
                <a:spcPts val="0"/>
              </a:spcAft>
              <a:buClr>
                <a:schemeClr val="dk1"/>
              </a:buClr>
              <a:buSzPts val="1800"/>
              <a:buChar char="•"/>
              <a:defRPr/>
            </a:lvl9pPr>
          </a:lstStyle>
          <a:p>
            <a:endParaRPr/>
          </a:p>
        </p:txBody>
      </p:sp>
      <p:grpSp>
        <p:nvGrpSpPr>
          <p:cNvPr id="55" name="Google Shape;55;p7"/>
          <p:cNvGrpSpPr/>
          <p:nvPr/>
        </p:nvGrpSpPr>
        <p:grpSpPr>
          <a:xfrm>
            <a:off x="0" y="9278317"/>
            <a:ext cx="18288000" cy="1015622"/>
            <a:chOff x="0" y="6185541"/>
            <a:chExt cx="12192000" cy="677081"/>
          </a:xfrm>
        </p:grpSpPr>
        <p:sp>
          <p:nvSpPr>
            <p:cNvPr id="56" name="Google Shape;56;p7"/>
            <p:cNvSpPr txBox="1"/>
            <p:nvPr/>
          </p:nvSpPr>
          <p:spPr>
            <a:xfrm>
              <a:off x="10531621" y="6185541"/>
              <a:ext cx="587828" cy="67708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4000"/>
                <a:buFont typeface="Arial"/>
                <a:buNone/>
              </a:pPr>
              <a:r>
                <a:rPr lang="en-US" sz="6000" b="0" i="0" u="none" strike="noStrike" cap="none">
                  <a:solidFill>
                    <a:srgbClr val="202F6A"/>
                  </a:solidFill>
                  <a:latin typeface="EB Garamond"/>
                  <a:ea typeface="EB Garamond"/>
                  <a:cs typeface="EB Garamond"/>
                  <a:sym typeface="EB Garamond"/>
                </a:rPr>
                <a:t>H</a:t>
              </a:r>
              <a:endParaRPr sz="2100" b="0" i="0" u="none" strike="noStrike" cap="none">
                <a:solidFill>
                  <a:srgbClr val="000000"/>
                </a:solidFill>
                <a:latin typeface="Arial"/>
                <a:ea typeface="Arial"/>
                <a:cs typeface="Arial"/>
                <a:sym typeface="Arial"/>
              </a:endParaRPr>
            </a:p>
          </p:txBody>
        </p:sp>
        <p:cxnSp>
          <p:nvCxnSpPr>
            <p:cNvPr id="57" name="Google Shape;57;p7"/>
            <p:cNvCxnSpPr/>
            <p:nvPr/>
          </p:nvCxnSpPr>
          <p:spPr>
            <a:xfrm rot="10800000">
              <a:off x="0" y="6471325"/>
              <a:ext cx="10531620" cy="38727"/>
            </a:xfrm>
            <a:prstGeom prst="straightConnector1">
              <a:avLst/>
            </a:prstGeom>
            <a:noFill/>
            <a:ln w="19050" cap="flat" cmpd="sng">
              <a:solidFill>
                <a:srgbClr val="202F6A"/>
              </a:solidFill>
              <a:prstDash val="solid"/>
              <a:miter lim="800000"/>
              <a:headEnd type="none" w="sm" len="sm"/>
              <a:tailEnd type="none" w="sm" len="sm"/>
            </a:ln>
          </p:spPr>
        </p:cxnSp>
        <p:cxnSp>
          <p:nvCxnSpPr>
            <p:cNvPr id="58" name="Google Shape;58;p7"/>
            <p:cNvCxnSpPr/>
            <p:nvPr/>
          </p:nvCxnSpPr>
          <p:spPr>
            <a:xfrm flipH="1">
              <a:off x="11119450" y="6489482"/>
              <a:ext cx="1072550" cy="6635"/>
            </a:xfrm>
            <a:prstGeom prst="straightConnector1">
              <a:avLst/>
            </a:prstGeom>
            <a:noFill/>
            <a:ln w="19050" cap="flat" cmpd="sng">
              <a:solidFill>
                <a:srgbClr val="202F6A"/>
              </a:solidFill>
              <a:prstDash val="solid"/>
              <a:miter lim="800000"/>
              <a:headEnd type="none" w="sm" len="sm"/>
              <a:tailEnd type="none" w="sm" len="sm"/>
            </a:ln>
          </p:spPr>
        </p:cxnSp>
      </p:grpSp>
      <p:grpSp>
        <p:nvGrpSpPr>
          <p:cNvPr id="59" name="Google Shape;59;p7"/>
          <p:cNvGrpSpPr/>
          <p:nvPr/>
        </p:nvGrpSpPr>
        <p:grpSpPr>
          <a:xfrm>
            <a:off x="0" y="9278317"/>
            <a:ext cx="18288000" cy="1015622"/>
            <a:chOff x="0" y="6185541"/>
            <a:chExt cx="12192000" cy="677081"/>
          </a:xfrm>
        </p:grpSpPr>
        <p:sp>
          <p:nvSpPr>
            <p:cNvPr id="60" name="Google Shape;60;p7"/>
            <p:cNvSpPr txBox="1"/>
            <p:nvPr/>
          </p:nvSpPr>
          <p:spPr>
            <a:xfrm>
              <a:off x="10531621" y="6185541"/>
              <a:ext cx="587828" cy="67708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4000"/>
                <a:buFont typeface="Arial"/>
                <a:buNone/>
              </a:pPr>
              <a:r>
                <a:rPr lang="en-US" sz="6000" b="0" i="0" u="none" strike="noStrike" cap="none">
                  <a:solidFill>
                    <a:srgbClr val="202F6A"/>
                  </a:solidFill>
                  <a:latin typeface="EB Garamond"/>
                  <a:ea typeface="EB Garamond"/>
                  <a:cs typeface="EB Garamond"/>
                  <a:sym typeface="EB Garamond"/>
                </a:rPr>
                <a:t>H</a:t>
              </a:r>
              <a:endParaRPr sz="2100" b="0" i="0" u="none" strike="noStrike" cap="none">
                <a:solidFill>
                  <a:srgbClr val="000000"/>
                </a:solidFill>
                <a:latin typeface="Arial"/>
                <a:ea typeface="Arial"/>
                <a:cs typeface="Arial"/>
                <a:sym typeface="Arial"/>
              </a:endParaRPr>
            </a:p>
          </p:txBody>
        </p:sp>
        <p:cxnSp>
          <p:nvCxnSpPr>
            <p:cNvPr id="61" name="Google Shape;61;p7"/>
            <p:cNvCxnSpPr/>
            <p:nvPr/>
          </p:nvCxnSpPr>
          <p:spPr>
            <a:xfrm rot="10800000">
              <a:off x="0" y="6471325"/>
              <a:ext cx="10531620" cy="38727"/>
            </a:xfrm>
            <a:prstGeom prst="straightConnector1">
              <a:avLst/>
            </a:prstGeom>
            <a:noFill/>
            <a:ln w="19050" cap="flat" cmpd="sng">
              <a:solidFill>
                <a:srgbClr val="202F6A"/>
              </a:solidFill>
              <a:prstDash val="solid"/>
              <a:miter lim="800000"/>
              <a:headEnd type="none" w="sm" len="sm"/>
              <a:tailEnd type="none" w="sm" len="sm"/>
            </a:ln>
          </p:spPr>
        </p:cxnSp>
        <p:cxnSp>
          <p:nvCxnSpPr>
            <p:cNvPr id="62" name="Google Shape;62;p7"/>
            <p:cNvCxnSpPr/>
            <p:nvPr/>
          </p:nvCxnSpPr>
          <p:spPr>
            <a:xfrm flipH="1">
              <a:off x="11119450" y="6489482"/>
              <a:ext cx="1072550" cy="6635"/>
            </a:xfrm>
            <a:prstGeom prst="straightConnector1">
              <a:avLst/>
            </a:prstGeom>
            <a:noFill/>
            <a:ln w="19050" cap="flat" cmpd="sng">
              <a:solidFill>
                <a:srgbClr val="202F6A"/>
              </a:solidFill>
              <a:prstDash val="solid"/>
              <a:miter lim="800000"/>
              <a:headEnd type="none" w="sm" len="sm"/>
              <a:tailEnd type="none" w="sm" len="sm"/>
            </a:ln>
          </p:spPr>
        </p:cxnSp>
      </p:grpSp>
    </p:spTree>
    <p:extLst>
      <p:ext uri="{BB962C8B-B14F-4D97-AF65-F5344CB8AC3E}">
        <p14:creationId xmlns:p14="http://schemas.microsoft.com/office/powerpoint/2010/main" val="35565929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rgbClr val="26547C"/>
        </a:solidFill>
        <a:effectLst/>
      </p:bgPr>
    </p:bg>
    <p:spTree>
      <p:nvGrpSpPr>
        <p:cNvPr id="1" name="Shape 63"/>
        <p:cNvGrpSpPr/>
        <p:nvPr/>
      </p:nvGrpSpPr>
      <p:grpSpPr>
        <a:xfrm>
          <a:off x="0" y="0"/>
          <a:ext cx="0" cy="0"/>
          <a:chOff x="0" y="0"/>
          <a:chExt cx="0" cy="0"/>
        </a:xfrm>
      </p:grpSpPr>
      <p:sp>
        <p:nvSpPr>
          <p:cNvPr id="64" name="Google Shape;64;p6"/>
          <p:cNvSpPr txBox="1">
            <a:spLocks noGrp="1"/>
          </p:cNvSpPr>
          <p:nvPr>
            <p:ph type="title"/>
          </p:nvPr>
        </p:nvSpPr>
        <p:spPr>
          <a:xfrm>
            <a:off x="1247775" y="2564608"/>
            <a:ext cx="15773400" cy="427910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EB Garamond"/>
              <a:buNone/>
              <a:defRPr sz="9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6"/>
          <p:cNvSpPr txBox="1">
            <a:spLocks noGrp="1"/>
          </p:cNvSpPr>
          <p:nvPr>
            <p:ph type="body" idx="1"/>
          </p:nvPr>
        </p:nvSpPr>
        <p:spPr>
          <a:xfrm>
            <a:off x="1247775" y="6884195"/>
            <a:ext cx="15773400" cy="2250281"/>
          </a:xfrm>
          <a:prstGeom prst="rect">
            <a:avLst/>
          </a:prstGeom>
          <a:noFill/>
          <a:ln>
            <a:noFill/>
          </a:ln>
        </p:spPr>
        <p:txBody>
          <a:bodyPr spcFirstLastPara="1" wrap="square" lIns="91425" tIns="45700" rIns="91425" bIns="45700" anchor="t" anchorCtr="0">
            <a:normAutofit/>
          </a:bodyPr>
          <a:lstStyle>
            <a:lvl1pPr marL="685800" lvl="0" indent="-342900" algn="l">
              <a:lnSpc>
                <a:spcPct val="90000"/>
              </a:lnSpc>
              <a:spcBef>
                <a:spcPts val="1500"/>
              </a:spcBef>
              <a:spcAft>
                <a:spcPts val="0"/>
              </a:spcAft>
              <a:buClr>
                <a:schemeClr val="lt1"/>
              </a:buClr>
              <a:buSzPts val="2400"/>
              <a:buNone/>
              <a:defRPr sz="3600">
                <a:solidFill>
                  <a:schemeClr val="lt1"/>
                </a:solidFill>
              </a:defRPr>
            </a:lvl1pPr>
            <a:lvl2pPr marL="1371600" lvl="1" indent="-342900" algn="l">
              <a:lnSpc>
                <a:spcPct val="90000"/>
              </a:lnSpc>
              <a:spcBef>
                <a:spcPts val="750"/>
              </a:spcBef>
              <a:spcAft>
                <a:spcPts val="0"/>
              </a:spcAft>
              <a:buClr>
                <a:srgbClr val="888888"/>
              </a:buClr>
              <a:buSzPts val="2000"/>
              <a:buNone/>
              <a:defRPr sz="3000">
                <a:solidFill>
                  <a:srgbClr val="888888"/>
                </a:solidFill>
              </a:defRPr>
            </a:lvl2pPr>
            <a:lvl3pPr marL="2057400" lvl="2" indent="-342900" algn="l">
              <a:lnSpc>
                <a:spcPct val="90000"/>
              </a:lnSpc>
              <a:spcBef>
                <a:spcPts val="750"/>
              </a:spcBef>
              <a:spcAft>
                <a:spcPts val="0"/>
              </a:spcAft>
              <a:buClr>
                <a:srgbClr val="888888"/>
              </a:buClr>
              <a:buSzPts val="1800"/>
              <a:buNone/>
              <a:defRPr sz="2700">
                <a:solidFill>
                  <a:srgbClr val="888888"/>
                </a:solidFill>
              </a:defRPr>
            </a:lvl3pPr>
            <a:lvl4pPr marL="2743200" lvl="3" indent="-342900" algn="l">
              <a:lnSpc>
                <a:spcPct val="90000"/>
              </a:lnSpc>
              <a:spcBef>
                <a:spcPts val="750"/>
              </a:spcBef>
              <a:spcAft>
                <a:spcPts val="0"/>
              </a:spcAft>
              <a:buClr>
                <a:srgbClr val="888888"/>
              </a:buClr>
              <a:buSzPts val="1600"/>
              <a:buNone/>
              <a:defRPr sz="2400">
                <a:solidFill>
                  <a:srgbClr val="888888"/>
                </a:solidFill>
              </a:defRPr>
            </a:lvl4pPr>
            <a:lvl5pPr marL="3429000" lvl="4" indent="-342900" algn="l">
              <a:lnSpc>
                <a:spcPct val="90000"/>
              </a:lnSpc>
              <a:spcBef>
                <a:spcPts val="750"/>
              </a:spcBef>
              <a:spcAft>
                <a:spcPts val="0"/>
              </a:spcAft>
              <a:buClr>
                <a:srgbClr val="888888"/>
              </a:buClr>
              <a:buSzPts val="1600"/>
              <a:buNone/>
              <a:defRPr sz="2400">
                <a:solidFill>
                  <a:srgbClr val="888888"/>
                </a:solidFill>
              </a:defRPr>
            </a:lvl5pPr>
            <a:lvl6pPr marL="4114800" lvl="5" indent="-342900" algn="l">
              <a:lnSpc>
                <a:spcPct val="90000"/>
              </a:lnSpc>
              <a:spcBef>
                <a:spcPts val="750"/>
              </a:spcBef>
              <a:spcAft>
                <a:spcPts val="0"/>
              </a:spcAft>
              <a:buClr>
                <a:srgbClr val="888888"/>
              </a:buClr>
              <a:buSzPts val="1600"/>
              <a:buNone/>
              <a:defRPr sz="2400">
                <a:solidFill>
                  <a:srgbClr val="888888"/>
                </a:solidFill>
              </a:defRPr>
            </a:lvl6pPr>
            <a:lvl7pPr marL="4800600" lvl="6" indent="-342900" algn="l">
              <a:lnSpc>
                <a:spcPct val="90000"/>
              </a:lnSpc>
              <a:spcBef>
                <a:spcPts val="750"/>
              </a:spcBef>
              <a:spcAft>
                <a:spcPts val="0"/>
              </a:spcAft>
              <a:buClr>
                <a:srgbClr val="888888"/>
              </a:buClr>
              <a:buSzPts val="1600"/>
              <a:buNone/>
              <a:defRPr sz="2400">
                <a:solidFill>
                  <a:srgbClr val="888888"/>
                </a:solidFill>
              </a:defRPr>
            </a:lvl7pPr>
            <a:lvl8pPr marL="5486400" lvl="7" indent="-342900" algn="l">
              <a:lnSpc>
                <a:spcPct val="90000"/>
              </a:lnSpc>
              <a:spcBef>
                <a:spcPts val="750"/>
              </a:spcBef>
              <a:spcAft>
                <a:spcPts val="0"/>
              </a:spcAft>
              <a:buClr>
                <a:srgbClr val="888888"/>
              </a:buClr>
              <a:buSzPts val="1600"/>
              <a:buNone/>
              <a:defRPr sz="2400">
                <a:solidFill>
                  <a:srgbClr val="888888"/>
                </a:solidFill>
              </a:defRPr>
            </a:lvl8pPr>
            <a:lvl9pPr marL="6172200" lvl="8" indent="-342900" algn="l">
              <a:lnSpc>
                <a:spcPct val="90000"/>
              </a:lnSpc>
              <a:spcBef>
                <a:spcPts val="750"/>
              </a:spcBef>
              <a:spcAft>
                <a:spcPts val="0"/>
              </a:spcAft>
              <a:buClr>
                <a:srgbClr val="888888"/>
              </a:buClr>
              <a:buSzPts val="1600"/>
              <a:buNone/>
              <a:defRPr sz="2400">
                <a:solidFill>
                  <a:srgbClr val="888888"/>
                </a:solidFill>
              </a:defRPr>
            </a:lvl9pPr>
          </a:lstStyle>
          <a:p>
            <a:endParaRPr/>
          </a:p>
        </p:txBody>
      </p:sp>
      <p:grpSp>
        <p:nvGrpSpPr>
          <p:cNvPr id="66" name="Google Shape;66;p6"/>
          <p:cNvGrpSpPr/>
          <p:nvPr/>
        </p:nvGrpSpPr>
        <p:grpSpPr>
          <a:xfrm>
            <a:off x="83" y="9136228"/>
            <a:ext cx="18287918" cy="1015622"/>
            <a:chOff x="55" y="6090816"/>
            <a:chExt cx="12191945" cy="677081"/>
          </a:xfrm>
        </p:grpSpPr>
        <p:cxnSp>
          <p:nvCxnSpPr>
            <p:cNvPr id="67" name="Google Shape;67;p6"/>
            <p:cNvCxnSpPr>
              <a:endCxn id="68" idx="1"/>
            </p:cNvCxnSpPr>
            <p:nvPr/>
          </p:nvCxnSpPr>
          <p:spPr>
            <a:xfrm flipV="1">
              <a:off x="55" y="6429356"/>
              <a:ext cx="10554000" cy="32803"/>
            </a:xfrm>
            <a:prstGeom prst="straightConnector1">
              <a:avLst/>
            </a:prstGeom>
            <a:noFill/>
            <a:ln w="19050" cap="flat" cmpd="sng">
              <a:solidFill>
                <a:schemeClr val="lt1"/>
              </a:solidFill>
              <a:prstDash val="solid"/>
              <a:miter lim="800000"/>
              <a:headEnd type="none" w="sm" len="sm"/>
              <a:tailEnd type="none" w="sm" len="sm"/>
            </a:ln>
          </p:spPr>
        </p:cxnSp>
        <p:sp>
          <p:nvSpPr>
            <p:cNvPr id="68" name="Google Shape;68;p6"/>
            <p:cNvSpPr txBox="1"/>
            <p:nvPr/>
          </p:nvSpPr>
          <p:spPr>
            <a:xfrm>
              <a:off x="10554055" y="6090816"/>
              <a:ext cx="583131" cy="6770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6000" b="0" i="0" u="none" strike="noStrike" cap="none">
                  <a:solidFill>
                    <a:schemeClr val="lt1"/>
                  </a:solidFill>
                  <a:latin typeface="EB Garamond"/>
                  <a:ea typeface="EB Garamond"/>
                  <a:cs typeface="EB Garamond"/>
                  <a:sym typeface="EB Garamond"/>
                </a:rPr>
                <a:t>H</a:t>
              </a:r>
              <a:endParaRPr sz="3000" b="0" i="0" u="none" strike="noStrike" cap="none">
                <a:solidFill>
                  <a:schemeClr val="lt1"/>
                </a:solidFill>
                <a:latin typeface="EB Garamond"/>
                <a:ea typeface="EB Garamond"/>
                <a:cs typeface="EB Garamond"/>
                <a:sym typeface="EB Garamond"/>
              </a:endParaRPr>
            </a:p>
          </p:txBody>
        </p:sp>
        <p:cxnSp>
          <p:nvCxnSpPr>
            <p:cNvPr id="69" name="Google Shape;69;p6"/>
            <p:cNvCxnSpPr/>
            <p:nvPr/>
          </p:nvCxnSpPr>
          <p:spPr>
            <a:xfrm>
              <a:off x="11137187" y="6444759"/>
              <a:ext cx="1054813" cy="0"/>
            </a:xfrm>
            <a:prstGeom prst="straightConnector1">
              <a:avLst/>
            </a:prstGeom>
            <a:noFill/>
            <a:ln w="19050" cap="flat" cmpd="sng">
              <a:solidFill>
                <a:schemeClr val="lt1"/>
              </a:solidFill>
              <a:prstDash val="solid"/>
              <a:miter lim="800000"/>
              <a:headEnd type="none" w="sm" len="sm"/>
              <a:tailEnd type="none" w="sm" len="sm"/>
            </a:ln>
          </p:spPr>
        </p:cxnSp>
      </p:grpSp>
    </p:spTree>
    <p:extLst>
      <p:ext uri="{BB962C8B-B14F-4D97-AF65-F5344CB8AC3E}">
        <p14:creationId xmlns:p14="http://schemas.microsoft.com/office/powerpoint/2010/main" val="36855568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70"/>
        <p:cNvGrpSpPr/>
        <p:nvPr/>
      </p:nvGrpSpPr>
      <p:grpSpPr>
        <a:xfrm>
          <a:off x="0" y="0"/>
          <a:ext cx="0" cy="0"/>
          <a:chOff x="0" y="0"/>
          <a:chExt cx="0" cy="0"/>
        </a:xfrm>
      </p:grpSpPr>
      <p:sp>
        <p:nvSpPr>
          <p:cNvPr id="71" name="Google Shape;71;p8"/>
          <p:cNvSpPr txBox="1">
            <a:spLocks noGrp="1"/>
          </p:cNvSpPr>
          <p:nvPr>
            <p:ph type="title"/>
          </p:nvPr>
        </p:nvSpPr>
        <p:spPr>
          <a:xfrm>
            <a:off x="1259682" y="547688"/>
            <a:ext cx="15773400" cy="19883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2F6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8"/>
          <p:cNvSpPr txBox="1">
            <a:spLocks noGrp="1"/>
          </p:cNvSpPr>
          <p:nvPr>
            <p:ph type="body" idx="1"/>
          </p:nvPr>
        </p:nvSpPr>
        <p:spPr>
          <a:xfrm>
            <a:off x="1259683" y="2521745"/>
            <a:ext cx="7736681" cy="1235868"/>
          </a:xfrm>
          <a:prstGeom prst="rect">
            <a:avLst/>
          </a:prstGeom>
          <a:noFill/>
          <a:ln>
            <a:noFill/>
          </a:ln>
        </p:spPr>
        <p:txBody>
          <a:bodyPr spcFirstLastPara="1" wrap="square" lIns="91425" tIns="45700" rIns="91425" bIns="45700" anchor="b" anchorCtr="0">
            <a:normAutofit/>
          </a:bodyPr>
          <a:lstStyle>
            <a:lvl1pPr marL="685800" lvl="0" indent="-342900" algn="l">
              <a:lnSpc>
                <a:spcPct val="90000"/>
              </a:lnSpc>
              <a:spcBef>
                <a:spcPts val="1500"/>
              </a:spcBef>
              <a:spcAft>
                <a:spcPts val="0"/>
              </a:spcAft>
              <a:buClr>
                <a:srgbClr val="202F6A"/>
              </a:buClr>
              <a:buSzPts val="2400"/>
              <a:buNone/>
              <a:defRPr sz="3600" b="1"/>
            </a:lvl1pPr>
            <a:lvl2pPr marL="1371600" lvl="1" indent="-342900" algn="l">
              <a:lnSpc>
                <a:spcPct val="90000"/>
              </a:lnSpc>
              <a:spcBef>
                <a:spcPts val="750"/>
              </a:spcBef>
              <a:spcAft>
                <a:spcPts val="0"/>
              </a:spcAft>
              <a:buClr>
                <a:srgbClr val="202F6A"/>
              </a:buClr>
              <a:buSzPts val="2000"/>
              <a:buNone/>
              <a:defRPr sz="3000" b="1"/>
            </a:lvl2pPr>
            <a:lvl3pPr marL="2057400" lvl="2" indent="-342900" algn="l">
              <a:lnSpc>
                <a:spcPct val="90000"/>
              </a:lnSpc>
              <a:spcBef>
                <a:spcPts val="750"/>
              </a:spcBef>
              <a:spcAft>
                <a:spcPts val="0"/>
              </a:spcAft>
              <a:buClr>
                <a:srgbClr val="202F6A"/>
              </a:buClr>
              <a:buSzPts val="1800"/>
              <a:buNone/>
              <a:defRPr sz="2700" b="1"/>
            </a:lvl3pPr>
            <a:lvl4pPr marL="2743200" lvl="3" indent="-342900" algn="l">
              <a:lnSpc>
                <a:spcPct val="90000"/>
              </a:lnSpc>
              <a:spcBef>
                <a:spcPts val="750"/>
              </a:spcBef>
              <a:spcAft>
                <a:spcPts val="0"/>
              </a:spcAft>
              <a:buClr>
                <a:srgbClr val="202F6A"/>
              </a:buClr>
              <a:buSzPts val="1600"/>
              <a:buNone/>
              <a:defRPr sz="2400" b="1"/>
            </a:lvl4pPr>
            <a:lvl5pPr marL="3429000" lvl="4" indent="-342900" algn="l">
              <a:lnSpc>
                <a:spcPct val="90000"/>
              </a:lnSpc>
              <a:spcBef>
                <a:spcPts val="750"/>
              </a:spcBef>
              <a:spcAft>
                <a:spcPts val="0"/>
              </a:spcAft>
              <a:buClr>
                <a:srgbClr val="202F6A"/>
              </a:buClr>
              <a:buSzPts val="1600"/>
              <a:buNone/>
              <a:defRPr sz="2400" b="1"/>
            </a:lvl5pPr>
            <a:lvl6pPr marL="4114800" lvl="5" indent="-342900" algn="l">
              <a:lnSpc>
                <a:spcPct val="90000"/>
              </a:lnSpc>
              <a:spcBef>
                <a:spcPts val="750"/>
              </a:spcBef>
              <a:spcAft>
                <a:spcPts val="0"/>
              </a:spcAft>
              <a:buClr>
                <a:schemeClr val="dk1"/>
              </a:buClr>
              <a:buSzPts val="1600"/>
              <a:buNone/>
              <a:defRPr sz="2400" b="1"/>
            </a:lvl6pPr>
            <a:lvl7pPr marL="4800600" lvl="6" indent="-342900" algn="l">
              <a:lnSpc>
                <a:spcPct val="90000"/>
              </a:lnSpc>
              <a:spcBef>
                <a:spcPts val="750"/>
              </a:spcBef>
              <a:spcAft>
                <a:spcPts val="0"/>
              </a:spcAft>
              <a:buClr>
                <a:schemeClr val="dk1"/>
              </a:buClr>
              <a:buSzPts val="1600"/>
              <a:buNone/>
              <a:defRPr sz="2400" b="1"/>
            </a:lvl7pPr>
            <a:lvl8pPr marL="5486400" lvl="7" indent="-342900" algn="l">
              <a:lnSpc>
                <a:spcPct val="90000"/>
              </a:lnSpc>
              <a:spcBef>
                <a:spcPts val="750"/>
              </a:spcBef>
              <a:spcAft>
                <a:spcPts val="0"/>
              </a:spcAft>
              <a:buClr>
                <a:schemeClr val="dk1"/>
              </a:buClr>
              <a:buSzPts val="1600"/>
              <a:buNone/>
              <a:defRPr sz="2400" b="1"/>
            </a:lvl8pPr>
            <a:lvl9pPr marL="6172200" lvl="8" indent="-342900" algn="l">
              <a:lnSpc>
                <a:spcPct val="90000"/>
              </a:lnSpc>
              <a:spcBef>
                <a:spcPts val="750"/>
              </a:spcBef>
              <a:spcAft>
                <a:spcPts val="0"/>
              </a:spcAft>
              <a:buClr>
                <a:schemeClr val="dk1"/>
              </a:buClr>
              <a:buSzPts val="1600"/>
              <a:buNone/>
              <a:defRPr sz="2400" b="1"/>
            </a:lvl9pPr>
          </a:lstStyle>
          <a:p>
            <a:endParaRPr/>
          </a:p>
        </p:txBody>
      </p:sp>
      <p:sp>
        <p:nvSpPr>
          <p:cNvPr id="73" name="Google Shape;73;p8"/>
          <p:cNvSpPr txBox="1">
            <a:spLocks noGrp="1"/>
          </p:cNvSpPr>
          <p:nvPr>
            <p:ph type="body" idx="2"/>
          </p:nvPr>
        </p:nvSpPr>
        <p:spPr>
          <a:xfrm>
            <a:off x="1259683" y="3757613"/>
            <a:ext cx="7736681" cy="5526882"/>
          </a:xfrm>
          <a:prstGeom prst="rect">
            <a:avLst/>
          </a:prstGeom>
          <a:noFill/>
          <a:ln>
            <a:noFill/>
          </a:ln>
        </p:spPr>
        <p:txBody>
          <a:bodyPr spcFirstLastPara="1" wrap="square" lIns="91425" tIns="45700" rIns="91425" bIns="45700" anchor="t" anchorCtr="0">
            <a:normAutofit/>
          </a:bodyPr>
          <a:lstStyle>
            <a:lvl1pPr marL="685800" lvl="0" indent="-514350" algn="l">
              <a:lnSpc>
                <a:spcPct val="90000"/>
              </a:lnSpc>
              <a:spcBef>
                <a:spcPts val="1500"/>
              </a:spcBef>
              <a:spcAft>
                <a:spcPts val="0"/>
              </a:spcAft>
              <a:buClr>
                <a:srgbClr val="202F6A"/>
              </a:buClr>
              <a:buSzPts val="1800"/>
              <a:buChar char="•"/>
              <a:defRPr/>
            </a:lvl1pPr>
            <a:lvl2pPr marL="1371600" lvl="1" indent="-514350" algn="l">
              <a:lnSpc>
                <a:spcPct val="90000"/>
              </a:lnSpc>
              <a:spcBef>
                <a:spcPts val="750"/>
              </a:spcBef>
              <a:spcAft>
                <a:spcPts val="0"/>
              </a:spcAft>
              <a:buClr>
                <a:srgbClr val="202F6A"/>
              </a:buClr>
              <a:buSzPts val="1800"/>
              <a:buChar char="•"/>
              <a:defRPr/>
            </a:lvl2pPr>
            <a:lvl3pPr marL="2057400" lvl="2" indent="-514350" algn="l">
              <a:lnSpc>
                <a:spcPct val="90000"/>
              </a:lnSpc>
              <a:spcBef>
                <a:spcPts val="750"/>
              </a:spcBef>
              <a:spcAft>
                <a:spcPts val="0"/>
              </a:spcAft>
              <a:buClr>
                <a:srgbClr val="202F6A"/>
              </a:buClr>
              <a:buSzPts val="1800"/>
              <a:buChar char="•"/>
              <a:defRPr/>
            </a:lvl3pPr>
            <a:lvl4pPr marL="2743200" lvl="3" indent="-514350" algn="l">
              <a:lnSpc>
                <a:spcPct val="90000"/>
              </a:lnSpc>
              <a:spcBef>
                <a:spcPts val="750"/>
              </a:spcBef>
              <a:spcAft>
                <a:spcPts val="0"/>
              </a:spcAft>
              <a:buClr>
                <a:srgbClr val="202F6A"/>
              </a:buClr>
              <a:buSzPts val="1800"/>
              <a:buChar char="•"/>
              <a:defRPr/>
            </a:lvl4pPr>
            <a:lvl5pPr marL="3429000" lvl="4" indent="-514350" algn="l">
              <a:lnSpc>
                <a:spcPct val="90000"/>
              </a:lnSpc>
              <a:spcBef>
                <a:spcPts val="750"/>
              </a:spcBef>
              <a:spcAft>
                <a:spcPts val="0"/>
              </a:spcAft>
              <a:buClr>
                <a:srgbClr val="202F6A"/>
              </a:buClr>
              <a:buSzPts val="1800"/>
              <a:buChar char="•"/>
              <a:defRPr/>
            </a:lvl5pPr>
            <a:lvl6pPr marL="4114800" lvl="5" indent="-514350" algn="l">
              <a:lnSpc>
                <a:spcPct val="90000"/>
              </a:lnSpc>
              <a:spcBef>
                <a:spcPts val="750"/>
              </a:spcBef>
              <a:spcAft>
                <a:spcPts val="0"/>
              </a:spcAft>
              <a:buClr>
                <a:schemeClr val="dk1"/>
              </a:buClr>
              <a:buSzPts val="1800"/>
              <a:buChar char="•"/>
              <a:defRPr/>
            </a:lvl6pPr>
            <a:lvl7pPr marL="4800600" lvl="6" indent="-514350" algn="l">
              <a:lnSpc>
                <a:spcPct val="90000"/>
              </a:lnSpc>
              <a:spcBef>
                <a:spcPts val="750"/>
              </a:spcBef>
              <a:spcAft>
                <a:spcPts val="0"/>
              </a:spcAft>
              <a:buClr>
                <a:schemeClr val="dk1"/>
              </a:buClr>
              <a:buSzPts val="1800"/>
              <a:buChar char="•"/>
              <a:defRPr/>
            </a:lvl7pPr>
            <a:lvl8pPr marL="5486400" lvl="7" indent="-514350" algn="l">
              <a:lnSpc>
                <a:spcPct val="90000"/>
              </a:lnSpc>
              <a:spcBef>
                <a:spcPts val="750"/>
              </a:spcBef>
              <a:spcAft>
                <a:spcPts val="0"/>
              </a:spcAft>
              <a:buClr>
                <a:schemeClr val="dk1"/>
              </a:buClr>
              <a:buSzPts val="1800"/>
              <a:buChar char="•"/>
              <a:defRPr/>
            </a:lvl8pPr>
            <a:lvl9pPr marL="6172200" lvl="8" indent="-514350" algn="l">
              <a:lnSpc>
                <a:spcPct val="90000"/>
              </a:lnSpc>
              <a:spcBef>
                <a:spcPts val="750"/>
              </a:spcBef>
              <a:spcAft>
                <a:spcPts val="0"/>
              </a:spcAft>
              <a:buClr>
                <a:schemeClr val="dk1"/>
              </a:buClr>
              <a:buSzPts val="1800"/>
              <a:buChar char="•"/>
              <a:defRPr/>
            </a:lvl9pPr>
          </a:lstStyle>
          <a:p>
            <a:endParaRPr/>
          </a:p>
        </p:txBody>
      </p:sp>
      <p:sp>
        <p:nvSpPr>
          <p:cNvPr id="74" name="Google Shape;74;p8"/>
          <p:cNvSpPr txBox="1">
            <a:spLocks noGrp="1"/>
          </p:cNvSpPr>
          <p:nvPr>
            <p:ph type="body" idx="3"/>
          </p:nvPr>
        </p:nvSpPr>
        <p:spPr>
          <a:xfrm>
            <a:off x="9258300" y="2521745"/>
            <a:ext cx="7774782" cy="1235868"/>
          </a:xfrm>
          <a:prstGeom prst="rect">
            <a:avLst/>
          </a:prstGeom>
          <a:noFill/>
          <a:ln>
            <a:noFill/>
          </a:ln>
        </p:spPr>
        <p:txBody>
          <a:bodyPr spcFirstLastPara="1" wrap="square" lIns="91425" tIns="45700" rIns="91425" bIns="45700" anchor="b" anchorCtr="0">
            <a:normAutofit/>
          </a:bodyPr>
          <a:lstStyle>
            <a:lvl1pPr marL="685800" lvl="0" indent="-342900" algn="l">
              <a:lnSpc>
                <a:spcPct val="90000"/>
              </a:lnSpc>
              <a:spcBef>
                <a:spcPts val="1500"/>
              </a:spcBef>
              <a:spcAft>
                <a:spcPts val="0"/>
              </a:spcAft>
              <a:buClr>
                <a:srgbClr val="202F6A"/>
              </a:buClr>
              <a:buSzPts val="2400"/>
              <a:buNone/>
              <a:defRPr sz="3600" b="1"/>
            </a:lvl1pPr>
            <a:lvl2pPr marL="1371600" lvl="1" indent="-342900" algn="l">
              <a:lnSpc>
                <a:spcPct val="90000"/>
              </a:lnSpc>
              <a:spcBef>
                <a:spcPts val="750"/>
              </a:spcBef>
              <a:spcAft>
                <a:spcPts val="0"/>
              </a:spcAft>
              <a:buClr>
                <a:srgbClr val="202F6A"/>
              </a:buClr>
              <a:buSzPts val="2000"/>
              <a:buNone/>
              <a:defRPr sz="3000" b="1"/>
            </a:lvl2pPr>
            <a:lvl3pPr marL="2057400" lvl="2" indent="-342900" algn="l">
              <a:lnSpc>
                <a:spcPct val="90000"/>
              </a:lnSpc>
              <a:spcBef>
                <a:spcPts val="750"/>
              </a:spcBef>
              <a:spcAft>
                <a:spcPts val="0"/>
              </a:spcAft>
              <a:buClr>
                <a:srgbClr val="202F6A"/>
              </a:buClr>
              <a:buSzPts val="1800"/>
              <a:buNone/>
              <a:defRPr sz="2700" b="1"/>
            </a:lvl3pPr>
            <a:lvl4pPr marL="2743200" lvl="3" indent="-342900" algn="l">
              <a:lnSpc>
                <a:spcPct val="90000"/>
              </a:lnSpc>
              <a:spcBef>
                <a:spcPts val="750"/>
              </a:spcBef>
              <a:spcAft>
                <a:spcPts val="0"/>
              </a:spcAft>
              <a:buClr>
                <a:srgbClr val="202F6A"/>
              </a:buClr>
              <a:buSzPts val="1600"/>
              <a:buNone/>
              <a:defRPr sz="2400" b="1"/>
            </a:lvl4pPr>
            <a:lvl5pPr marL="3429000" lvl="4" indent="-342900" algn="l">
              <a:lnSpc>
                <a:spcPct val="90000"/>
              </a:lnSpc>
              <a:spcBef>
                <a:spcPts val="750"/>
              </a:spcBef>
              <a:spcAft>
                <a:spcPts val="0"/>
              </a:spcAft>
              <a:buClr>
                <a:srgbClr val="202F6A"/>
              </a:buClr>
              <a:buSzPts val="1600"/>
              <a:buNone/>
              <a:defRPr sz="2400" b="1"/>
            </a:lvl5pPr>
            <a:lvl6pPr marL="4114800" lvl="5" indent="-342900" algn="l">
              <a:lnSpc>
                <a:spcPct val="90000"/>
              </a:lnSpc>
              <a:spcBef>
                <a:spcPts val="750"/>
              </a:spcBef>
              <a:spcAft>
                <a:spcPts val="0"/>
              </a:spcAft>
              <a:buClr>
                <a:schemeClr val="dk1"/>
              </a:buClr>
              <a:buSzPts val="1600"/>
              <a:buNone/>
              <a:defRPr sz="2400" b="1"/>
            </a:lvl6pPr>
            <a:lvl7pPr marL="4800600" lvl="6" indent="-342900" algn="l">
              <a:lnSpc>
                <a:spcPct val="90000"/>
              </a:lnSpc>
              <a:spcBef>
                <a:spcPts val="750"/>
              </a:spcBef>
              <a:spcAft>
                <a:spcPts val="0"/>
              </a:spcAft>
              <a:buClr>
                <a:schemeClr val="dk1"/>
              </a:buClr>
              <a:buSzPts val="1600"/>
              <a:buNone/>
              <a:defRPr sz="2400" b="1"/>
            </a:lvl7pPr>
            <a:lvl8pPr marL="5486400" lvl="7" indent="-342900" algn="l">
              <a:lnSpc>
                <a:spcPct val="90000"/>
              </a:lnSpc>
              <a:spcBef>
                <a:spcPts val="750"/>
              </a:spcBef>
              <a:spcAft>
                <a:spcPts val="0"/>
              </a:spcAft>
              <a:buClr>
                <a:schemeClr val="dk1"/>
              </a:buClr>
              <a:buSzPts val="1600"/>
              <a:buNone/>
              <a:defRPr sz="2400" b="1"/>
            </a:lvl8pPr>
            <a:lvl9pPr marL="6172200" lvl="8" indent="-342900" algn="l">
              <a:lnSpc>
                <a:spcPct val="90000"/>
              </a:lnSpc>
              <a:spcBef>
                <a:spcPts val="750"/>
              </a:spcBef>
              <a:spcAft>
                <a:spcPts val="0"/>
              </a:spcAft>
              <a:buClr>
                <a:schemeClr val="dk1"/>
              </a:buClr>
              <a:buSzPts val="1600"/>
              <a:buNone/>
              <a:defRPr sz="2400" b="1"/>
            </a:lvl9pPr>
          </a:lstStyle>
          <a:p>
            <a:endParaRPr/>
          </a:p>
        </p:txBody>
      </p:sp>
      <p:sp>
        <p:nvSpPr>
          <p:cNvPr id="75" name="Google Shape;75;p8"/>
          <p:cNvSpPr txBox="1">
            <a:spLocks noGrp="1"/>
          </p:cNvSpPr>
          <p:nvPr>
            <p:ph type="body" idx="4"/>
          </p:nvPr>
        </p:nvSpPr>
        <p:spPr>
          <a:xfrm>
            <a:off x="9258300" y="3757613"/>
            <a:ext cx="7774782" cy="5526882"/>
          </a:xfrm>
          <a:prstGeom prst="rect">
            <a:avLst/>
          </a:prstGeom>
          <a:noFill/>
          <a:ln>
            <a:noFill/>
          </a:ln>
        </p:spPr>
        <p:txBody>
          <a:bodyPr spcFirstLastPara="1" wrap="square" lIns="91425" tIns="45700" rIns="91425" bIns="45700" anchor="t" anchorCtr="0">
            <a:normAutofit/>
          </a:bodyPr>
          <a:lstStyle>
            <a:lvl1pPr marL="685800" lvl="0" indent="-514350" algn="l">
              <a:lnSpc>
                <a:spcPct val="90000"/>
              </a:lnSpc>
              <a:spcBef>
                <a:spcPts val="1500"/>
              </a:spcBef>
              <a:spcAft>
                <a:spcPts val="0"/>
              </a:spcAft>
              <a:buClr>
                <a:srgbClr val="202F6A"/>
              </a:buClr>
              <a:buSzPts val="1800"/>
              <a:buChar char="•"/>
              <a:defRPr/>
            </a:lvl1pPr>
            <a:lvl2pPr marL="1371600" lvl="1" indent="-514350" algn="l">
              <a:lnSpc>
                <a:spcPct val="90000"/>
              </a:lnSpc>
              <a:spcBef>
                <a:spcPts val="750"/>
              </a:spcBef>
              <a:spcAft>
                <a:spcPts val="0"/>
              </a:spcAft>
              <a:buClr>
                <a:srgbClr val="202F6A"/>
              </a:buClr>
              <a:buSzPts val="1800"/>
              <a:buChar char="•"/>
              <a:defRPr/>
            </a:lvl2pPr>
            <a:lvl3pPr marL="2057400" lvl="2" indent="-514350" algn="l">
              <a:lnSpc>
                <a:spcPct val="90000"/>
              </a:lnSpc>
              <a:spcBef>
                <a:spcPts val="750"/>
              </a:spcBef>
              <a:spcAft>
                <a:spcPts val="0"/>
              </a:spcAft>
              <a:buClr>
                <a:srgbClr val="202F6A"/>
              </a:buClr>
              <a:buSzPts val="1800"/>
              <a:buChar char="•"/>
              <a:defRPr/>
            </a:lvl3pPr>
            <a:lvl4pPr marL="2743200" lvl="3" indent="-514350" algn="l">
              <a:lnSpc>
                <a:spcPct val="90000"/>
              </a:lnSpc>
              <a:spcBef>
                <a:spcPts val="750"/>
              </a:spcBef>
              <a:spcAft>
                <a:spcPts val="0"/>
              </a:spcAft>
              <a:buClr>
                <a:srgbClr val="202F6A"/>
              </a:buClr>
              <a:buSzPts val="1800"/>
              <a:buChar char="•"/>
              <a:defRPr/>
            </a:lvl4pPr>
            <a:lvl5pPr marL="3429000" lvl="4" indent="-514350" algn="l">
              <a:lnSpc>
                <a:spcPct val="90000"/>
              </a:lnSpc>
              <a:spcBef>
                <a:spcPts val="750"/>
              </a:spcBef>
              <a:spcAft>
                <a:spcPts val="0"/>
              </a:spcAft>
              <a:buClr>
                <a:srgbClr val="202F6A"/>
              </a:buClr>
              <a:buSzPts val="1800"/>
              <a:buChar char="•"/>
              <a:defRPr/>
            </a:lvl5pPr>
            <a:lvl6pPr marL="4114800" lvl="5" indent="-514350" algn="l">
              <a:lnSpc>
                <a:spcPct val="90000"/>
              </a:lnSpc>
              <a:spcBef>
                <a:spcPts val="750"/>
              </a:spcBef>
              <a:spcAft>
                <a:spcPts val="0"/>
              </a:spcAft>
              <a:buClr>
                <a:schemeClr val="dk1"/>
              </a:buClr>
              <a:buSzPts val="1800"/>
              <a:buChar char="•"/>
              <a:defRPr/>
            </a:lvl6pPr>
            <a:lvl7pPr marL="4800600" lvl="6" indent="-514350" algn="l">
              <a:lnSpc>
                <a:spcPct val="90000"/>
              </a:lnSpc>
              <a:spcBef>
                <a:spcPts val="750"/>
              </a:spcBef>
              <a:spcAft>
                <a:spcPts val="0"/>
              </a:spcAft>
              <a:buClr>
                <a:schemeClr val="dk1"/>
              </a:buClr>
              <a:buSzPts val="1800"/>
              <a:buChar char="•"/>
              <a:defRPr/>
            </a:lvl7pPr>
            <a:lvl8pPr marL="5486400" lvl="7" indent="-514350" algn="l">
              <a:lnSpc>
                <a:spcPct val="90000"/>
              </a:lnSpc>
              <a:spcBef>
                <a:spcPts val="750"/>
              </a:spcBef>
              <a:spcAft>
                <a:spcPts val="0"/>
              </a:spcAft>
              <a:buClr>
                <a:schemeClr val="dk1"/>
              </a:buClr>
              <a:buSzPts val="1800"/>
              <a:buChar char="•"/>
              <a:defRPr/>
            </a:lvl8pPr>
            <a:lvl9pPr marL="6172200" lvl="8" indent="-514350" algn="l">
              <a:lnSpc>
                <a:spcPct val="90000"/>
              </a:lnSpc>
              <a:spcBef>
                <a:spcPts val="750"/>
              </a:spcBef>
              <a:spcAft>
                <a:spcPts val="0"/>
              </a:spcAft>
              <a:buClr>
                <a:schemeClr val="dk1"/>
              </a:buClr>
              <a:buSzPts val="1800"/>
              <a:buChar char="•"/>
              <a:defRPr/>
            </a:lvl9pPr>
          </a:lstStyle>
          <a:p>
            <a:endParaRPr/>
          </a:p>
        </p:txBody>
      </p:sp>
      <p:grpSp>
        <p:nvGrpSpPr>
          <p:cNvPr id="76" name="Google Shape;76;p8"/>
          <p:cNvGrpSpPr/>
          <p:nvPr/>
        </p:nvGrpSpPr>
        <p:grpSpPr>
          <a:xfrm>
            <a:off x="0" y="9278317"/>
            <a:ext cx="18288000" cy="1015622"/>
            <a:chOff x="0" y="6185541"/>
            <a:chExt cx="12192000" cy="677081"/>
          </a:xfrm>
        </p:grpSpPr>
        <p:sp>
          <p:nvSpPr>
            <p:cNvPr id="77" name="Google Shape;77;p8"/>
            <p:cNvSpPr txBox="1"/>
            <p:nvPr/>
          </p:nvSpPr>
          <p:spPr>
            <a:xfrm>
              <a:off x="10531621" y="6185541"/>
              <a:ext cx="587828" cy="67708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4000"/>
                <a:buFont typeface="Arial"/>
                <a:buNone/>
              </a:pPr>
              <a:r>
                <a:rPr lang="en-US" sz="6000" b="0" i="0" u="none" strike="noStrike" cap="none">
                  <a:solidFill>
                    <a:srgbClr val="202F6A"/>
                  </a:solidFill>
                  <a:latin typeface="EB Garamond"/>
                  <a:ea typeface="EB Garamond"/>
                  <a:cs typeface="EB Garamond"/>
                  <a:sym typeface="EB Garamond"/>
                </a:rPr>
                <a:t>H</a:t>
              </a:r>
              <a:endParaRPr sz="2100" b="0" i="0" u="none" strike="noStrike" cap="none">
                <a:solidFill>
                  <a:srgbClr val="000000"/>
                </a:solidFill>
                <a:latin typeface="Arial"/>
                <a:ea typeface="Arial"/>
                <a:cs typeface="Arial"/>
                <a:sym typeface="Arial"/>
              </a:endParaRPr>
            </a:p>
          </p:txBody>
        </p:sp>
        <p:cxnSp>
          <p:nvCxnSpPr>
            <p:cNvPr id="78" name="Google Shape;78;p8"/>
            <p:cNvCxnSpPr/>
            <p:nvPr/>
          </p:nvCxnSpPr>
          <p:spPr>
            <a:xfrm rot="10800000">
              <a:off x="0" y="6471325"/>
              <a:ext cx="10531620" cy="38727"/>
            </a:xfrm>
            <a:prstGeom prst="straightConnector1">
              <a:avLst/>
            </a:prstGeom>
            <a:noFill/>
            <a:ln w="19050" cap="flat" cmpd="sng">
              <a:solidFill>
                <a:srgbClr val="202F6A"/>
              </a:solidFill>
              <a:prstDash val="solid"/>
              <a:miter lim="800000"/>
              <a:headEnd type="none" w="sm" len="sm"/>
              <a:tailEnd type="none" w="sm" len="sm"/>
            </a:ln>
          </p:spPr>
        </p:cxnSp>
        <p:cxnSp>
          <p:nvCxnSpPr>
            <p:cNvPr id="79" name="Google Shape;79;p8"/>
            <p:cNvCxnSpPr/>
            <p:nvPr/>
          </p:nvCxnSpPr>
          <p:spPr>
            <a:xfrm flipH="1">
              <a:off x="11119450" y="6489482"/>
              <a:ext cx="1072550" cy="6635"/>
            </a:xfrm>
            <a:prstGeom prst="straightConnector1">
              <a:avLst/>
            </a:prstGeom>
            <a:noFill/>
            <a:ln w="19050" cap="flat" cmpd="sng">
              <a:solidFill>
                <a:srgbClr val="202F6A"/>
              </a:solidFill>
              <a:prstDash val="solid"/>
              <a:miter lim="800000"/>
              <a:headEnd type="none" w="sm" len="sm"/>
              <a:tailEnd type="none" w="sm" len="sm"/>
            </a:ln>
          </p:spPr>
        </p:cxnSp>
      </p:grpSp>
      <p:grpSp>
        <p:nvGrpSpPr>
          <p:cNvPr id="80" name="Google Shape;80;p8"/>
          <p:cNvGrpSpPr/>
          <p:nvPr/>
        </p:nvGrpSpPr>
        <p:grpSpPr>
          <a:xfrm>
            <a:off x="0" y="9278317"/>
            <a:ext cx="18288000" cy="1015622"/>
            <a:chOff x="0" y="6185541"/>
            <a:chExt cx="12192000" cy="677081"/>
          </a:xfrm>
        </p:grpSpPr>
        <p:sp>
          <p:nvSpPr>
            <p:cNvPr id="81" name="Google Shape;81;p8"/>
            <p:cNvSpPr txBox="1"/>
            <p:nvPr/>
          </p:nvSpPr>
          <p:spPr>
            <a:xfrm>
              <a:off x="10531621" y="6185541"/>
              <a:ext cx="587828" cy="67708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4000"/>
                <a:buFont typeface="Arial"/>
                <a:buNone/>
              </a:pPr>
              <a:r>
                <a:rPr lang="en-US" sz="6000" b="0" i="0" u="none" strike="noStrike" cap="none">
                  <a:solidFill>
                    <a:srgbClr val="202F6A"/>
                  </a:solidFill>
                  <a:latin typeface="EB Garamond"/>
                  <a:ea typeface="EB Garamond"/>
                  <a:cs typeface="EB Garamond"/>
                  <a:sym typeface="EB Garamond"/>
                </a:rPr>
                <a:t>H</a:t>
              </a:r>
              <a:endParaRPr sz="2100" b="0" i="0" u="none" strike="noStrike" cap="none">
                <a:solidFill>
                  <a:srgbClr val="000000"/>
                </a:solidFill>
                <a:latin typeface="Arial"/>
                <a:ea typeface="Arial"/>
                <a:cs typeface="Arial"/>
                <a:sym typeface="Arial"/>
              </a:endParaRPr>
            </a:p>
          </p:txBody>
        </p:sp>
        <p:cxnSp>
          <p:nvCxnSpPr>
            <p:cNvPr id="82" name="Google Shape;82;p8"/>
            <p:cNvCxnSpPr/>
            <p:nvPr/>
          </p:nvCxnSpPr>
          <p:spPr>
            <a:xfrm rot="10800000">
              <a:off x="0" y="6471325"/>
              <a:ext cx="10531620" cy="38727"/>
            </a:xfrm>
            <a:prstGeom prst="straightConnector1">
              <a:avLst/>
            </a:prstGeom>
            <a:noFill/>
            <a:ln w="19050" cap="flat" cmpd="sng">
              <a:solidFill>
                <a:srgbClr val="202F6A"/>
              </a:solidFill>
              <a:prstDash val="solid"/>
              <a:miter lim="800000"/>
              <a:headEnd type="none" w="sm" len="sm"/>
              <a:tailEnd type="none" w="sm" len="sm"/>
            </a:ln>
          </p:spPr>
        </p:cxnSp>
        <p:cxnSp>
          <p:nvCxnSpPr>
            <p:cNvPr id="83" name="Google Shape;83;p8"/>
            <p:cNvCxnSpPr/>
            <p:nvPr/>
          </p:nvCxnSpPr>
          <p:spPr>
            <a:xfrm flipH="1">
              <a:off x="11119450" y="6489482"/>
              <a:ext cx="1072550" cy="6635"/>
            </a:xfrm>
            <a:prstGeom prst="straightConnector1">
              <a:avLst/>
            </a:prstGeom>
            <a:noFill/>
            <a:ln w="19050" cap="flat" cmpd="sng">
              <a:solidFill>
                <a:srgbClr val="202F6A"/>
              </a:solidFill>
              <a:prstDash val="solid"/>
              <a:miter lim="800000"/>
              <a:headEnd type="none" w="sm" len="sm"/>
              <a:tailEnd type="none" w="sm" len="sm"/>
            </a:ln>
          </p:spPr>
        </p:cxnSp>
      </p:grpSp>
    </p:spTree>
    <p:extLst>
      <p:ext uri="{BB962C8B-B14F-4D97-AF65-F5344CB8AC3E}">
        <p14:creationId xmlns:p14="http://schemas.microsoft.com/office/powerpoint/2010/main" val="269123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86EF75-9E42-42F5-B6B9-D090BBDEE6E5}" type="datetime1">
              <a:rPr lang="en-US" smtClean="0"/>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84"/>
        <p:cNvGrpSpPr/>
        <p:nvPr/>
      </p:nvGrpSpPr>
      <p:grpSpPr>
        <a:xfrm>
          <a:off x="0" y="0"/>
          <a:ext cx="0" cy="0"/>
          <a:chOff x="0" y="0"/>
          <a:chExt cx="0" cy="0"/>
        </a:xfrm>
      </p:grpSpPr>
      <p:sp>
        <p:nvSpPr>
          <p:cNvPr id="85" name="Google Shape;85;p9"/>
          <p:cNvSpPr txBox="1">
            <a:spLocks noGrp="1"/>
          </p:cNvSpPr>
          <p:nvPr>
            <p:ph type="title"/>
          </p:nvPr>
        </p:nvSpPr>
        <p:spPr>
          <a:xfrm>
            <a:off x="1257300" y="547688"/>
            <a:ext cx="15773400" cy="19883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2F6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86" name="Google Shape;86;p9"/>
          <p:cNvGrpSpPr/>
          <p:nvPr/>
        </p:nvGrpSpPr>
        <p:grpSpPr>
          <a:xfrm>
            <a:off x="0" y="9278317"/>
            <a:ext cx="18288000" cy="1015622"/>
            <a:chOff x="0" y="6185541"/>
            <a:chExt cx="12192000" cy="677081"/>
          </a:xfrm>
        </p:grpSpPr>
        <p:sp>
          <p:nvSpPr>
            <p:cNvPr id="87" name="Google Shape;87;p9"/>
            <p:cNvSpPr txBox="1"/>
            <p:nvPr/>
          </p:nvSpPr>
          <p:spPr>
            <a:xfrm>
              <a:off x="10531621" y="6185541"/>
              <a:ext cx="587828" cy="67708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4000"/>
                <a:buFont typeface="Arial"/>
                <a:buNone/>
              </a:pPr>
              <a:r>
                <a:rPr lang="en-US" sz="6000" b="0" i="0" u="none" strike="noStrike" cap="none">
                  <a:solidFill>
                    <a:srgbClr val="202F6A"/>
                  </a:solidFill>
                  <a:latin typeface="EB Garamond"/>
                  <a:ea typeface="EB Garamond"/>
                  <a:cs typeface="EB Garamond"/>
                  <a:sym typeface="EB Garamond"/>
                </a:rPr>
                <a:t>H</a:t>
              </a:r>
              <a:endParaRPr sz="2100" b="0" i="0" u="none" strike="noStrike" cap="none">
                <a:solidFill>
                  <a:srgbClr val="000000"/>
                </a:solidFill>
                <a:latin typeface="Arial"/>
                <a:ea typeface="Arial"/>
                <a:cs typeface="Arial"/>
                <a:sym typeface="Arial"/>
              </a:endParaRPr>
            </a:p>
          </p:txBody>
        </p:sp>
        <p:cxnSp>
          <p:nvCxnSpPr>
            <p:cNvPr id="88" name="Google Shape;88;p9"/>
            <p:cNvCxnSpPr/>
            <p:nvPr/>
          </p:nvCxnSpPr>
          <p:spPr>
            <a:xfrm rot="10800000">
              <a:off x="0" y="6471325"/>
              <a:ext cx="10531620" cy="38727"/>
            </a:xfrm>
            <a:prstGeom prst="straightConnector1">
              <a:avLst/>
            </a:prstGeom>
            <a:noFill/>
            <a:ln w="19050" cap="flat" cmpd="sng">
              <a:solidFill>
                <a:srgbClr val="202F6A"/>
              </a:solidFill>
              <a:prstDash val="solid"/>
              <a:miter lim="800000"/>
              <a:headEnd type="none" w="sm" len="sm"/>
              <a:tailEnd type="none" w="sm" len="sm"/>
            </a:ln>
          </p:spPr>
        </p:cxnSp>
        <p:cxnSp>
          <p:nvCxnSpPr>
            <p:cNvPr id="89" name="Google Shape;89;p9"/>
            <p:cNvCxnSpPr/>
            <p:nvPr/>
          </p:nvCxnSpPr>
          <p:spPr>
            <a:xfrm flipH="1">
              <a:off x="11119450" y="6489482"/>
              <a:ext cx="1072550" cy="6635"/>
            </a:xfrm>
            <a:prstGeom prst="straightConnector1">
              <a:avLst/>
            </a:prstGeom>
            <a:noFill/>
            <a:ln w="19050" cap="flat" cmpd="sng">
              <a:solidFill>
                <a:srgbClr val="202F6A"/>
              </a:solidFill>
              <a:prstDash val="solid"/>
              <a:miter lim="800000"/>
              <a:headEnd type="none" w="sm" len="sm"/>
              <a:tailEnd type="none" w="sm" len="sm"/>
            </a:ln>
          </p:spPr>
        </p:cxnSp>
      </p:grpSp>
      <p:grpSp>
        <p:nvGrpSpPr>
          <p:cNvPr id="90" name="Google Shape;90;p9"/>
          <p:cNvGrpSpPr/>
          <p:nvPr/>
        </p:nvGrpSpPr>
        <p:grpSpPr>
          <a:xfrm>
            <a:off x="0" y="9278317"/>
            <a:ext cx="18288000" cy="1015622"/>
            <a:chOff x="0" y="6185541"/>
            <a:chExt cx="12192000" cy="677081"/>
          </a:xfrm>
        </p:grpSpPr>
        <p:sp>
          <p:nvSpPr>
            <p:cNvPr id="91" name="Google Shape;91;p9"/>
            <p:cNvSpPr txBox="1"/>
            <p:nvPr/>
          </p:nvSpPr>
          <p:spPr>
            <a:xfrm>
              <a:off x="10531621" y="6185541"/>
              <a:ext cx="587828" cy="67708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4000"/>
                <a:buFont typeface="Arial"/>
                <a:buNone/>
              </a:pPr>
              <a:r>
                <a:rPr lang="en-US" sz="6000" b="0" i="0" u="none" strike="noStrike" cap="none">
                  <a:solidFill>
                    <a:srgbClr val="202F6A"/>
                  </a:solidFill>
                  <a:latin typeface="EB Garamond"/>
                  <a:ea typeface="EB Garamond"/>
                  <a:cs typeface="EB Garamond"/>
                  <a:sym typeface="EB Garamond"/>
                </a:rPr>
                <a:t>H</a:t>
              </a:r>
              <a:endParaRPr sz="2100" b="0" i="0" u="none" strike="noStrike" cap="none">
                <a:solidFill>
                  <a:srgbClr val="000000"/>
                </a:solidFill>
                <a:latin typeface="Arial"/>
                <a:ea typeface="Arial"/>
                <a:cs typeface="Arial"/>
                <a:sym typeface="Arial"/>
              </a:endParaRPr>
            </a:p>
          </p:txBody>
        </p:sp>
        <p:cxnSp>
          <p:nvCxnSpPr>
            <p:cNvPr id="92" name="Google Shape;92;p9"/>
            <p:cNvCxnSpPr/>
            <p:nvPr/>
          </p:nvCxnSpPr>
          <p:spPr>
            <a:xfrm rot="10800000">
              <a:off x="0" y="6471325"/>
              <a:ext cx="10531620" cy="38727"/>
            </a:xfrm>
            <a:prstGeom prst="straightConnector1">
              <a:avLst/>
            </a:prstGeom>
            <a:noFill/>
            <a:ln w="19050" cap="flat" cmpd="sng">
              <a:solidFill>
                <a:srgbClr val="202F6A"/>
              </a:solidFill>
              <a:prstDash val="solid"/>
              <a:miter lim="800000"/>
              <a:headEnd type="none" w="sm" len="sm"/>
              <a:tailEnd type="none" w="sm" len="sm"/>
            </a:ln>
          </p:spPr>
        </p:cxnSp>
        <p:cxnSp>
          <p:nvCxnSpPr>
            <p:cNvPr id="93" name="Google Shape;93;p9"/>
            <p:cNvCxnSpPr/>
            <p:nvPr/>
          </p:nvCxnSpPr>
          <p:spPr>
            <a:xfrm flipH="1">
              <a:off x="11119450" y="6489482"/>
              <a:ext cx="1072550" cy="6635"/>
            </a:xfrm>
            <a:prstGeom prst="straightConnector1">
              <a:avLst/>
            </a:prstGeom>
            <a:noFill/>
            <a:ln w="19050" cap="flat" cmpd="sng">
              <a:solidFill>
                <a:srgbClr val="202F6A"/>
              </a:solidFill>
              <a:prstDash val="solid"/>
              <a:miter lim="800000"/>
              <a:headEnd type="none" w="sm" len="sm"/>
              <a:tailEnd type="none" w="sm" len="sm"/>
            </a:ln>
          </p:spPr>
        </p:cxnSp>
      </p:grpSp>
    </p:spTree>
    <p:extLst>
      <p:ext uri="{BB962C8B-B14F-4D97-AF65-F5344CB8AC3E}">
        <p14:creationId xmlns:p14="http://schemas.microsoft.com/office/powerpoint/2010/main" val="25304598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94"/>
        <p:cNvGrpSpPr/>
        <p:nvPr/>
      </p:nvGrpSpPr>
      <p:grpSpPr>
        <a:xfrm>
          <a:off x="0" y="0"/>
          <a:ext cx="0" cy="0"/>
          <a:chOff x="0" y="0"/>
          <a:chExt cx="0" cy="0"/>
        </a:xfrm>
      </p:grpSpPr>
      <p:sp>
        <p:nvSpPr>
          <p:cNvPr id="95" name="Google Shape;95;p12"/>
          <p:cNvSpPr txBox="1">
            <a:spLocks noGrp="1"/>
          </p:cNvSpPr>
          <p:nvPr>
            <p:ph type="title"/>
          </p:nvPr>
        </p:nvSpPr>
        <p:spPr>
          <a:xfrm>
            <a:off x="1259683" y="685800"/>
            <a:ext cx="5898356" cy="24003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02F6A"/>
              </a:buClr>
              <a:buSzPts val="3200"/>
              <a:buFont typeface="EB Garamond"/>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2"/>
          <p:cNvSpPr>
            <a:spLocks noGrp="1"/>
          </p:cNvSpPr>
          <p:nvPr>
            <p:ph type="pic" idx="2"/>
          </p:nvPr>
        </p:nvSpPr>
        <p:spPr>
          <a:xfrm>
            <a:off x="7774782" y="1481138"/>
            <a:ext cx="9258300" cy="7310438"/>
          </a:xfrm>
          <a:prstGeom prst="rect">
            <a:avLst/>
          </a:prstGeom>
          <a:noFill/>
          <a:ln>
            <a:noFill/>
          </a:ln>
        </p:spPr>
      </p:sp>
      <p:sp>
        <p:nvSpPr>
          <p:cNvPr id="97" name="Google Shape;97;p12"/>
          <p:cNvSpPr txBox="1">
            <a:spLocks noGrp="1"/>
          </p:cNvSpPr>
          <p:nvPr>
            <p:ph type="body" idx="1"/>
          </p:nvPr>
        </p:nvSpPr>
        <p:spPr>
          <a:xfrm>
            <a:off x="1259683" y="3086100"/>
            <a:ext cx="5898356" cy="5717382"/>
          </a:xfrm>
          <a:prstGeom prst="rect">
            <a:avLst/>
          </a:prstGeom>
          <a:noFill/>
          <a:ln>
            <a:noFill/>
          </a:ln>
        </p:spPr>
        <p:txBody>
          <a:bodyPr spcFirstLastPara="1" wrap="square" lIns="91425" tIns="45700" rIns="91425" bIns="45700" anchor="t" anchorCtr="0">
            <a:normAutofit/>
          </a:bodyPr>
          <a:lstStyle>
            <a:lvl1pPr marL="685800" lvl="0" indent="-342900" algn="l">
              <a:lnSpc>
                <a:spcPct val="90000"/>
              </a:lnSpc>
              <a:spcBef>
                <a:spcPts val="1500"/>
              </a:spcBef>
              <a:spcAft>
                <a:spcPts val="0"/>
              </a:spcAft>
              <a:buClr>
                <a:srgbClr val="202F6A"/>
              </a:buClr>
              <a:buSzPts val="1600"/>
              <a:buNone/>
              <a:defRPr sz="2400"/>
            </a:lvl1pPr>
            <a:lvl2pPr marL="1371600" lvl="1" indent="-342900" algn="l">
              <a:lnSpc>
                <a:spcPct val="90000"/>
              </a:lnSpc>
              <a:spcBef>
                <a:spcPts val="750"/>
              </a:spcBef>
              <a:spcAft>
                <a:spcPts val="0"/>
              </a:spcAft>
              <a:buClr>
                <a:srgbClr val="202F6A"/>
              </a:buClr>
              <a:buSzPts val="1400"/>
              <a:buNone/>
              <a:defRPr sz="2100"/>
            </a:lvl2pPr>
            <a:lvl3pPr marL="2057400" lvl="2" indent="-342900" algn="l">
              <a:lnSpc>
                <a:spcPct val="90000"/>
              </a:lnSpc>
              <a:spcBef>
                <a:spcPts val="750"/>
              </a:spcBef>
              <a:spcAft>
                <a:spcPts val="0"/>
              </a:spcAft>
              <a:buClr>
                <a:srgbClr val="202F6A"/>
              </a:buClr>
              <a:buSzPts val="1200"/>
              <a:buNone/>
              <a:defRPr sz="1800"/>
            </a:lvl3pPr>
            <a:lvl4pPr marL="2743200" lvl="3" indent="-342900" algn="l">
              <a:lnSpc>
                <a:spcPct val="90000"/>
              </a:lnSpc>
              <a:spcBef>
                <a:spcPts val="750"/>
              </a:spcBef>
              <a:spcAft>
                <a:spcPts val="0"/>
              </a:spcAft>
              <a:buClr>
                <a:srgbClr val="202F6A"/>
              </a:buClr>
              <a:buSzPts val="1000"/>
              <a:buNone/>
              <a:defRPr sz="1500"/>
            </a:lvl4pPr>
            <a:lvl5pPr marL="3429000" lvl="4" indent="-342900" algn="l">
              <a:lnSpc>
                <a:spcPct val="90000"/>
              </a:lnSpc>
              <a:spcBef>
                <a:spcPts val="750"/>
              </a:spcBef>
              <a:spcAft>
                <a:spcPts val="0"/>
              </a:spcAft>
              <a:buClr>
                <a:srgbClr val="202F6A"/>
              </a:buClr>
              <a:buSzPts val="1000"/>
              <a:buNone/>
              <a:defRPr sz="1500"/>
            </a:lvl5pPr>
            <a:lvl6pPr marL="4114800" lvl="5" indent="-342900" algn="l">
              <a:lnSpc>
                <a:spcPct val="90000"/>
              </a:lnSpc>
              <a:spcBef>
                <a:spcPts val="750"/>
              </a:spcBef>
              <a:spcAft>
                <a:spcPts val="0"/>
              </a:spcAft>
              <a:buClr>
                <a:schemeClr val="dk1"/>
              </a:buClr>
              <a:buSzPts val="1000"/>
              <a:buNone/>
              <a:defRPr sz="1500"/>
            </a:lvl6pPr>
            <a:lvl7pPr marL="4800600" lvl="6" indent="-342900" algn="l">
              <a:lnSpc>
                <a:spcPct val="90000"/>
              </a:lnSpc>
              <a:spcBef>
                <a:spcPts val="750"/>
              </a:spcBef>
              <a:spcAft>
                <a:spcPts val="0"/>
              </a:spcAft>
              <a:buClr>
                <a:schemeClr val="dk1"/>
              </a:buClr>
              <a:buSzPts val="1000"/>
              <a:buNone/>
              <a:defRPr sz="1500"/>
            </a:lvl7pPr>
            <a:lvl8pPr marL="5486400" lvl="7" indent="-342900" algn="l">
              <a:lnSpc>
                <a:spcPct val="90000"/>
              </a:lnSpc>
              <a:spcBef>
                <a:spcPts val="750"/>
              </a:spcBef>
              <a:spcAft>
                <a:spcPts val="0"/>
              </a:spcAft>
              <a:buClr>
                <a:schemeClr val="dk1"/>
              </a:buClr>
              <a:buSzPts val="1000"/>
              <a:buNone/>
              <a:defRPr sz="1500"/>
            </a:lvl8pPr>
            <a:lvl9pPr marL="6172200" lvl="8" indent="-342900" algn="l">
              <a:lnSpc>
                <a:spcPct val="90000"/>
              </a:lnSpc>
              <a:spcBef>
                <a:spcPts val="750"/>
              </a:spcBef>
              <a:spcAft>
                <a:spcPts val="0"/>
              </a:spcAft>
              <a:buClr>
                <a:schemeClr val="dk1"/>
              </a:buClr>
              <a:buSzPts val="1000"/>
              <a:buNone/>
              <a:defRPr sz="1500"/>
            </a:lvl9pPr>
          </a:lstStyle>
          <a:p>
            <a:endParaRPr/>
          </a:p>
        </p:txBody>
      </p:sp>
      <p:sp>
        <p:nvSpPr>
          <p:cNvPr id="98" name="Google Shape;98;p12"/>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9pPr>
          </a:lstStyle>
          <a:p>
            <a:endParaRPr/>
          </a:p>
        </p:txBody>
      </p:sp>
      <p:sp>
        <p:nvSpPr>
          <p:cNvPr id="99" name="Google Shape;99;p12"/>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9pPr>
          </a:lstStyle>
          <a:p>
            <a:endParaRPr/>
          </a:p>
        </p:txBody>
      </p:sp>
      <p:sp>
        <p:nvSpPr>
          <p:cNvPr id="100" name="Google Shape;100;p12"/>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6587552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01"/>
        <p:cNvGrpSpPr/>
        <p:nvPr/>
      </p:nvGrpSpPr>
      <p:grpSpPr>
        <a:xfrm>
          <a:off x="0" y="0"/>
          <a:ext cx="0" cy="0"/>
          <a:chOff x="0" y="0"/>
          <a:chExt cx="0" cy="0"/>
        </a:xfrm>
      </p:grpSpPr>
      <p:sp>
        <p:nvSpPr>
          <p:cNvPr id="102" name="Google Shape;102;p13"/>
          <p:cNvSpPr txBox="1">
            <a:spLocks noGrp="1"/>
          </p:cNvSpPr>
          <p:nvPr>
            <p:ph type="title"/>
          </p:nvPr>
        </p:nvSpPr>
        <p:spPr>
          <a:xfrm>
            <a:off x="1257300" y="547688"/>
            <a:ext cx="15773400" cy="19883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2F6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3"/>
          <p:cNvSpPr txBox="1">
            <a:spLocks noGrp="1"/>
          </p:cNvSpPr>
          <p:nvPr>
            <p:ph type="body" idx="1"/>
          </p:nvPr>
        </p:nvSpPr>
        <p:spPr>
          <a:xfrm rot="5400000">
            <a:off x="5880497" y="-1884759"/>
            <a:ext cx="6527007" cy="15773400"/>
          </a:xfrm>
          <a:prstGeom prst="rect">
            <a:avLst/>
          </a:prstGeom>
          <a:noFill/>
          <a:ln>
            <a:noFill/>
          </a:ln>
        </p:spPr>
        <p:txBody>
          <a:bodyPr spcFirstLastPara="1" wrap="square" lIns="91425" tIns="45700" rIns="91425" bIns="45700" anchor="t" anchorCtr="0">
            <a:normAutofit/>
          </a:bodyPr>
          <a:lstStyle>
            <a:lvl1pPr marL="685800" lvl="0" indent="-514350" algn="l">
              <a:lnSpc>
                <a:spcPct val="90000"/>
              </a:lnSpc>
              <a:spcBef>
                <a:spcPts val="1500"/>
              </a:spcBef>
              <a:spcAft>
                <a:spcPts val="0"/>
              </a:spcAft>
              <a:buClr>
                <a:srgbClr val="202F6A"/>
              </a:buClr>
              <a:buSzPts val="1800"/>
              <a:buChar char="•"/>
              <a:defRPr/>
            </a:lvl1pPr>
            <a:lvl2pPr marL="1371600" lvl="1" indent="-514350" algn="l">
              <a:lnSpc>
                <a:spcPct val="90000"/>
              </a:lnSpc>
              <a:spcBef>
                <a:spcPts val="750"/>
              </a:spcBef>
              <a:spcAft>
                <a:spcPts val="0"/>
              </a:spcAft>
              <a:buClr>
                <a:srgbClr val="202F6A"/>
              </a:buClr>
              <a:buSzPts val="1800"/>
              <a:buChar char="•"/>
              <a:defRPr/>
            </a:lvl2pPr>
            <a:lvl3pPr marL="2057400" lvl="2" indent="-514350" algn="l">
              <a:lnSpc>
                <a:spcPct val="90000"/>
              </a:lnSpc>
              <a:spcBef>
                <a:spcPts val="750"/>
              </a:spcBef>
              <a:spcAft>
                <a:spcPts val="0"/>
              </a:spcAft>
              <a:buClr>
                <a:srgbClr val="202F6A"/>
              </a:buClr>
              <a:buSzPts val="1800"/>
              <a:buChar char="•"/>
              <a:defRPr/>
            </a:lvl3pPr>
            <a:lvl4pPr marL="2743200" lvl="3" indent="-514350" algn="l">
              <a:lnSpc>
                <a:spcPct val="90000"/>
              </a:lnSpc>
              <a:spcBef>
                <a:spcPts val="750"/>
              </a:spcBef>
              <a:spcAft>
                <a:spcPts val="0"/>
              </a:spcAft>
              <a:buClr>
                <a:srgbClr val="202F6A"/>
              </a:buClr>
              <a:buSzPts val="1800"/>
              <a:buChar char="•"/>
              <a:defRPr/>
            </a:lvl4pPr>
            <a:lvl5pPr marL="3429000" lvl="4" indent="-514350" algn="l">
              <a:lnSpc>
                <a:spcPct val="90000"/>
              </a:lnSpc>
              <a:spcBef>
                <a:spcPts val="750"/>
              </a:spcBef>
              <a:spcAft>
                <a:spcPts val="0"/>
              </a:spcAft>
              <a:buClr>
                <a:srgbClr val="202F6A"/>
              </a:buClr>
              <a:buSzPts val="1800"/>
              <a:buChar char="•"/>
              <a:defRPr/>
            </a:lvl5pPr>
            <a:lvl6pPr marL="4114800" lvl="5" indent="-514350" algn="l">
              <a:lnSpc>
                <a:spcPct val="90000"/>
              </a:lnSpc>
              <a:spcBef>
                <a:spcPts val="750"/>
              </a:spcBef>
              <a:spcAft>
                <a:spcPts val="0"/>
              </a:spcAft>
              <a:buClr>
                <a:schemeClr val="dk1"/>
              </a:buClr>
              <a:buSzPts val="1800"/>
              <a:buChar char="•"/>
              <a:defRPr/>
            </a:lvl6pPr>
            <a:lvl7pPr marL="4800600" lvl="6" indent="-514350" algn="l">
              <a:lnSpc>
                <a:spcPct val="90000"/>
              </a:lnSpc>
              <a:spcBef>
                <a:spcPts val="750"/>
              </a:spcBef>
              <a:spcAft>
                <a:spcPts val="0"/>
              </a:spcAft>
              <a:buClr>
                <a:schemeClr val="dk1"/>
              </a:buClr>
              <a:buSzPts val="1800"/>
              <a:buChar char="•"/>
              <a:defRPr/>
            </a:lvl7pPr>
            <a:lvl8pPr marL="5486400" lvl="7" indent="-514350" algn="l">
              <a:lnSpc>
                <a:spcPct val="90000"/>
              </a:lnSpc>
              <a:spcBef>
                <a:spcPts val="750"/>
              </a:spcBef>
              <a:spcAft>
                <a:spcPts val="0"/>
              </a:spcAft>
              <a:buClr>
                <a:schemeClr val="dk1"/>
              </a:buClr>
              <a:buSzPts val="1800"/>
              <a:buChar char="•"/>
              <a:defRPr/>
            </a:lvl8pPr>
            <a:lvl9pPr marL="6172200" lvl="8" indent="-514350" algn="l">
              <a:lnSpc>
                <a:spcPct val="90000"/>
              </a:lnSpc>
              <a:spcBef>
                <a:spcPts val="750"/>
              </a:spcBef>
              <a:spcAft>
                <a:spcPts val="0"/>
              </a:spcAft>
              <a:buClr>
                <a:schemeClr val="dk1"/>
              </a:buClr>
              <a:buSzPts val="1800"/>
              <a:buChar char="•"/>
              <a:defRPr/>
            </a:lvl9pPr>
          </a:lstStyle>
          <a:p>
            <a:endParaRPr/>
          </a:p>
        </p:txBody>
      </p:sp>
      <p:sp>
        <p:nvSpPr>
          <p:cNvPr id="104" name="Google Shape;104;p13"/>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9pPr>
          </a:lstStyle>
          <a:p>
            <a:endParaRPr/>
          </a:p>
        </p:txBody>
      </p:sp>
      <p:sp>
        <p:nvSpPr>
          <p:cNvPr id="105" name="Google Shape;105;p13"/>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9pPr>
          </a:lstStyle>
          <a:p>
            <a:endParaRPr/>
          </a:p>
        </p:txBody>
      </p:sp>
      <p:sp>
        <p:nvSpPr>
          <p:cNvPr id="106" name="Google Shape;106;p13"/>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226281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07"/>
        <p:cNvGrpSpPr/>
        <p:nvPr/>
      </p:nvGrpSpPr>
      <p:grpSpPr>
        <a:xfrm>
          <a:off x="0" y="0"/>
          <a:ext cx="0" cy="0"/>
          <a:chOff x="0" y="0"/>
          <a:chExt cx="0" cy="0"/>
        </a:xfrm>
      </p:grpSpPr>
      <p:sp>
        <p:nvSpPr>
          <p:cNvPr id="108" name="Google Shape;108;p14"/>
          <p:cNvSpPr txBox="1">
            <a:spLocks noGrp="1"/>
          </p:cNvSpPr>
          <p:nvPr>
            <p:ph type="title"/>
          </p:nvPr>
        </p:nvSpPr>
        <p:spPr>
          <a:xfrm rot="5400000">
            <a:off x="10700147" y="2934891"/>
            <a:ext cx="8717757" cy="394335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2F6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14"/>
          <p:cNvSpPr txBox="1">
            <a:spLocks noGrp="1"/>
          </p:cNvSpPr>
          <p:nvPr>
            <p:ph type="body" idx="1"/>
          </p:nvPr>
        </p:nvSpPr>
        <p:spPr>
          <a:xfrm rot="5400000">
            <a:off x="2699147" y="-894159"/>
            <a:ext cx="8717757" cy="11601450"/>
          </a:xfrm>
          <a:prstGeom prst="rect">
            <a:avLst/>
          </a:prstGeom>
          <a:noFill/>
          <a:ln>
            <a:noFill/>
          </a:ln>
        </p:spPr>
        <p:txBody>
          <a:bodyPr spcFirstLastPara="1" wrap="square" lIns="91425" tIns="45700" rIns="91425" bIns="45700" anchor="t" anchorCtr="0">
            <a:normAutofit/>
          </a:bodyPr>
          <a:lstStyle>
            <a:lvl1pPr marL="685800" lvl="0" indent="-514350" algn="l">
              <a:lnSpc>
                <a:spcPct val="90000"/>
              </a:lnSpc>
              <a:spcBef>
                <a:spcPts val="1500"/>
              </a:spcBef>
              <a:spcAft>
                <a:spcPts val="0"/>
              </a:spcAft>
              <a:buClr>
                <a:srgbClr val="202F6A"/>
              </a:buClr>
              <a:buSzPts val="1800"/>
              <a:buChar char="•"/>
              <a:defRPr/>
            </a:lvl1pPr>
            <a:lvl2pPr marL="1371600" lvl="1" indent="-514350" algn="l">
              <a:lnSpc>
                <a:spcPct val="90000"/>
              </a:lnSpc>
              <a:spcBef>
                <a:spcPts val="750"/>
              </a:spcBef>
              <a:spcAft>
                <a:spcPts val="0"/>
              </a:spcAft>
              <a:buClr>
                <a:srgbClr val="202F6A"/>
              </a:buClr>
              <a:buSzPts val="1800"/>
              <a:buChar char="•"/>
              <a:defRPr/>
            </a:lvl2pPr>
            <a:lvl3pPr marL="2057400" lvl="2" indent="-514350" algn="l">
              <a:lnSpc>
                <a:spcPct val="90000"/>
              </a:lnSpc>
              <a:spcBef>
                <a:spcPts val="750"/>
              </a:spcBef>
              <a:spcAft>
                <a:spcPts val="0"/>
              </a:spcAft>
              <a:buClr>
                <a:srgbClr val="202F6A"/>
              </a:buClr>
              <a:buSzPts val="1800"/>
              <a:buChar char="•"/>
              <a:defRPr/>
            </a:lvl3pPr>
            <a:lvl4pPr marL="2743200" lvl="3" indent="-514350" algn="l">
              <a:lnSpc>
                <a:spcPct val="90000"/>
              </a:lnSpc>
              <a:spcBef>
                <a:spcPts val="750"/>
              </a:spcBef>
              <a:spcAft>
                <a:spcPts val="0"/>
              </a:spcAft>
              <a:buClr>
                <a:srgbClr val="202F6A"/>
              </a:buClr>
              <a:buSzPts val="1800"/>
              <a:buChar char="•"/>
              <a:defRPr/>
            </a:lvl4pPr>
            <a:lvl5pPr marL="3429000" lvl="4" indent="-514350" algn="l">
              <a:lnSpc>
                <a:spcPct val="90000"/>
              </a:lnSpc>
              <a:spcBef>
                <a:spcPts val="750"/>
              </a:spcBef>
              <a:spcAft>
                <a:spcPts val="0"/>
              </a:spcAft>
              <a:buClr>
                <a:srgbClr val="202F6A"/>
              </a:buClr>
              <a:buSzPts val="1800"/>
              <a:buChar char="•"/>
              <a:defRPr/>
            </a:lvl5pPr>
            <a:lvl6pPr marL="4114800" lvl="5" indent="-514350" algn="l">
              <a:lnSpc>
                <a:spcPct val="90000"/>
              </a:lnSpc>
              <a:spcBef>
                <a:spcPts val="750"/>
              </a:spcBef>
              <a:spcAft>
                <a:spcPts val="0"/>
              </a:spcAft>
              <a:buClr>
                <a:schemeClr val="dk1"/>
              </a:buClr>
              <a:buSzPts val="1800"/>
              <a:buChar char="•"/>
              <a:defRPr/>
            </a:lvl6pPr>
            <a:lvl7pPr marL="4800600" lvl="6" indent="-514350" algn="l">
              <a:lnSpc>
                <a:spcPct val="90000"/>
              </a:lnSpc>
              <a:spcBef>
                <a:spcPts val="750"/>
              </a:spcBef>
              <a:spcAft>
                <a:spcPts val="0"/>
              </a:spcAft>
              <a:buClr>
                <a:schemeClr val="dk1"/>
              </a:buClr>
              <a:buSzPts val="1800"/>
              <a:buChar char="•"/>
              <a:defRPr/>
            </a:lvl7pPr>
            <a:lvl8pPr marL="5486400" lvl="7" indent="-514350" algn="l">
              <a:lnSpc>
                <a:spcPct val="90000"/>
              </a:lnSpc>
              <a:spcBef>
                <a:spcPts val="750"/>
              </a:spcBef>
              <a:spcAft>
                <a:spcPts val="0"/>
              </a:spcAft>
              <a:buClr>
                <a:schemeClr val="dk1"/>
              </a:buClr>
              <a:buSzPts val="1800"/>
              <a:buChar char="•"/>
              <a:defRPr/>
            </a:lvl8pPr>
            <a:lvl9pPr marL="6172200" lvl="8" indent="-514350" algn="l">
              <a:lnSpc>
                <a:spcPct val="90000"/>
              </a:lnSpc>
              <a:spcBef>
                <a:spcPts val="750"/>
              </a:spcBef>
              <a:spcAft>
                <a:spcPts val="0"/>
              </a:spcAft>
              <a:buClr>
                <a:schemeClr val="dk1"/>
              </a:buClr>
              <a:buSzPts val="1800"/>
              <a:buChar char="•"/>
              <a:defRPr/>
            </a:lvl9pPr>
          </a:lstStyle>
          <a:p>
            <a:endParaRPr/>
          </a:p>
        </p:txBody>
      </p:sp>
      <p:sp>
        <p:nvSpPr>
          <p:cNvPr id="110" name="Google Shape;110;p14"/>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9pPr>
          </a:lstStyle>
          <a:p>
            <a:endParaRPr/>
          </a:p>
        </p:txBody>
      </p:sp>
      <p:sp>
        <p:nvSpPr>
          <p:cNvPr id="111" name="Google Shape;111;p14"/>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9pPr>
          </a:lstStyle>
          <a:p>
            <a:endParaRPr/>
          </a:p>
        </p:txBody>
      </p:sp>
      <p:sp>
        <p:nvSpPr>
          <p:cNvPr id="112" name="Google Shape;112;p14"/>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2700" b="0" i="0" u="none" strike="noStrike" cap="none">
                <a:solidFill>
                  <a:schemeClr val="dk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027450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70A2E6-EC76-4814-911C-FBCB867343FA}" type="datetime1">
              <a:rPr lang="en-US" smtClean="0"/>
              <a:t>9/23/2024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B8D161E-B068-41CC-AA61-D396386E10A4}" type="datetime1">
              <a:rPr lang="en-US" smtClean="0"/>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802440-CD8B-4462-A175-5AAC34B894E9}" type="datetime1">
              <a:rPr lang="en-US" smtClean="0"/>
              <a:t>9/23/2024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AF08E08-9257-4D12-878F-43ED8F4F974F}" type="datetime1">
              <a:rPr lang="en-US" smtClean="0"/>
              <a:t>9/23/2024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B49836-4FFB-47D0-A76E-FF05A6AA1DD6}" type="datetime1">
              <a:rPr lang="en-US" smtClean="0"/>
              <a:t>9/23/2024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7F74D2-6171-46DE-B6A7-CE3C0C0BAA4D}" type="datetime1">
              <a:rPr lang="en-US" smtClean="0"/>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9B19EE-3E5E-4B83-AEE9-5612D162B070}" type="datetime1">
              <a:rPr lang="en-US" smtClean="0"/>
              <a:t>9/23/2024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45CE3F-A457-495E-880C-E68205FC09A1}" type="datetime1">
              <a:rPr lang="en-US" smtClean="0"/>
              <a:t>9/23/2024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
          <p:cNvSpPr txBox="1">
            <a:spLocks noGrp="1"/>
          </p:cNvSpPr>
          <p:nvPr>
            <p:ph type="title"/>
          </p:nvPr>
        </p:nvSpPr>
        <p:spPr>
          <a:xfrm>
            <a:off x="1257300" y="547688"/>
            <a:ext cx="15773400" cy="198834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2F6A"/>
              </a:buClr>
              <a:buSzPts val="4400"/>
              <a:buFont typeface="EB Garamond"/>
              <a:buNone/>
              <a:defRPr sz="4400" b="0" i="0" u="none" strike="noStrike" cap="none">
                <a:solidFill>
                  <a:srgbClr val="202F6A"/>
                </a:solidFill>
                <a:latin typeface="EB Garamond"/>
                <a:ea typeface="EB Garamond"/>
                <a:cs typeface="EB Garamond"/>
                <a:sym typeface="EB Garamond"/>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
          <p:cNvSpPr txBox="1">
            <a:spLocks noGrp="1"/>
          </p:cNvSpPr>
          <p:nvPr>
            <p:ph type="body" idx="1"/>
          </p:nvPr>
        </p:nvSpPr>
        <p:spPr>
          <a:xfrm>
            <a:off x="1257300" y="2738438"/>
            <a:ext cx="15773400" cy="6527007"/>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202F6A"/>
              </a:buClr>
              <a:buSzPts val="2800"/>
              <a:buFont typeface="Arial"/>
              <a:buChar char="•"/>
              <a:defRPr sz="2800" b="0" i="0" u="none" strike="noStrike" cap="none">
                <a:solidFill>
                  <a:srgbClr val="202F6A"/>
                </a:solidFill>
                <a:latin typeface="EB Garamond"/>
                <a:ea typeface="EB Garamond"/>
                <a:cs typeface="EB Garamond"/>
                <a:sym typeface="EB Garamond"/>
              </a:defRPr>
            </a:lvl1pPr>
            <a:lvl2pPr marL="914400" marR="0" lvl="1" indent="-381000" algn="l" rtl="0">
              <a:lnSpc>
                <a:spcPct val="90000"/>
              </a:lnSpc>
              <a:spcBef>
                <a:spcPts val="500"/>
              </a:spcBef>
              <a:spcAft>
                <a:spcPts val="0"/>
              </a:spcAft>
              <a:buClr>
                <a:srgbClr val="202F6A"/>
              </a:buClr>
              <a:buSzPts val="2400"/>
              <a:buFont typeface="Arial"/>
              <a:buChar char="•"/>
              <a:defRPr sz="2400" b="0" i="0" u="none" strike="noStrike" cap="none">
                <a:solidFill>
                  <a:srgbClr val="202F6A"/>
                </a:solidFill>
                <a:latin typeface="EB Garamond"/>
                <a:ea typeface="EB Garamond"/>
                <a:cs typeface="EB Garamond"/>
                <a:sym typeface="EB Garamond"/>
              </a:defRPr>
            </a:lvl2pPr>
            <a:lvl3pPr marL="1371600" marR="0" lvl="2" indent="-355600" algn="l" rtl="0">
              <a:lnSpc>
                <a:spcPct val="90000"/>
              </a:lnSpc>
              <a:spcBef>
                <a:spcPts val="500"/>
              </a:spcBef>
              <a:spcAft>
                <a:spcPts val="0"/>
              </a:spcAft>
              <a:buClr>
                <a:srgbClr val="202F6A"/>
              </a:buClr>
              <a:buSzPts val="2000"/>
              <a:buFont typeface="Arial"/>
              <a:buChar char="•"/>
              <a:defRPr sz="2000" b="0" i="0" u="none" strike="noStrike" cap="none">
                <a:solidFill>
                  <a:srgbClr val="202F6A"/>
                </a:solidFill>
                <a:latin typeface="EB Garamond"/>
                <a:ea typeface="EB Garamond"/>
                <a:cs typeface="EB Garamond"/>
                <a:sym typeface="EB Garamond"/>
              </a:defRPr>
            </a:lvl3pPr>
            <a:lvl4pPr marL="1828800" marR="0" lvl="3" indent="-342900" algn="l" rtl="0">
              <a:lnSpc>
                <a:spcPct val="90000"/>
              </a:lnSpc>
              <a:spcBef>
                <a:spcPts val="500"/>
              </a:spcBef>
              <a:spcAft>
                <a:spcPts val="0"/>
              </a:spcAft>
              <a:buClr>
                <a:srgbClr val="202F6A"/>
              </a:buClr>
              <a:buSzPts val="1800"/>
              <a:buFont typeface="Arial"/>
              <a:buChar char="•"/>
              <a:defRPr sz="1800" b="0" i="0" u="none" strike="noStrike" cap="none">
                <a:solidFill>
                  <a:srgbClr val="202F6A"/>
                </a:solidFill>
                <a:latin typeface="EB Garamond"/>
                <a:ea typeface="EB Garamond"/>
                <a:cs typeface="EB Garamond"/>
                <a:sym typeface="EB Garamond"/>
              </a:defRPr>
            </a:lvl4pPr>
            <a:lvl5pPr marL="2286000" marR="0" lvl="4" indent="-342900" algn="l" rtl="0">
              <a:lnSpc>
                <a:spcPct val="90000"/>
              </a:lnSpc>
              <a:spcBef>
                <a:spcPts val="500"/>
              </a:spcBef>
              <a:spcAft>
                <a:spcPts val="0"/>
              </a:spcAft>
              <a:buClr>
                <a:srgbClr val="202F6A"/>
              </a:buClr>
              <a:buSzPts val="1800"/>
              <a:buFont typeface="Arial"/>
              <a:buChar char="•"/>
              <a:defRPr sz="1800" b="0" i="0" u="none" strike="noStrike" cap="none">
                <a:solidFill>
                  <a:srgbClr val="202F6A"/>
                </a:solidFill>
                <a:latin typeface="EB Garamond"/>
                <a:ea typeface="EB Garamond"/>
                <a:cs typeface="EB Garamond"/>
                <a:sym typeface="EB Garamond"/>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25647229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1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s://formacioncontinua.ufm.edu/taller/taller-preguntas-fantasticas-y-donde-encontrarla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9459633"/>
            <a:ext cx="18288000" cy="819151"/>
            <a:chOff x="0" y="0"/>
            <a:chExt cx="24384000" cy="1092202"/>
          </a:xfrm>
        </p:grpSpPr>
        <p:sp>
          <p:nvSpPr>
            <p:cNvPr id="3" name="Freeform 3"/>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txBody>
            <a:bodyPr/>
            <a:lstStyle/>
            <a:p>
              <a:endParaRPr lang="en-US"/>
            </a:p>
          </p:txBody>
        </p:sp>
      </p:grpSp>
      <p:pic>
        <p:nvPicPr>
          <p:cNvPr id="4" name="Picture 4"/>
          <p:cNvPicPr>
            <a:picLocks noChangeAspect="1"/>
          </p:cNvPicPr>
          <p:nvPr/>
        </p:nvPicPr>
        <p:blipFill>
          <a:blip r:embed="rId2"/>
          <a:srcRect r="971" b="1234"/>
          <a:stretch>
            <a:fillRect/>
          </a:stretch>
        </p:blipFill>
        <p:spPr>
          <a:xfrm>
            <a:off x="14413077" y="195220"/>
            <a:ext cx="3657600" cy="1016000"/>
          </a:xfrm>
          <a:prstGeom prst="rect">
            <a:avLst/>
          </a:prstGeom>
        </p:spPr>
      </p:pic>
      <p:grpSp>
        <p:nvGrpSpPr>
          <p:cNvPr id="5" name="Group 5"/>
          <p:cNvGrpSpPr>
            <a:grpSpLocks noChangeAspect="1"/>
          </p:cNvGrpSpPr>
          <p:nvPr/>
        </p:nvGrpSpPr>
        <p:grpSpPr>
          <a:xfrm>
            <a:off x="0" y="9595366"/>
            <a:ext cx="18288000" cy="691633"/>
            <a:chOff x="0" y="0"/>
            <a:chExt cx="24384000" cy="922178"/>
          </a:xfrm>
        </p:grpSpPr>
        <p:sp>
          <p:nvSpPr>
            <p:cNvPr id="6" name="Freeform 6"/>
            <p:cNvSpPr/>
            <p:nvPr/>
          </p:nvSpPr>
          <p:spPr>
            <a:xfrm>
              <a:off x="0" y="0"/>
              <a:ext cx="24384000" cy="922147"/>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txBody>
            <a:bodyPr/>
            <a:lstStyle/>
            <a:p>
              <a:endParaRPr lang="en-US"/>
            </a:p>
          </p:txBody>
        </p:sp>
      </p:grpSp>
      <p:sp>
        <p:nvSpPr>
          <p:cNvPr id="7" name="TextBox 7"/>
          <p:cNvSpPr txBox="1"/>
          <p:nvPr/>
        </p:nvSpPr>
        <p:spPr>
          <a:xfrm>
            <a:off x="1348742" y="9727885"/>
            <a:ext cx="3931920" cy="446723"/>
          </a:xfrm>
          <a:prstGeom prst="rect">
            <a:avLst/>
          </a:prstGeom>
        </p:spPr>
        <p:txBody>
          <a:bodyPr lIns="0" tIns="0" rIns="0" bIns="0" rtlCol="0" anchor="t">
            <a:spAutoFit/>
          </a:bodyPr>
          <a:lstStyle/>
          <a:p>
            <a:pPr algn="l">
              <a:lnSpc>
                <a:spcPts val="2161"/>
              </a:lnSpc>
            </a:pPr>
            <a:r>
              <a:rPr lang="en-US" sz="1801" spc="-71">
                <a:solidFill>
                  <a:srgbClr val="0070C0"/>
                </a:solidFill>
                <a:latin typeface="Open Sans"/>
              </a:rPr>
              <a:t>5/12/2022</a:t>
            </a:r>
          </a:p>
        </p:txBody>
      </p:sp>
      <p:sp>
        <p:nvSpPr>
          <p:cNvPr id="8" name="TextBox 8"/>
          <p:cNvSpPr txBox="1"/>
          <p:nvPr/>
        </p:nvSpPr>
        <p:spPr>
          <a:xfrm>
            <a:off x="13235943" y="9727885"/>
            <a:ext cx="3931920" cy="446723"/>
          </a:xfrm>
          <a:prstGeom prst="rect">
            <a:avLst/>
          </a:prstGeom>
        </p:spPr>
        <p:txBody>
          <a:bodyPr lIns="0" tIns="0" rIns="0" bIns="0" rtlCol="0" anchor="t">
            <a:spAutoFit/>
          </a:bodyPr>
          <a:lstStyle/>
          <a:p>
            <a:pPr algn="r">
              <a:lnSpc>
                <a:spcPts val="2161"/>
              </a:lnSpc>
            </a:pPr>
            <a:r>
              <a:rPr lang="en-US" sz="1801" spc="-71">
                <a:solidFill>
                  <a:srgbClr val="0070C0"/>
                </a:solidFill>
                <a:latin typeface="Open Sans"/>
              </a:rPr>
              <a:t>‹#›</a:t>
            </a:r>
          </a:p>
        </p:txBody>
      </p:sp>
      <p:sp>
        <p:nvSpPr>
          <p:cNvPr id="9" name="TextBox 9"/>
          <p:cNvSpPr txBox="1"/>
          <p:nvPr/>
        </p:nvSpPr>
        <p:spPr>
          <a:xfrm>
            <a:off x="5463542" y="9733155"/>
            <a:ext cx="7379218" cy="446723"/>
          </a:xfrm>
          <a:prstGeom prst="rect">
            <a:avLst/>
          </a:prstGeom>
        </p:spPr>
        <p:txBody>
          <a:bodyPr lIns="0" tIns="0" rIns="0" bIns="0" rtlCol="0" anchor="t">
            <a:spAutoFit/>
          </a:bodyPr>
          <a:lstStyle/>
          <a:p>
            <a:pPr algn="l">
              <a:lnSpc>
                <a:spcPts val="2161"/>
              </a:lnSpc>
            </a:pPr>
            <a:r>
              <a:rPr lang="en-US" sz="1801" spc="-71">
                <a:solidFill>
                  <a:srgbClr val="FFFFFF"/>
                </a:solidFill>
                <a:latin typeface="Open Sans"/>
              </a:rPr>
              <a:t>Prepared by Care Transformation Collaborative of RI</a:t>
            </a:r>
          </a:p>
        </p:txBody>
      </p:sp>
      <p:grpSp>
        <p:nvGrpSpPr>
          <p:cNvPr id="10" name="Group 10"/>
          <p:cNvGrpSpPr>
            <a:grpSpLocks noChangeAspect="1"/>
          </p:cNvGrpSpPr>
          <p:nvPr/>
        </p:nvGrpSpPr>
        <p:grpSpPr>
          <a:xfrm rot="-10800000">
            <a:off x="0" y="0"/>
            <a:ext cx="18288000" cy="1043190"/>
            <a:chOff x="0" y="0"/>
            <a:chExt cx="24384000" cy="1390920"/>
          </a:xfrm>
        </p:grpSpPr>
        <p:sp>
          <p:nvSpPr>
            <p:cNvPr id="11" name="Freeform 11"/>
            <p:cNvSpPr/>
            <p:nvPr/>
          </p:nvSpPr>
          <p:spPr>
            <a:xfrm>
              <a:off x="0" y="0"/>
              <a:ext cx="24384000" cy="1390904"/>
            </a:xfrm>
            <a:custGeom>
              <a:avLst/>
              <a:gdLst/>
              <a:ahLst/>
              <a:cxnLst/>
              <a:rect l="l" t="t" r="r" b="b"/>
              <a:pathLst>
                <a:path w="24384000" h="1390904">
                  <a:moveTo>
                    <a:pt x="0" y="0"/>
                  </a:moveTo>
                  <a:lnTo>
                    <a:pt x="24384000" y="0"/>
                  </a:lnTo>
                  <a:lnTo>
                    <a:pt x="24384000" y="1390904"/>
                  </a:lnTo>
                  <a:lnTo>
                    <a:pt x="0" y="1390904"/>
                  </a:lnTo>
                  <a:close/>
                </a:path>
              </a:pathLst>
            </a:custGeom>
            <a:solidFill>
              <a:srgbClr val="00B0F0"/>
            </a:solidFill>
          </p:spPr>
          <p:txBody>
            <a:bodyPr/>
            <a:lstStyle/>
            <a:p>
              <a:endParaRPr lang="en-US"/>
            </a:p>
          </p:txBody>
        </p:sp>
      </p:grpSp>
      <p:grpSp>
        <p:nvGrpSpPr>
          <p:cNvPr id="12" name="Group 12"/>
          <p:cNvGrpSpPr>
            <a:grpSpLocks noChangeAspect="1"/>
          </p:cNvGrpSpPr>
          <p:nvPr/>
        </p:nvGrpSpPr>
        <p:grpSpPr>
          <a:xfrm>
            <a:off x="9323" y="109635"/>
            <a:ext cx="18288000" cy="1081827"/>
            <a:chOff x="0" y="0"/>
            <a:chExt cx="24384000" cy="1442436"/>
          </a:xfrm>
        </p:grpSpPr>
        <p:sp>
          <p:nvSpPr>
            <p:cNvPr id="13" name="Freeform 13"/>
            <p:cNvSpPr/>
            <p:nvPr/>
          </p:nvSpPr>
          <p:spPr>
            <a:xfrm>
              <a:off x="0" y="0"/>
              <a:ext cx="24384000" cy="1442466"/>
            </a:xfrm>
            <a:custGeom>
              <a:avLst/>
              <a:gdLst/>
              <a:ahLst/>
              <a:cxnLst/>
              <a:rect l="l" t="t" r="r" b="b"/>
              <a:pathLst>
                <a:path w="24384000" h="1442466">
                  <a:moveTo>
                    <a:pt x="0" y="0"/>
                  </a:moveTo>
                  <a:lnTo>
                    <a:pt x="24384000" y="0"/>
                  </a:lnTo>
                  <a:lnTo>
                    <a:pt x="24384000" y="1442466"/>
                  </a:lnTo>
                  <a:lnTo>
                    <a:pt x="0" y="1442466"/>
                  </a:lnTo>
                  <a:close/>
                </a:path>
              </a:pathLst>
            </a:custGeom>
            <a:solidFill>
              <a:srgbClr val="0070C0"/>
            </a:solidFill>
          </p:spPr>
          <p:txBody>
            <a:bodyPr/>
            <a:lstStyle/>
            <a:p>
              <a:endParaRPr lang="en-US"/>
            </a:p>
          </p:txBody>
        </p:sp>
      </p:grpSp>
      <p:grpSp>
        <p:nvGrpSpPr>
          <p:cNvPr id="14" name="Group 14"/>
          <p:cNvGrpSpPr>
            <a:grpSpLocks noChangeAspect="1"/>
          </p:cNvGrpSpPr>
          <p:nvPr/>
        </p:nvGrpSpPr>
        <p:grpSpPr>
          <a:xfrm>
            <a:off x="0" y="9446655"/>
            <a:ext cx="18288000" cy="840348"/>
            <a:chOff x="0" y="0"/>
            <a:chExt cx="24384000" cy="1120464"/>
          </a:xfrm>
        </p:grpSpPr>
        <p:sp>
          <p:nvSpPr>
            <p:cNvPr id="15" name="Freeform 15"/>
            <p:cNvSpPr/>
            <p:nvPr/>
          </p:nvSpPr>
          <p:spPr>
            <a:xfrm>
              <a:off x="0" y="0"/>
              <a:ext cx="24384000" cy="1120521"/>
            </a:xfrm>
            <a:custGeom>
              <a:avLst/>
              <a:gdLst/>
              <a:ahLst/>
              <a:cxnLst/>
              <a:rect l="l" t="t" r="r" b="b"/>
              <a:pathLst>
                <a:path w="24384000" h="1120521">
                  <a:moveTo>
                    <a:pt x="0" y="0"/>
                  </a:moveTo>
                  <a:lnTo>
                    <a:pt x="24384000" y="0"/>
                  </a:lnTo>
                  <a:lnTo>
                    <a:pt x="24384000" y="1120521"/>
                  </a:lnTo>
                  <a:lnTo>
                    <a:pt x="0" y="1120521"/>
                  </a:lnTo>
                  <a:close/>
                </a:path>
              </a:pathLst>
            </a:custGeom>
            <a:solidFill>
              <a:srgbClr val="F7B31D"/>
            </a:solidFill>
          </p:spPr>
          <p:txBody>
            <a:bodyPr/>
            <a:lstStyle/>
            <a:p>
              <a:endParaRPr lang="en-US"/>
            </a:p>
          </p:txBody>
        </p:sp>
      </p:grpSp>
      <p:pic>
        <p:nvPicPr>
          <p:cNvPr id="16" name="Picture 16"/>
          <p:cNvPicPr>
            <a:picLocks noChangeAspect="1"/>
          </p:cNvPicPr>
          <p:nvPr/>
        </p:nvPicPr>
        <p:blipFill>
          <a:blip r:embed="rId2"/>
          <a:srcRect r="83" b="349"/>
          <a:stretch>
            <a:fillRect/>
          </a:stretch>
        </p:blipFill>
        <p:spPr>
          <a:xfrm>
            <a:off x="5334009" y="1381962"/>
            <a:ext cx="7619981" cy="2116659"/>
          </a:xfrm>
          <a:prstGeom prst="rect">
            <a:avLst/>
          </a:prstGeom>
        </p:spPr>
      </p:pic>
      <p:sp>
        <p:nvSpPr>
          <p:cNvPr id="17" name="TextBox 17"/>
          <p:cNvSpPr txBox="1"/>
          <p:nvPr/>
        </p:nvSpPr>
        <p:spPr>
          <a:xfrm>
            <a:off x="5788053" y="9687091"/>
            <a:ext cx="7165937" cy="364617"/>
          </a:xfrm>
          <a:prstGeom prst="rect">
            <a:avLst/>
          </a:prstGeom>
        </p:spPr>
        <p:txBody>
          <a:bodyPr lIns="0" tIns="0" rIns="0" bIns="0" rtlCol="0" anchor="t">
            <a:spAutoFit/>
          </a:bodyPr>
          <a:lstStyle/>
          <a:p>
            <a:pPr algn="l">
              <a:lnSpc>
                <a:spcPts val="3023"/>
              </a:lnSpc>
            </a:pPr>
            <a:r>
              <a:rPr lang="en-US" sz="2099" spc="31">
                <a:solidFill>
                  <a:srgbClr val="0070C0"/>
                </a:solidFill>
                <a:latin typeface="Montserrat Bold Italics"/>
              </a:rPr>
              <a:t>Care Transformation Collaborative of Rhode Island</a:t>
            </a:r>
          </a:p>
        </p:txBody>
      </p:sp>
      <p:sp>
        <p:nvSpPr>
          <p:cNvPr id="18" name="TextBox 18"/>
          <p:cNvSpPr txBox="1"/>
          <p:nvPr/>
        </p:nvSpPr>
        <p:spPr>
          <a:xfrm>
            <a:off x="955909" y="4177869"/>
            <a:ext cx="16211954" cy="2790636"/>
          </a:xfrm>
          <a:prstGeom prst="rect">
            <a:avLst/>
          </a:prstGeom>
        </p:spPr>
        <p:txBody>
          <a:bodyPr lIns="0" tIns="0" rIns="0" bIns="0" rtlCol="0" anchor="t">
            <a:spAutoFit/>
          </a:bodyPr>
          <a:lstStyle/>
          <a:p>
            <a:pPr algn="ctr">
              <a:lnSpc>
                <a:spcPts val="5504"/>
              </a:lnSpc>
            </a:pPr>
            <a:r>
              <a:rPr lang="en-US" sz="5400" spc="-198" dirty="0">
                <a:solidFill>
                  <a:srgbClr val="0070C0"/>
                </a:solidFill>
                <a:latin typeface="Open Sans Bold"/>
              </a:rPr>
              <a:t>Quarterly Steering Committee: </a:t>
            </a:r>
          </a:p>
          <a:p>
            <a:pPr algn="ctr">
              <a:lnSpc>
                <a:spcPts val="5504"/>
              </a:lnSpc>
            </a:pPr>
            <a:endParaRPr lang="en-US" sz="5096" spc="-198" dirty="0">
              <a:solidFill>
                <a:srgbClr val="0070C0"/>
              </a:solidFill>
              <a:latin typeface="Open Sans Bold"/>
            </a:endParaRPr>
          </a:p>
          <a:p>
            <a:pPr algn="ctr">
              <a:lnSpc>
                <a:spcPts val="5504"/>
              </a:lnSpc>
            </a:pPr>
            <a:r>
              <a:rPr lang="en-US" sz="4400" spc="-198" dirty="0">
                <a:solidFill>
                  <a:srgbClr val="0070C0"/>
                </a:solidFill>
                <a:latin typeface="Open Sans Bold"/>
              </a:rPr>
              <a:t>Increasing Pediatric Integrated Behavioral Health Capacity </a:t>
            </a:r>
          </a:p>
          <a:p>
            <a:pPr algn="ctr">
              <a:lnSpc>
                <a:spcPts val="5504"/>
              </a:lnSpc>
            </a:pPr>
            <a:r>
              <a:rPr lang="en-US" sz="4400" spc="-198" dirty="0">
                <a:solidFill>
                  <a:srgbClr val="0070C0"/>
                </a:solidFill>
                <a:latin typeface="Open Sans Bold"/>
              </a:rPr>
              <a:t>with Community Health Workers</a:t>
            </a:r>
            <a:endParaRPr lang="en-US" sz="4400" spc="-203" dirty="0">
              <a:solidFill>
                <a:srgbClr val="0070C0"/>
              </a:solidFill>
              <a:latin typeface="Open Sans Bold"/>
            </a:endParaRPr>
          </a:p>
        </p:txBody>
      </p:sp>
      <p:sp>
        <p:nvSpPr>
          <p:cNvPr id="21" name="TextBox 20">
            <a:extLst>
              <a:ext uri="{FF2B5EF4-FFF2-40B4-BE49-F238E27FC236}">
                <a16:creationId xmlns:a16="http://schemas.microsoft.com/office/drawing/2014/main" id="{CD2CB057-9A39-EE59-6E0E-391B76B05103}"/>
              </a:ext>
            </a:extLst>
          </p:cNvPr>
          <p:cNvSpPr txBox="1"/>
          <p:nvPr/>
        </p:nvSpPr>
        <p:spPr>
          <a:xfrm>
            <a:off x="7091053" y="7922694"/>
            <a:ext cx="9150824" cy="569771"/>
          </a:xfrm>
          <a:prstGeom prst="rect">
            <a:avLst/>
          </a:prstGeom>
          <a:noFill/>
        </p:spPr>
        <p:txBody>
          <a:bodyPr wrap="square">
            <a:spAutoFit/>
          </a:bodyPr>
          <a:lstStyle/>
          <a:p>
            <a:pPr algn="l">
              <a:lnSpc>
                <a:spcPts val="3992"/>
              </a:lnSpc>
            </a:pPr>
            <a:r>
              <a:rPr lang="en-US" sz="2800" spc="-147" dirty="0">
                <a:solidFill>
                  <a:srgbClr val="0070C0"/>
                </a:solidFill>
                <a:latin typeface="Open Sans"/>
              </a:rPr>
              <a:t>September 20,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pic>
        <p:nvPicPr>
          <p:cNvPr id="137" name="Google Shape;137;g2fe3ae13222_0_2"/>
          <p:cNvPicPr preferRelativeResize="0"/>
          <p:nvPr/>
        </p:nvPicPr>
        <p:blipFill rotWithShape="1">
          <a:blip r:embed="rId3">
            <a:alphaModFix/>
          </a:blip>
          <a:srcRect/>
          <a:stretch/>
        </p:blipFill>
        <p:spPr>
          <a:xfrm>
            <a:off x="4539563" y="97875"/>
            <a:ext cx="9801788" cy="9405486"/>
          </a:xfrm>
          <a:prstGeom prst="rect">
            <a:avLst/>
          </a:prstGeom>
          <a:noFill/>
          <a:ln>
            <a:noFill/>
          </a:ln>
        </p:spPr>
      </p:pic>
      <p:sp>
        <p:nvSpPr>
          <p:cNvPr id="138" name="Google Shape;138;g2fe3ae13222_0_2"/>
          <p:cNvSpPr txBox="1">
            <a:spLocks noGrp="1"/>
          </p:cNvSpPr>
          <p:nvPr>
            <p:ph type="title"/>
          </p:nvPr>
        </p:nvSpPr>
        <p:spPr>
          <a:xfrm>
            <a:off x="183975" y="197025"/>
            <a:ext cx="4747050" cy="2187450"/>
          </a:xfrm>
          <a:prstGeom prst="rect">
            <a:avLst/>
          </a:prstGeom>
          <a:noFill/>
          <a:ln>
            <a:noFill/>
          </a:ln>
        </p:spPr>
        <p:txBody>
          <a:bodyPr spcFirstLastPara="1" wrap="square" lIns="137138" tIns="68550" rIns="137138" bIns="68550" anchor="ctr" anchorCtr="0">
            <a:normAutofit/>
          </a:bodyPr>
          <a:lstStyle/>
          <a:p>
            <a:r>
              <a:rPr lang="en-US"/>
              <a:t>Analytic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Framework</a:t>
            </a:r>
            <a:endParaRPr/>
          </a:p>
        </p:txBody>
      </p:sp>
      <p:sp>
        <p:nvSpPr>
          <p:cNvPr id="139" name="Google Shape;139;g2fe3ae13222_0_2"/>
          <p:cNvSpPr txBox="1"/>
          <p:nvPr/>
        </p:nvSpPr>
        <p:spPr>
          <a:xfrm>
            <a:off x="59625" y="9640351"/>
            <a:ext cx="15726150" cy="646286"/>
          </a:xfrm>
          <a:prstGeom prst="rect">
            <a:avLst/>
          </a:prstGeom>
          <a:noFill/>
          <a:ln>
            <a:noFill/>
          </a:ln>
        </p:spPr>
        <p:txBody>
          <a:bodyPr spcFirstLastPara="1" wrap="square" lIns="137138" tIns="137138" rIns="137138" bIns="137138" anchor="t" anchorCtr="0">
            <a:spAutoFit/>
          </a:bodyPr>
          <a:lstStyle/>
          <a:p>
            <a:pPr defTabSz="1371600">
              <a:buClr>
                <a:srgbClr val="000000"/>
              </a:buClr>
              <a:buSzPts val="800"/>
            </a:pPr>
            <a:r>
              <a:rPr lang="en-US" sz="1200" b="1" kern="0">
                <a:solidFill>
                  <a:srgbClr val="333333"/>
                </a:solidFill>
                <a:highlight>
                  <a:srgbClr val="FFFFFF"/>
                </a:highlight>
                <a:latin typeface="Arial"/>
                <a:ea typeface="Arial"/>
                <a:cs typeface="Arial"/>
                <a:sym typeface="Arial"/>
              </a:rPr>
              <a:t>ORY, M. G., ALTPETER, M., BELZA, B., HELDUSER, J., ZHANG, C., &amp; SMITH, M. L. (2015). PERCEIVED UTILITY OF THE RE-AIM FRAMEWORK FOR HEALTH PROMOTION/DISEASE PREVENTION INITIATIVES FOR OLDER ADULTS: A CASE STUDY FROM THE U.S. EVIDENCE-BASED DISEASE PREVENTION INITIATIVE.</a:t>
            </a:r>
            <a:endParaRPr sz="1950" kern="0">
              <a:solidFill>
                <a:srgbClr val="000000"/>
              </a:solidFill>
              <a:latin typeface="Arial"/>
              <a:ea typeface="Arial"/>
              <a:cs typeface="Arial"/>
              <a:sym typeface="Arial"/>
            </a:endParaRPr>
          </a:p>
        </p:txBody>
      </p:sp>
      <p:sp>
        <p:nvSpPr>
          <p:cNvPr id="140" name="Google Shape;140;g2fe3ae13222_0_2"/>
          <p:cNvSpPr/>
          <p:nvPr/>
        </p:nvSpPr>
        <p:spPr>
          <a:xfrm>
            <a:off x="11772900" y="376949"/>
            <a:ext cx="4013100" cy="1528650"/>
          </a:xfrm>
          <a:prstGeom prst="wedgeRoundRectCallout">
            <a:avLst>
              <a:gd name="adj1" fmla="val -92196"/>
              <a:gd name="adj2" fmla="val -10642"/>
              <a:gd name="adj3" fmla="val 16667"/>
            </a:avLst>
          </a:prstGeom>
          <a:solidFill>
            <a:srgbClr val="C3260C"/>
          </a:solidFill>
          <a:ln w="25400" cap="flat" cmpd="sng">
            <a:solidFill>
              <a:srgbClr val="202B54"/>
            </a:solidFill>
            <a:prstDash val="solid"/>
            <a:round/>
            <a:headEnd type="none" w="sm" len="sm"/>
            <a:tailEnd type="none" w="sm" len="sm"/>
          </a:ln>
        </p:spPr>
        <p:txBody>
          <a:bodyPr spcFirstLastPara="1" wrap="square" lIns="137138" tIns="68550" rIns="137138" bIns="68550" anchor="ctr" anchorCtr="0">
            <a:noAutofit/>
          </a:bodyPr>
          <a:lstStyle/>
          <a:p>
            <a:pPr marL="685800" indent="-476250" defTabSz="1371600">
              <a:buClr>
                <a:srgbClr val="FFFFFF"/>
              </a:buClr>
              <a:buSzPts val="1400"/>
              <a:buFont typeface="Arial"/>
              <a:buChar char="-"/>
            </a:pPr>
            <a:r>
              <a:rPr lang="en-US" sz="2100" kern="0">
                <a:solidFill>
                  <a:srgbClr val="FFFFFF"/>
                </a:solidFill>
                <a:latin typeface="Arial"/>
                <a:ea typeface="Arial"/>
                <a:cs typeface="Arial"/>
                <a:sym typeface="Arial"/>
              </a:rPr>
              <a:t># and demographics of children screened</a:t>
            </a:r>
            <a:endParaRPr sz="2100" kern="0">
              <a:solidFill>
                <a:srgbClr val="000000"/>
              </a:solidFill>
              <a:latin typeface="Arial"/>
              <a:cs typeface="Arial"/>
              <a:sym typeface="Arial"/>
            </a:endParaRPr>
          </a:p>
          <a:p>
            <a:pPr marL="685800" indent="-476250" defTabSz="1371600">
              <a:buClr>
                <a:srgbClr val="FFFFFF"/>
              </a:buClr>
              <a:buSzPts val="1400"/>
              <a:buFont typeface="Arial"/>
              <a:buChar char="-"/>
            </a:pPr>
            <a:r>
              <a:rPr lang="en-US" sz="2100" kern="0">
                <a:solidFill>
                  <a:srgbClr val="FFFFFF"/>
                </a:solidFill>
                <a:latin typeface="Arial"/>
                <a:ea typeface="Arial"/>
                <a:cs typeface="Arial"/>
                <a:sym typeface="Arial"/>
              </a:rPr>
              <a:t># and demographics children served by CHW</a:t>
            </a:r>
            <a:endParaRPr sz="2100" kern="0">
              <a:solidFill>
                <a:srgbClr val="000000"/>
              </a:solidFill>
              <a:latin typeface="Arial"/>
              <a:cs typeface="Arial"/>
              <a:sym typeface="Arial"/>
            </a:endParaRPr>
          </a:p>
        </p:txBody>
      </p:sp>
      <p:sp>
        <p:nvSpPr>
          <p:cNvPr id="141" name="Google Shape;141;g2fe3ae13222_0_2"/>
          <p:cNvSpPr/>
          <p:nvPr/>
        </p:nvSpPr>
        <p:spPr>
          <a:xfrm>
            <a:off x="14617538" y="2184672"/>
            <a:ext cx="3405150" cy="2258553"/>
          </a:xfrm>
          <a:prstGeom prst="wedgeRoundRectCallout">
            <a:avLst>
              <a:gd name="adj1" fmla="val -83239"/>
              <a:gd name="adj2" fmla="val -6044"/>
              <a:gd name="adj3" fmla="val 16667"/>
            </a:avLst>
          </a:prstGeom>
          <a:solidFill>
            <a:srgbClr val="C3260C"/>
          </a:solidFill>
          <a:ln w="25400" cap="flat" cmpd="sng">
            <a:solidFill>
              <a:srgbClr val="202B54"/>
            </a:solidFill>
            <a:prstDash val="solid"/>
            <a:round/>
            <a:headEnd type="none" w="sm" len="sm"/>
            <a:tailEnd type="none" w="sm" len="sm"/>
          </a:ln>
        </p:spPr>
        <p:txBody>
          <a:bodyPr spcFirstLastPara="1" wrap="square" lIns="137138" tIns="68550" rIns="137138" bIns="68550" anchor="ctr" anchorCtr="0">
            <a:noAutofit/>
          </a:bodyPr>
          <a:lstStyle/>
          <a:p>
            <a:pPr marL="685800" indent="-476250" defTabSz="1371600">
              <a:buClr>
                <a:srgbClr val="FFFFFF"/>
              </a:buClr>
              <a:buSzPts val="1400"/>
              <a:buFont typeface="Arial"/>
              <a:buChar char="-"/>
            </a:pPr>
            <a:r>
              <a:rPr lang="en-US" sz="2100" kern="0" dirty="0">
                <a:solidFill>
                  <a:srgbClr val="FFFFFF"/>
                </a:solidFill>
                <a:latin typeface="Arial"/>
                <a:ea typeface="Arial"/>
                <a:cs typeface="Arial"/>
                <a:sym typeface="Arial"/>
              </a:rPr>
              <a:t>% of CHW encounters with WHO</a:t>
            </a:r>
            <a:endParaRPr sz="2100" kern="0" dirty="0">
              <a:solidFill>
                <a:srgbClr val="000000"/>
              </a:solidFill>
              <a:latin typeface="Arial"/>
              <a:cs typeface="Arial"/>
              <a:sym typeface="Arial"/>
            </a:endParaRPr>
          </a:p>
          <a:p>
            <a:pPr marL="685800" indent="-476250" defTabSz="1371600">
              <a:buClr>
                <a:srgbClr val="FFFFFF"/>
              </a:buClr>
              <a:buSzPts val="1400"/>
              <a:buFont typeface="Arial"/>
              <a:buChar char="-"/>
            </a:pPr>
            <a:r>
              <a:rPr lang="en-US" sz="2100" kern="0" dirty="0">
                <a:solidFill>
                  <a:srgbClr val="FFFFFF"/>
                </a:solidFill>
                <a:latin typeface="Arial"/>
                <a:ea typeface="Arial"/>
                <a:cs typeface="Arial"/>
                <a:sym typeface="Arial"/>
              </a:rPr>
              <a:t>% of CHW encounters that  address BH </a:t>
            </a:r>
            <a:r>
              <a:rPr lang="en-US" sz="2100" kern="0" dirty="0">
                <a:solidFill>
                  <a:srgbClr val="FFFFFF"/>
                </a:solidFill>
                <a:latin typeface="Arial"/>
                <a:cs typeface="Arial"/>
                <a:sym typeface="Arial"/>
              </a:rPr>
              <a:t>concerns</a:t>
            </a:r>
            <a:endParaRPr sz="2100" kern="0" dirty="0">
              <a:solidFill>
                <a:srgbClr val="FFFFFF"/>
              </a:solidFill>
              <a:latin typeface="Arial"/>
              <a:ea typeface="Arial"/>
              <a:cs typeface="Arial"/>
              <a:sym typeface="Arial"/>
            </a:endParaRPr>
          </a:p>
        </p:txBody>
      </p:sp>
      <p:sp>
        <p:nvSpPr>
          <p:cNvPr id="142" name="Google Shape;142;g2fe3ae13222_0_2"/>
          <p:cNvSpPr/>
          <p:nvPr/>
        </p:nvSpPr>
        <p:spPr>
          <a:xfrm>
            <a:off x="13906500" y="7143750"/>
            <a:ext cx="3884400" cy="1932750"/>
          </a:xfrm>
          <a:prstGeom prst="wedgeRoundRectCallout">
            <a:avLst>
              <a:gd name="adj1" fmla="val -91082"/>
              <a:gd name="adj2" fmla="val -22658"/>
              <a:gd name="adj3" fmla="val 16667"/>
            </a:avLst>
          </a:prstGeom>
          <a:solidFill>
            <a:srgbClr val="C3260C"/>
          </a:solidFill>
          <a:ln w="25400" cap="flat" cmpd="sng">
            <a:solidFill>
              <a:srgbClr val="202B54"/>
            </a:solidFill>
            <a:prstDash val="solid"/>
            <a:round/>
            <a:headEnd type="none" w="sm" len="sm"/>
            <a:tailEnd type="none" w="sm" len="sm"/>
          </a:ln>
        </p:spPr>
        <p:txBody>
          <a:bodyPr spcFirstLastPara="1" wrap="square" lIns="137138" tIns="68550" rIns="137138" bIns="68550" anchor="ctr" anchorCtr="0">
            <a:noAutofit/>
          </a:bodyPr>
          <a:lstStyle/>
          <a:p>
            <a:pPr marL="685800" indent="-476250" defTabSz="1371600">
              <a:buClr>
                <a:srgbClr val="FFFFFF"/>
              </a:buClr>
              <a:buSzPts val="1400"/>
              <a:buFont typeface="Arial"/>
              <a:buChar char="-"/>
            </a:pPr>
            <a:r>
              <a:rPr lang="en-US" sz="2100" kern="0">
                <a:solidFill>
                  <a:srgbClr val="FFFFFF"/>
                </a:solidFill>
                <a:latin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Integration readiness surveys </a:t>
            </a:r>
            <a:endParaRPr sz="2100" kern="0">
              <a:solidFill>
                <a:srgbClr val="FFFFFF"/>
              </a:solidFill>
              <a:latin typeface="Arial"/>
              <a:cs typeface="Arial"/>
              <a:sym typeface="Arial"/>
            </a:endParaRPr>
          </a:p>
          <a:p>
            <a:pPr marL="685800" indent="-476250" defTabSz="1371600">
              <a:buClr>
                <a:srgbClr val="FFFFFF"/>
              </a:buClr>
              <a:buSzPts val="1400"/>
              <a:buFont typeface="Arial"/>
              <a:buChar char="-"/>
            </a:pPr>
            <a:r>
              <a:rPr lang="en-US" sz="2100" kern="0">
                <a:solidFill>
                  <a:srgbClr val="FFFFFF"/>
                </a:solidFill>
                <a:latin typeface="Arial"/>
                <a:cs typeface="Arial"/>
                <a:sym typeface="Arial"/>
              </a:rPr>
              <a:t>Sites’ understanding of CHW role and needs they meet</a:t>
            </a:r>
            <a:endParaRPr sz="2100" kern="0">
              <a:solidFill>
                <a:srgbClr val="FFFFFF"/>
              </a:solidFill>
              <a:latin typeface="Arial"/>
              <a:cs typeface="Arial"/>
              <a:sym typeface="Arial"/>
            </a:endParaRPr>
          </a:p>
        </p:txBody>
      </p:sp>
      <p:sp>
        <p:nvSpPr>
          <p:cNvPr id="143" name="Google Shape;143;g2fe3ae13222_0_2"/>
          <p:cNvSpPr/>
          <p:nvPr/>
        </p:nvSpPr>
        <p:spPr>
          <a:xfrm>
            <a:off x="858375" y="3217238"/>
            <a:ext cx="3106350" cy="1528650"/>
          </a:xfrm>
          <a:prstGeom prst="wedgeRoundRectCallout">
            <a:avLst>
              <a:gd name="adj1" fmla="val 93453"/>
              <a:gd name="adj2" fmla="val -38447"/>
              <a:gd name="adj3" fmla="val 16667"/>
            </a:avLst>
          </a:prstGeom>
          <a:solidFill>
            <a:srgbClr val="C3260C"/>
          </a:solidFill>
          <a:ln w="25400" cap="flat" cmpd="sng">
            <a:solidFill>
              <a:srgbClr val="202B54"/>
            </a:solidFill>
            <a:prstDash val="solid"/>
            <a:round/>
            <a:headEnd type="none" w="sm" len="sm"/>
            <a:tailEnd type="none" w="sm" len="sm"/>
          </a:ln>
        </p:spPr>
        <p:txBody>
          <a:bodyPr spcFirstLastPara="1" wrap="square" lIns="137138" tIns="68550" rIns="137138" bIns="68550" anchor="ctr" anchorCtr="0">
            <a:noAutofit/>
          </a:bodyPr>
          <a:lstStyle/>
          <a:p>
            <a:pPr marL="685800" indent="-476250" defTabSz="1371600">
              <a:buClr>
                <a:srgbClr val="FFFFFF"/>
              </a:buClr>
              <a:buSzPts val="1400"/>
              <a:buFont typeface="Arial"/>
              <a:buChar char="-"/>
            </a:pPr>
            <a:r>
              <a:rPr lang="en-US" sz="2100" kern="0">
                <a:solidFill>
                  <a:srgbClr val="FFFFFF"/>
                </a:solidFill>
                <a:latin typeface="Arial"/>
                <a:ea typeface="Arial"/>
                <a:cs typeface="Arial"/>
                <a:sym typeface="Arial"/>
              </a:rPr>
              <a:t>Billing for CHW services</a:t>
            </a:r>
            <a:endParaRPr sz="2100" kern="0">
              <a:solidFill>
                <a:srgbClr val="000000"/>
              </a:solidFill>
              <a:latin typeface="Arial"/>
              <a:cs typeface="Arial"/>
              <a:sym typeface="Arial"/>
            </a:endParaRPr>
          </a:p>
          <a:p>
            <a:pPr marL="685800" indent="-476250" defTabSz="1371600">
              <a:buClr>
                <a:srgbClr val="FFFFFF"/>
              </a:buClr>
              <a:buSzPts val="1400"/>
              <a:buFont typeface="Arial"/>
              <a:buChar char="-"/>
            </a:pPr>
            <a:r>
              <a:rPr lang="en-US" sz="2100" kern="0">
                <a:solidFill>
                  <a:srgbClr val="FFFFFF"/>
                </a:solidFill>
                <a:latin typeface="Arial"/>
                <a:ea typeface="Arial"/>
                <a:cs typeface="Arial"/>
                <a:sym typeface="Arial"/>
              </a:rPr>
              <a:t>Certification of CHWs</a:t>
            </a:r>
            <a:endParaRPr sz="2100" kern="0">
              <a:solidFill>
                <a:srgbClr val="000000"/>
              </a:solidFill>
              <a:latin typeface="Arial"/>
              <a:cs typeface="Arial"/>
              <a:sym typeface="Arial"/>
            </a:endParaRPr>
          </a:p>
        </p:txBody>
      </p:sp>
      <p:sp>
        <p:nvSpPr>
          <p:cNvPr id="144" name="Google Shape;144;g2fe3ae13222_0_2"/>
          <p:cNvSpPr/>
          <p:nvPr/>
        </p:nvSpPr>
        <p:spPr>
          <a:xfrm>
            <a:off x="1447575" y="7010291"/>
            <a:ext cx="3405150" cy="1797300"/>
          </a:xfrm>
          <a:prstGeom prst="wedgeRoundRectCallout">
            <a:avLst>
              <a:gd name="adj1" fmla="val 102476"/>
              <a:gd name="adj2" fmla="val -19754"/>
              <a:gd name="adj3" fmla="val 16667"/>
            </a:avLst>
          </a:prstGeom>
          <a:solidFill>
            <a:srgbClr val="C3260C"/>
          </a:solidFill>
          <a:ln w="25400" cap="flat" cmpd="sng">
            <a:solidFill>
              <a:srgbClr val="202B54"/>
            </a:solidFill>
            <a:prstDash val="solid"/>
            <a:round/>
            <a:headEnd type="none" w="sm" len="sm"/>
            <a:tailEnd type="none" w="sm" len="sm"/>
          </a:ln>
        </p:spPr>
        <p:txBody>
          <a:bodyPr spcFirstLastPara="1" wrap="square" lIns="137138" tIns="68550" rIns="137138" bIns="68550" anchor="ctr" anchorCtr="0">
            <a:noAutofit/>
          </a:bodyPr>
          <a:lstStyle/>
          <a:p>
            <a:pPr marL="685800" indent="-476250" defTabSz="1371600">
              <a:buClr>
                <a:srgbClr val="FFFFFF"/>
              </a:buClr>
              <a:buSzPts val="1400"/>
              <a:buFont typeface="Arial"/>
              <a:buChar char="-"/>
            </a:pPr>
            <a:r>
              <a:rPr lang="en-US" sz="2100" kern="0">
                <a:solidFill>
                  <a:srgbClr val="FFFFFF"/>
                </a:solidFill>
                <a:latin typeface="Arial"/>
                <a:cs typeface="Arial"/>
                <a:sym typeface="Arial"/>
              </a:rPr>
              <a:t>Changes to workflows and corresponding barriers and facilitators </a:t>
            </a:r>
            <a:endParaRPr sz="2100" kern="0">
              <a:solidFill>
                <a:srgbClr val="FFFFFF"/>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2fcfb0882d3_0_0"/>
          <p:cNvSpPr txBox="1">
            <a:spLocks noGrp="1"/>
          </p:cNvSpPr>
          <p:nvPr>
            <p:ph type="title"/>
          </p:nvPr>
        </p:nvSpPr>
        <p:spPr>
          <a:xfrm>
            <a:off x="1257300" y="1614429"/>
            <a:ext cx="15773400" cy="4279050"/>
          </a:xfrm>
          <a:prstGeom prst="rect">
            <a:avLst/>
          </a:prstGeom>
          <a:noFill/>
          <a:ln>
            <a:noFill/>
          </a:ln>
        </p:spPr>
        <p:txBody>
          <a:bodyPr spcFirstLastPara="1" wrap="square" lIns="137138" tIns="68550" rIns="137138" bIns="68550" anchor="b" anchorCtr="0">
            <a:normAutofit/>
          </a:bodyPr>
          <a:lstStyle/>
          <a:p>
            <a:pPr algn="ctr"/>
            <a:r>
              <a:rPr lang="en-US"/>
              <a:t>Screening Rates</a:t>
            </a:r>
            <a:endParaRPr sz="45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g2fcfb0882d3_0_5"/>
          <p:cNvPicPr preferRelativeResize="0"/>
          <p:nvPr/>
        </p:nvPicPr>
        <p:blipFill rotWithShape="1">
          <a:blip r:embed="rId3">
            <a:alphaModFix/>
          </a:blip>
          <a:srcRect l="1029" t="1164" b="1007"/>
          <a:stretch/>
        </p:blipFill>
        <p:spPr>
          <a:xfrm>
            <a:off x="2722200" y="802313"/>
            <a:ext cx="13078272" cy="83528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2d3237a4d5d_2_24"/>
          <p:cNvSpPr txBox="1">
            <a:spLocks noGrp="1"/>
          </p:cNvSpPr>
          <p:nvPr>
            <p:ph type="title"/>
          </p:nvPr>
        </p:nvSpPr>
        <p:spPr>
          <a:xfrm>
            <a:off x="841800" y="189488"/>
            <a:ext cx="15773400" cy="1515600"/>
          </a:xfrm>
          <a:prstGeom prst="rect">
            <a:avLst/>
          </a:prstGeom>
        </p:spPr>
        <p:txBody>
          <a:bodyPr spcFirstLastPara="1" wrap="square" lIns="137138" tIns="68550" rIns="137138" bIns="68550" anchor="ctr" anchorCtr="0">
            <a:normAutofit/>
          </a:bodyPr>
          <a:lstStyle/>
          <a:p>
            <a:r>
              <a:rPr lang="en-US"/>
              <a:t>Screening: Reach</a:t>
            </a:r>
            <a:endParaRPr/>
          </a:p>
        </p:txBody>
      </p:sp>
      <p:pic>
        <p:nvPicPr>
          <p:cNvPr id="162" name="Google Shape;162;g2d3237a4d5d_2_24"/>
          <p:cNvPicPr preferRelativeResize="0"/>
          <p:nvPr/>
        </p:nvPicPr>
        <p:blipFill>
          <a:blip r:embed="rId3">
            <a:alphaModFix/>
          </a:blip>
          <a:stretch>
            <a:fillRect/>
          </a:stretch>
        </p:blipFill>
        <p:spPr>
          <a:xfrm>
            <a:off x="9425176" y="2117850"/>
            <a:ext cx="8670902" cy="4885389"/>
          </a:xfrm>
          <a:prstGeom prst="rect">
            <a:avLst/>
          </a:prstGeom>
          <a:noFill/>
          <a:ln>
            <a:noFill/>
          </a:ln>
        </p:spPr>
      </p:pic>
      <p:pic>
        <p:nvPicPr>
          <p:cNvPr id="163" name="Google Shape;163;g2d3237a4d5d_2_24"/>
          <p:cNvPicPr preferRelativeResize="0"/>
          <p:nvPr/>
        </p:nvPicPr>
        <p:blipFill>
          <a:blip r:embed="rId4">
            <a:alphaModFix/>
          </a:blip>
          <a:stretch>
            <a:fillRect/>
          </a:stretch>
        </p:blipFill>
        <p:spPr>
          <a:xfrm>
            <a:off x="246938" y="2463901"/>
            <a:ext cx="8967974" cy="453933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2fe3ae13222_0_44"/>
          <p:cNvSpPr txBox="1">
            <a:spLocks noGrp="1"/>
          </p:cNvSpPr>
          <p:nvPr>
            <p:ph type="title"/>
          </p:nvPr>
        </p:nvSpPr>
        <p:spPr>
          <a:xfrm>
            <a:off x="857847" y="-97850"/>
            <a:ext cx="15773400" cy="1988550"/>
          </a:xfrm>
          <a:prstGeom prst="rect">
            <a:avLst/>
          </a:prstGeom>
          <a:noFill/>
          <a:ln>
            <a:noFill/>
          </a:ln>
        </p:spPr>
        <p:txBody>
          <a:bodyPr spcFirstLastPara="1" wrap="square" lIns="137138" tIns="68550" rIns="137138" bIns="68550" anchor="ctr" anchorCtr="0">
            <a:normAutofit/>
          </a:bodyPr>
          <a:lstStyle/>
          <a:p>
            <a:r>
              <a:rPr lang="en-US"/>
              <a:t>Screening: Adoption</a:t>
            </a:r>
            <a:endParaRPr/>
          </a:p>
        </p:txBody>
      </p:sp>
      <p:sp>
        <p:nvSpPr>
          <p:cNvPr id="169" name="Google Shape;169;g2fe3ae13222_0_44"/>
          <p:cNvSpPr txBox="1">
            <a:spLocks noGrp="1"/>
          </p:cNvSpPr>
          <p:nvPr>
            <p:ph type="body" idx="1"/>
          </p:nvPr>
        </p:nvSpPr>
        <p:spPr>
          <a:xfrm>
            <a:off x="610575" y="1988550"/>
            <a:ext cx="7805250" cy="7651800"/>
          </a:xfrm>
          <a:prstGeom prst="rect">
            <a:avLst/>
          </a:prstGeom>
          <a:noFill/>
          <a:ln>
            <a:noFill/>
          </a:ln>
        </p:spPr>
        <p:txBody>
          <a:bodyPr spcFirstLastPara="1" wrap="square" lIns="137138" tIns="68550" rIns="137138" bIns="68550" anchor="t" anchorCtr="0">
            <a:normAutofit/>
          </a:bodyPr>
          <a:lstStyle/>
          <a:p>
            <a:pPr indent="-569595">
              <a:lnSpc>
                <a:spcPct val="115000"/>
              </a:lnSpc>
              <a:buClr>
                <a:schemeClr val="dk2"/>
              </a:buClr>
              <a:buSzPct val="100000"/>
              <a:buFont typeface="EB Garamond"/>
              <a:buChar char="•"/>
            </a:pPr>
            <a:r>
              <a:rPr lang="en-US">
                <a:solidFill>
                  <a:schemeClr val="dk2"/>
                </a:solidFill>
              </a:rPr>
              <a:t>During interviews, core implementation team members recognized the gap in their screening protocols for school-aged kids and endorsed the value of screening all children.</a:t>
            </a:r>
            <a:endParaRPr>
              <a:solidFill>
                <a:schemeClr val="dk2"/>
              </a:solidFill>
            </a:endParaRPr>
          </a:p>
          <a:p>
            <a:pPr indent="-569595">
              <a:lnSpc>
                <a:spcPct val="115000"/>
              </a:lnSpc>
              <a:buClr>
                <a:schemeClr val="dk2"/>
              </a:buClr>
              <a:buSzPct val="100000"/>
              <a:buFont typeface="EB Garamond"/>
              <a:buChar char="•"/>
            </a:pPr>
            <a:r>
              <a:rPr lang="en-US">
                <a:solidFill>
                  <a:schemeClr val="dk2"/>
                </a:solidFill>
              </a:rPr>
              <a:t>Concerns raised about sites’ capacity to meet the needs of this large group of children and overwhelming limited resources.</a:t>
            </a:r>
            <a:endParaRPr>
              <a:solidFill>
                <a:schemeClr val="dk2"/>
              </a:solidFill>
            </a:endParaRPr>
          </a:p>
          <a:p>
            <a:pPr indent="-569595">
              <a:lnSpc>
                <a:spcPct val="115000"/>
              </a:lnSpc>
              <a:buClr>
                <a:schemeClr val="dk2"/>
              </a:buClr>
              <a:buSzPct val="100000"/>
            </a:pPr>
            <a:r>
              <a:rPr lang="en-US">
                <a:solidFill>
                  <a:schemeClr val="dk2"/>
                </a:solidFill>
              </a:rPr>
              <a:t>School-aged screening is now the focus of PDSAs</a:t>
            </a:r>
            <a:endParaRPr>
              <a:solidFill>
                <a:schemeClr val="dk2"/>
              </a:solidFill>
            </a:endParaRPr>
          </a:p>
          <a:p>
            <a:pPr indent="0">
              <a:spcBef>
                <a:spcPts val="0"/>
              </a:spcBef>
              <a:buSzPct val="108108"/>
              <a:buNone/>
            </a:pPr>
            <a:endParaRPr/>
          </a:p>
          <a:p>
            <a:pPr indent="0">
              <a:spcBef>
                <a:spcPts val="0"/>
              </a:spcBef>
              <a:buSzPct val="108108"/>
              <a:buNone/>
            </a:pPr>
            <a:endParaRPr/>
          </a:p>
        </p:txBody>
      </p:sp>
      <p:sp>
        <p:nvSpPr>
          <p:cNvPr id="170" name="Google Shape;170;g2fe3ae13222_0_44"/>
          <p:cNvSpPr/>
          <p:nvPr/>
        </p:nvSpPr>
        <p:spPr>
          <a:xfrm>
            <a:off x="11738550" y="4110113"/>
            <a:ext cx="6399900" cy="4873950"/>
          </a:xfrm>
          <a:prstGeom prst="wedgeEllipseCallout">
            <a:avLst>
              <a:gd name="adj1" fmla="val -20833"/>
              <a:gd name="adj2" fmla="val 62500"/>
            </a:avLst>
          </a:prstGeom>
          <a:solidFill>
            <a:srgbClr val="26547C"/>
          </a:solidFill>
          <a:ln w="9525" cap="flat" cmpd="sng">
            <a:solidFill>
              <a:schemeClr val="dk2"/>
            </a:solidFill>
            <a:prstDash val="solid"/>
            <a:round/>
            <a:headEnd type="none" w="sm" len="sm"/>
            <a:tailEnd type="none" w="sm" len="sm"/>
          </a:ln>
        </p:spPr>
        <p:txBody>
          <a:bodyPr spcFirstLastPara="1" wrap="square" lIns="137138" tIns="137138" rIns="137138" bIns="137138" anchor="ctr" anchorCtr="0">
            <a:noAutofit/>
          </a:bodyPr>
          <a:lstStyle/>
          <a:p>
            <a:pPr marL="685800" defTabSz="1371600">
              <a:lnSpc>
                <a:spcPct val="115000"/>
              </a:lnSpc>
              <a:buClr>
                <a:srgbClr val="000000"/>
              </a:buClr>
              <a:buSzPts val="1100"/>
            </a:pPr>
            <a:r>
              <a:rPr lang="en-US" sz="3000" kern="0">
                <a:solidFill>
                  <a:srgbClr val="FFFFFF"/>
                </a:solidFill>
                <a:latin typeface="EB Garamond"/>
                <a:ea typeface="EB Garamond"/>
                <a:cs typeface="EB Garamond"/>
                <a:sym typeface="EB Garamond"/>
              </a:rPr>
              <a:t>“With the increased screenings it's increased [the CHW’s] workload for sure…We had just talked about the importance of delegation.” - Director of IBH</a:t>
            </a:r>
            <a:endParaRPr sz="3450" kern="0">
              <a:solidFill>
                <a:srgbClr val="FFFFFF"/>
              </a:solidFill>
              <a:latin typeface="EB Garamond"/>
              <a:ea typeface="EB Garamond"/>
              <a:cs typeface="EB Garamond"/>
              <a:sym typeface="EB Garamond"/>
            </a:endParaRPr>
          </a:p>
        </p:txBody>
      </p:sp>
      <p:sp>
        <p:nvSpPr>
          <p:cNvPr id="171" name="Google Shape;171;g2fe3ae13222_0_44"/>
          <p:cNvSpPr/>
          <p:nvPr/>
        </p:nvSpPr>
        <p:spPr>
          <a:xfrm>
            <a:off x="8748638" y="411000"/>
            <a:ext cx="6850350" cy="3386250"/>
          </a:xfrm>
          <a:prstGeom prst="wedgeRoundRectCallout">
            <a:avLst>
              <a:gd name="adj1" fmla="val -20833"/>
              <a:gd name="adj2" fmla="val 62500"/>
              <a:gd name="adj3" fmla="val 0"/>
            </a:avLst>
          </a:prstGeom>
          <a:solidFill>
            <a:srgbClr val="26547C"/>
          </a:solidFill>
          <a:ln w="9525" cap="flat" cmpd="sng">
            <a:solidFill>
              <a:schemeClr val="dk2"/>
            </a:solidFill>
            <a:prstDash val="solid"/>
            <a:round/>
            <a:headEnd type="none" w="sm" len="sm"/>
            <a:tailEnd type="none" w="sm" len="sm"/>
          </a:ln>
        </p:spPr>
        <p:txBody>
          <a:bodyPr spcFirstLastPara="1" wrap="square" lIns="137138" tIns="137138" rIns="137138" bIns="137138" anchor="ctr" anchorCtr="0">
            <a:noAutofit/>
          </a:bodyPr>
          <a:lstStyle/>
          <a:p>
            <a:pPr marL="685800" defTabSz="1371600">
              <a:lnSpc>
                <a:spcPct val="115000"/>
              </a:lnSpc>
              <a:buClr>
                <a:srgbClr val="000000"/>
              </a:buClr>
              <a:buSzPts val="1100"/>
            </a:pPr>
            <a:r>
              <a:rPr lang="en-US" sz="2550" kern="0">
                <a:solidFill>
                  <a:srgbClr val="FFFFFF"/>
                </a:solidFill>
                <a:latin typeface="EB Garamond"/>
                <a:ea typeface="EB Garamond"/>
                <a:cs typeface="EB Garamond"/>
                <a:sym typeface="EB Garamond"/>
              </a:rPr>
              <a:t>“[the sites] have  also been leaders in terms of thinking about the universal screening question. Really kind of moving forward with expanding into use of the PSC in that school age population, which we had identified kind of a universal gap across the sites.” - Practice Facilitator</a:t>
            </a:r>
            <a:endParaRPr sz="2550" kern="0">
              <a:solidFill>
                <a:srgbClr val="000000"/>
              </a:solidFill>
              <a:latin typeface="EB Garamond"/>
              <a:ea typeface="EB Garamond"/>
              <a:cs typeface="EB Garamond"/>
              <a:sym typeface="EB Garamon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2fe3ae13222_0_50"/>
          <p:cNvSpPr txBox="1">
            <a:spLocks noGrp="1"/>
          </p:cNvSpPr>
          <p:nvPr>
            <p:ph type="title"/>
          </p:nvPr>
        </p:nvSpPr>
        <p:spPr>
          <a:xfrm>
            <a:off x="877422" y="-12"/>
            <a:ext cx="15773400" cy="1988550"/>
          </a:xfrm>
          <a:prstGeom prst="rect">
            <a:avLst/>
          </a:prstGeom>
          <a:noFill/>
          <a:ln>
            <a:noFill/>
          </a:ln>
        </p:spPr>
        <p:txBody>
          <a:bodyPr spcFirstLastPara="1" wrap="square" lIns="137138" tIns="68550" rIns="137138" bIns="68550" anchor="ctr" anchorCtr="0">
            <a:normAutofit/>
          </a:bodyPr>
          <a:lstStyle/>
          <a:p>
            <a:r>
              <a:rPr lang="en-US"/>
              <a:t>Screening: Implementation</a:t>
            </a:r>
            <a:endParaRPr/>
          </a:p>
        </p:txBody>
      </p:sp>
      <p:sp>
        <p:nvSpPr>
          <p:cNvPr id="177" name="Google Shape;177;g2fe3ae13222_0_50"/>
          <p:cNvSpPr txBox="1">
            <a:spLocks noGrp="1"/>
          </p:cNvSpPr>
          <p:nvPr>
            <p:ph type="body" idx="1"/>
          </p:nvPr>
        </p:nvSpPr>
        <p:spPr>
          <a:xfrm>
            <a:off x="610575" y="1988550"/>
            <a:ext cx="8920800" cy="7651800"/>
          </a:xfrm>
          <a:prstGeom prst="rect">
            <a:avLst/>
          </a:prstGeom>
          <a:noFill/>
          <a:ln>
            <a:noFill/>
          </a:ln>
        </p:spPr>
        <p:txBody>
          <a:bodyPr spcFirstLastPara="1" wrap="square" lIns="137138" tIns="68550" rIns="137138" bIns="68550" anchor="t" anchorCtr="0">
            <a:normAutofit/>
          </a:bodyPr>
          <a:lstStyle/>
          <a:p>
            <a:pPr>
              <a:lnSpc>
                <a:spcPct val="115000"/>
              </a:lnSpc>
              <a:spcBef>
                <a:spcPts val="0"/>
              </a:spcBef>
              <a:buClr>
                <a:srgbClr val="002060"/>
              </a:buClr>
              <a:buFont typeface="EB Garamond"/>
              <a:buChar char="•"/>
            </a:pPr>
            <a:r>
              <a:rPr lang="en-US">
                <a:solidFill>
                  <a:srgbClr val="002060"/>
                </a:solidFill>
              </a:rPr>
              <a:t>Challenges in expanding school-aged screening included technology and ease of access to screening tools, which initially were not embedded in site EMRs. </a:t>
            </a:r>
            <a:endParaRPr>
              <a:solidFill>
                <a:srgbClr val="002060"/>
              </a:solidFill>
            </a:endParaRPr>
          </a:p>
          <a:p>
            <a:pPr indent="0">
              <a:lnSpc>
                <a:spcPct val="115000"/>
              </a:lnSpc>
              <a:spcBef>
                <a:spcPts val="0"/>
              </a:spcBef>
              <a:buNone/>
            </a:pPr>
            <a:endParaRPr>
              <a:solidFill>
                <a:srgbClr val="002060"/>
              </a:solidFill>
            </a:endParaRPr>
          </a:p>
          <a:p>
            <a:pPr indent="0">
              <a:spcBef>
                <a:spcPts val="0"/>
              </a:spcBef>
              <a:buNone/>
            </a:pPr>
            <a:endParaRPr/>
          </a:p>
          <a:p>
            <a:pPr indent="0">
              <a:spcBef>
                <a:spcPts val="0"/>
              </a:spcBef>
              <a:buNone/>
            </a:pPr>
            <a:endParaRPr/>
          </a:p>
        </p:txBody>
      </p:sp>
      <p:sp>
        <p:nvSpPr>
          <p:cNvPr id="178" name="Google Shape;178;g2fe3ae13222_0_50"/>
          <p:cNvSpPr/>
          <p:nvPr/>
        </p:nvSpPr>
        <p:spPr>
          <a:xfrm>
            <a:off x="9531375" y="1988550"/>
            <a:ext cx="7687350" cy="5117850"/>
          </a:xfrm>
          <a:prstGeom prst="cloudCallout">
            <a:avLst>
              <a:gd name="adj1" fmla="val -20833"/>
              <a:gd name="adj2" fmla="val 62500"/>
            </a:avLst>
          </a:prstGeom>
          <a:solidFill>
            <a:srgbClr val="26547C"/>
          </a:solidFill>
          <a:ln w="9525" cap="flat" cmpd="sng">
            <a:solidFill>
              <a:schemeClr val="dk2"/>
            </a:solidFill>
            <a:prstDash val="solid"/>
            <a:round/>
            <a:headEnd type="none" w="sm" len="sm"/>
            <a:tailEnd type="none" w="sm" len="sm"/>
          </a:ln>
        </p:spPr>
        <p:txBody>
          <a:bodyPr spcFirstLastPara="1" wrap="square" lIns="137138" tIns="137138" rIns="137138" bIns="137138" anchor="ctr" anchorCtr="0">
            <a:noAutofit/>
          </a:bodyPr>
          <a:lstStyle/>
          <a:p>
            <a:pPr algn="ctr" defTabSz="1371600">
              <a:buClr>
                <a:srgbClr val="000000"/>
              </a:buClr>
              <a:buSzPts val="2400"/>
            </a:pPr>
            <a:r>
              <a:rPr lang="en-US" sz="3225" kern="0">
                <a:solidFill>
                  <a:srgbClr val="FFFFFF"/>
                </a:solidFill>
                <a:latin typeface="EB Garamond"/>
                <a:ea typeface="EB Garamond"/>
                <a:cs typeface="EB Garamond"/>
                <a:sym typeface="EB Garamond"/>
              </a:rPr>
              <a:t>“Those poor [site] teams migrating to epic and trying to figure out not only how they were going to use a new EHR, but how the screenings they were doing were no longer possible" -Practice Facilitator</a:t>
            </a:r>
            <a:endParaRPr sz="5250" kern="0">
              <a:solidFill>
                <a:srgbClr val="FFFFFF"/>
              </a:solidFill>
              <a:latin typeface="EB Garamond"/>
              <a:ea typeface="EB Garamond"/>
              <a:cs typeface="EB Garamond"/>
              <a:sym typeface="EB Garamon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2936a74194e_0_76"/>
          <p:cNvSpPr txBox="1">
            <a:spLocks noGrp="1"/>
          </p:cNvSpPr>
          <p:nvPr>
            <p:ph type="title"/>
          </p:nvPr>
        </p:nvSpPr>
        <p:spPr>
          <a:xfrm>
            <a:off x="1571625" y="1631157"/>
            <a:ext cx="15773400" cy="4279050"/>
          </a:xfrm>
          <a:prstGeom prst="rect">
            <a:avLst/>
          </a:prstGeom>
          <a:noFill/>
          <a:ln>
            <a:noFill/>
          </a:ln>
        </p:spPr>
        <p:txBody>
          <a:bodyPr spcFirstLastPara="1" wrap="square" lIns="137138" tIns="68550" rIns="137138" bIns="68550" anchor="b" anchorCtr="0">
            <a:normAutofit/>
          </a:bodyPr>
          <a:lstStyle/>
          <a:p>
            <a:pPr algn="ctr"/>
            <a:r>
              <a:rPr lang="en-US"/>
              <a:t>IBH Capacity</a:t>
            </a:r>
            <a:endParaRPr sz="45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g294280f1551_0_7"/>
          <p:cNvSpPr txBox="1">
            <a:spLocks noGrp="1"/>
          </p:cNvSpPr>
          <p:nvPr>
            <p:ph type="title"/>
          </p:nvPr>
        </p:nvSpPr>
        <p:spPr>
          <a:xfrm>
            <a:off x="1257300" y="547688"/>
            <a:ext cx="15773400" cy="1988550"/>
          </a:xfrm>
          <a:prstGeom prst="rect">
            <a:avLst/>
          </a:prstGeom>
          <a:noFill/>
          <a:ln>
            <a:noFill/>
          </a:ln>
        </p:spPr>
        <p:txBody>
          <a:bodyPr spcFirstLastPara="1" wrap="square" lIns="137138" tIns="68550" rIns="137138" bIns="68550" anchor="ctr" anchorCtr="0">
            <a:normAutofit/>
          </a:bodyPr>
          <a:lstStyle/>
          <a:p>
            <a:r>
              <a:rPr lang="en-US"/>
              <a:t>CHW Role</a:t>
            </a:r>
            <a:endParaRPr/>
          </a:p>
        </p:txBody>
      </p:sp>
      <p:sp>
        <p:nvSpPr>
          <p:cNvPr id="191" name="Google Shape;191;g294280f1551_0_7"/>
          <p:cNvSpPr txBox="1">
            <a:spLocks noGrp="1"/>
          </p:cNvSpPr>
          <p:nvPr>
            <p:ph type="body" idx="1"/>
          </p:nvPr>
        </p:nvSpPr>
        <p:spPr>
          <a:xfrm>
            <a:off x="1257300" y="2637375"/>
            <a:ext cx="15773400" cy="6526800"/>
          </a:xfrm>
          <a:prstGeom prst="rect">
            <a:avLst/>
          </a:prstGeom>
          <a:noFill/>
          <a:ln>
            <a:noFill/>
          </a:ln>
        </p:spPr>
        <p:txBody>
          <a:bodyPr spcFirstLastPara="1" wrap="square" lIns="137138" tIns="68550" rIns="137138" bIns="68550" anchor="t" anchorCtr="0">
            <a:normAutofit/>
          </a:bodyPr>
          <a:lstStyle/>
          <a:p>
            <a:pPr>
              <a:lnSpc>
                <a:spcPct val="115000"/>
              </a:lnSpc>
            </a:pPr>
            <a:r>
              <a:rPr lang="en-US"/>
              <a:t>CHW patient form used to describe the tasks done by CHWs and how they are spending their time</a:t>
            </a:r>
            <a:endParaRPr/>
          </a:p>
          <a:p>
            <a:pPr>
              <a:lnSpc>
                <a:spcPct val="115000"/>
              </a:lnSpc>
            </a:pPr>
            <a:r>
              <a:rPr lang="en-US"/>
              <a:t>To be completed for every patient seen during a one-week period, every 3 months </a:t>
            </a:r>
            <a:endParaRPr/>
          </a:p>
          <a:p>
            <a:pPr>
              <a:lnSpc>
                <a:spcPct val="115000"/>
              </a:lnSpc>
            </a:pPr>
            <a:r>
              <a:rPr lang="en-US"/>
              <a:t>We have 4 data collection timepoints</a:t>
            </a:r>
            <a:endParaRPr/>
          </a:p>
          <a:p>
            <a:pPr lvl="1">
              <a:lnSpc>
                <a:spcPct val="115000"/>
              </a:lnSpc>
              <a:spcBef>
                <a:spcPts val="1500"/>
              </a:spcBef>
            </a:pPr>
            <a:r>
              <a:rPr lang="en-US"/>
              <a:t>January 2024</a:t>
            </a:r>
            <a:endParaRPr/>
          </a:p>
          <a:p>
            <a:pPr lvl="1">
              <a:lnSpc>
                <a:spcPct val="115000"/>
              </a:lnSpc>
              <a:spcBef>
                <a:spcPts val="1500"/>
              </a:spcBef>
            </a:pPr>
            <a:r>
              <a:rPr lang="en-US"/>
              <a:t>March 2024</a:t>
            </a:r>
            <a:endParaRPr/>
          </a:p>
          <a:p>
            <a:pPr lvl="1">
              <a:lnSpc>
                <a:spcPct val="115000"/>
              </a:lnSpc>
              <a:spcBef>
                <a:spcPts val="1500"/>
              </a:spcBef>
            </a:pPr>
            <a:r>
              <a:rPr lang="en-US"/>
              <a:t>June 2024</a:t>
            </a:r>
            <a:endParaRPr/>
          </a:p>
          <a:p>
            <a:pPr lvl="1">
              <a:lnSpc>
                <a:spcPct val="115000"/>
              </a:lnSpc>
              <a:spcBef>
                <a:spcPts val="1500"/>
              </a:spcBef>
            </a:pPr>
            <a:r>
              <a:rPr lang="en-US"/>
              <a:t>September 2024</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g294280f1551_0_13"/>
          <p:cNvPicPr preferRelativeResize="0"/>
          <p:nvPr/>
        </p:nvPicPr>
        <p:blipFill rotWithShape="1">
          <a:blip r:embed="rId3">
            <a:alphaModFix/>
          </a:blip>
          <a:srcRect/>
          <a:stretch/>
        </p:blipFill>
        <p:spPr>
          <a:xfrm>
            <a:off x="873488" y="141188"/>
            <a:ext cx="16674938" cy="940740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2bd52193d76_1_6"/>
          <p:cNvSpPr txBox="1">
            <a:spLocks noGrp="1"/>
          </p:cNvSpPr>
          <p:nvPr>
            <p:ph type="title"/>
          </p:nvPr>
        </p:nvSpPr>
        <p:spPr>
          <a:xfrm>
            <a:off x="1257300" y="0"/>
            <a:ext cx="15773400" cy="1988550"/>
          </a:xfrm>
          <a:prstGeom prst="rect">
            <a:avLst/>
          </a:prstGeom>
          <a:noFill/>
          <a:ln>
            <a:noFill/>
          </a:ln>
        </p:spPr>
        <p:txBody>
          <a:bodyPr spcFirstLastPara="1" wrap="square" lIns="137138" tIns="68550" rIns="137138" bIns="68550" anchor="ctr" anchorCtr="0">
            <a:normAutofit/>
          </a:bodyPr>
          <a:lstStyle/>
          <a:p>
            <a:pPr algn="ct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CHW Reach: Patient Demographics (N = 327)</a:t>
            </a:r>
            <a:endParaRPr/>
          </a:p>
        </p:txBody>
      </p:sp>
      <p:graphicFrame>
        <p:nvGraphicFramePr>
          <p:cNvPr id="203" name="Google Shape;203;g2bd52193d76_1_6"/>
          <p:cNvGraphicFramePr/>
          <p:nvPr/>
        </p:nvGraphicFramePr>
        <p:xfrm>
          <a:off x="3717752" y="1759946"/>
          <a:ext cx="10852500" cy="7637513"/>
        </p:xfrm>
        <a:graphic>
          <a:graphicData uri="http://schemas.openxmlformats.org/drawingml/2006/table">
            <a:tbl>
              <a:tblPr>
                <a:noFill/>
              </a:tblPr>
              <a:tblGrid>
                <a:gridCol w="3502688">
                  <a:extLst>
                    <a:ext uri="{9D8B030D-6E8A-4147-A177-3AD203B41FA5}">
                      <a16:colId xmlns:a16="http://schemas.microsoft.com/office/drawing/2014/main" val="20000"/>
                    </a:ext>
                  </a:extLst>
                </a:gridCol>
                <a:gridCol w="3551363">
                  <a:extLst>
                    <a:ext uri="{9D8B030D-6E8A-4147-A177-3AD203B41FA5}">
                      <a16:colId xmlns:a16="http://schemas.microsoft.com/office/drawing/2014/main" val="20001"/>
                    </a:ext>
                  </a:extLst>
                </a:gridCol>
                <a:gridCol w="3798450">
                  <a:extLst>
                    <a:ext uri="{9D8B030D-6E8A-4147-A177-3AD203B41FA5}">
                      <a16:colId xmlns:a16="http://schemas.microsoft.com/office/drawing/2014/main" val="20002"/>
                    </a:ext>
                  </a:extLst>
                </a:gridCol>
              </a:tblGrid>
              <a:tr h="906900">
                <a:tc>
                  <a:txBody>
                    <a:bodyPr/>
                    <a:lstStyle/>
                    <a:p>
                      <a:pPr marL="0" marR="0" lvl="0" indent="0" algn="ctr" rtl="0">
                        <a:lnSpc>
                          <a:spcPct val="100000"/>
                        </a:lnSpc>
                        <a:spcBef>
                          <a:spcPts val="0"/>
                        </a:spcBef>
                        <a:spcAft>
                          <a:spcPts val="0"/>
                        </a:spcAft>
                        <a:buClr>
                          <a:srgbClr val="000000"/>
                        </a:buClr>
                        <a:buSzPts val="1600"/>
                        <a:buFont typeface="Arial"/>
                        <a:buNone/>
                      </a:pPr>
                      <a:r>
                        <a:rPr lang="en-US" sz="2600" b="1" u="none" strike="noStrike" cap="none">
                          <a:latin typeface="EB Garamond"/>
                          <a:ea typeface="EB Garamond"/>
                          <a:cs typeface="EB Garamond"/>
                          <a:sym typeface="EB Garamond"/>
                        </a:rPr>
                        <a:t>Variable</a:t>
                      </a:r>
                      <a:endParaRPr sz="2600" b="1" i="0" u="none" strike="noStrike" cap="none">
                        <a:solidFill>
                          <a:srgbClr val="000000"/>
                        </a:solidFill>
                        <a:latin typeface="EB Garamond"/>
                        <a:ea typeface="EB Garamond"/>
                        <a:cs typeface="EB Garamond"/>
                        <a:sym typeface="EB Garamond"/>
                      </a:endParaRPr>
                    </a:p>
                  </a:txBody>
                  <a:tcPr marL="13313" marR="411450" marT="13313" marB="0" anchor="ctr">
                    <a:solidFill>
                      <a:srgbClr val="B7C1E8"/>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2600" b="1" u="none" strike="noStrike" cap="none">
                          <a:latin typeface="EB Garamond"/>
                          <a:ea typeface="EB Garamond"/>
                          <a:cs typeface="EB Garamond"/>
                          <a:sym typeface="EB Garamond"/>
                        </a:rPr>
                        <a:t>N</a:t>
                      </a:r>
                      <a:endParaRPr sz="2600" b="1" i="0" u="none" strike="noStrike" cap="none">
                        <a:solidFill>
                          <a:srgbClr val="000000"/>
                        </a:solidFill>
                        <a:latin typeface="EB Garamond"/>
                        <a:ea typeface="EB Garamond"/>
                        <a:cs typeface="EB Garamond"/>
                        <a:sym typeface="EB Garamond"/>
                      </a:endParaRPr>
                    </a:p>
                  </a:txBody>
                  <a:tcPr marL="13313" marR="13313" marT="13313" marB="0" anchor="ctr">
                    <a:solidFill>
                      <a:srgbClr val="B7C1E8"/>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2600" b="1" u="none" strike="noStrike" cap="none">
                          <a:latin typeface="EB Garamond"/>
                          <a:ea typeface="EB Garamond"/>
                          <a:cs typeface="EB Garamond"/>
                          <a:sym typeface="EB Garamond"/>
                        </a:rPr>
                        <a:t>% of Total</a:t>
                      </a:r>
                      <a:endParaRPr sz="2600" b="1" i="0" u="none" strike="noStrike" cap="none">
                        <a:solidFill>
                          <a:srgbClr val="000000"/>
                        </a:solidFill>
                        <a:latin typeface="EB Garamond"/>
                        <a:ea typeface="EB Garamond"/>
                        <a:cs typeface="EB Garamond"/>
                        <a:sym typeface="EB Garamond"/>
                      </a:endParaRPr>
                    </a:p>
                  </a:txBody>
                  <a:tcPr marL="13313" marR="13313" marT="13313" marB="0" anchor="ctr">
                    <a:solidFill>
                      <a:srgbClr val="B7C1E8"/>
                    </a:solidFill>
                  </a:tcPr>
                </a:tc>
                <a:extLst>
                  <a:ext uri="{0D108BD9-81ED-4DB2-BD59-A6C34878D82A}">
                    <a16:rowId xmlns:a16="http://schemas.microsoft.com/office/drawing/2014/main" val="10000"/>
                  </a:ext>
                </a:extLst>
              </a:tr>
              <a:tr h="3020175">
                <a:tc>
                  <a:txBody>
                    <a:bodyPr/>
                    <a:lstStyle/>
                    <a:p>
                      <a:pPr marL="0" marR="0" lvl="0" indent="0" algn="l" rtl="0">
                        <a:lnSpc>
                          <a:spcPct val="100000"/>
                        </a:lnSpc>
                        <a:spcBef>
                          <a:spcPts val="0"/>
                        </a:spcBef>
                        <a:spcAft>
                          <a:spcPts val="0"/>
                        </a:spcAft>
                        <a:buClr>
                          <a:srgbClr val="000000"/>
                        </a:buClr>
                        <a:buSzPts val="1600"/>
                        <a:buFont typeface="Arial"/>
                        <a:buNone/>
                      </a:pPr>
                      <a:r>
                        <a:rPr lang="en-US" sz="2600" b="1">
                          <a:solidFill>
                            <a:srgbClr val="000000"/>
                          </a:solidFill>
                          <a:latin typeface="EB Garamond"/>
                          <a:ea typeface="EB Garamond"/>
                          <a:cs typeface="EB Garamond"/>
                          <a:sym typeface="EB Garamond"/>
                        </a:rPr>
                        <a:t>Race/Ethnicity</a:t>
                      </a:r>
                      <a:endParaRPr sz="2600" b="1" u="none" strike="noStrike" cap="none">
                        <a:solidFill>
                          <a:srgbClr val="000000"/>
                        </a:solidFill>
                        <a:latin typeface="EB Garamond"/>
                        <a:ea typeface="EB Garamond"/>
                        <a:cs typeface="EB Garamond"/>
                        <a:sym typeface="EB Garamond"/>
                      </a:endParaRPr>
                    </a:p>
                    <a:p>
                      <a:pPr marL="0" marR="0" lvl="0" indent="0" algn="r" rtl="0">
                        <a:lnSpc>
                          <a:spcPct val="100000"/>
                        </a:lnSpc>
                        <a:spcBef>
                          <a:spcPts val="0"/>
                        </a:spcBef>
                        <a:spcAft>
                          <a:spcPts val="0"/>
                        </a:spcAft>
                        <a:buClr>
                          <a:srgbClr val="000000"/>
                        </a:buClr>
                        <a:buSzPts val="1600"/>
                        <a:buFont typeface="Arial"/>
                        <a:buNone/>
                      </a:pPr>
                      <a:r>
                        <a:rPr lang="en-US" sz="2600" u="none" strike="noStrike" cap="none">
                          <a:solidFill>
                            <a:srgbClr val="000000"/>
                          </a:solidFill>
                          <a:latin typeface="EB Garamond"/>
                          <a:ea typeface="EB Garamond"/>
                          <a:cs typeface="EB Garamond"/>
                          <a:sym typeface="EB Garamond"/>
                        </a:rPr>
                        <a:t>Hispanic</a:t>
                      </a:r>
                      <a:endParaRPr sz="2600" u="none" strike="noStrike" cap="none">
                        <a:solidFill>
                          <a:srgbClr val="000000"/>
                        </a:solidFill>
                        <a:latin typeface="EB Garamond"/>
                        <a:ea typeface="EB Garamond"/>
                        <a:cs typeface="EB Garamond"/>
                        <a:sym typeface="EB Garamond"/>
                      </a:endParaRPr>
                    </a:p>
                    <a:p>
                      <a:pPr marL="0" marR="0" lvl="0" indent="0" algn="r" rtl="0">
                        <a:lnSpc>
                          <a:spcPct val="100000"/>
                        </a:lnSpc>
                        <a:spcBef>
                          <a:spcPts val="0"/>
                        </a:spcBef>
                        <a:spcAft>
                          <a:spcPts val="0"/>
                        </a:spcAft>
                        <a:buClr>
                          <a:srgbClr val="000000"/>
                        </a:buClr>
                        <a:buSzPts val="1600"/>
                        <a:buFont typeface="Arial"/>
                        <a:buNone/>
                      </a:pPr>
                      <a:r>
                        <a:rPr lang="en-US" sz="2600" u="none" strike="noStrike" cap="none">
                          <a:solidFill>
                            <a:srgbClr val="000000"/>
                          </a:solidFill>
                          <a:latin typeface="EB Garamond"/>
                          <a:ea typeface="EB Garamond"/>
                          <a:cs typeface="EB Garamond"/>
                          <a:sym typeface="EB Garamond"/>
                        </a:rPr>
                        <a:t>Non-Hispanic White</a:t>
                      </a:r>
                      <a:endParaRPr sz="2600" u="none" strike="noStrike" cap="none">
                        <a:solidFill>
                          <a:srgbClr val="000000"/>
                        </a:solidFill>
                        <a:latin typeface="EB Garamond"/>
                        <a:ea typeface="EB Garamond"/>
                        <a:cs typeface="EB Garamond"/>
                        <a:sym typeface="EB Garamond"/>
                      </a:endParaRPr>
                    </a:p>
                    <a:p>
                      <a:pPr marL="0" marR="0" lvl="0" indent="0" algn="r" rtl="0">
                        <a:lnSpc>
                          <a:spcPct val="100000"/>
                        </a:lnSpc>
                        <a:spcBef>
                          <a:spcPts val="0"/>
                        </a:spcBef>
                        <a:spcAft>
                          <a:spcPts val="0"/>
                        </a:spcAft>
                        <a:buClr>
                          <a:srgbClr val="000000"/>
                        </a:buClr>
                        <a:buSzPts val="1600"/>
                        <a:buFont typeface="Arial"/>
                        <a:buNone/>
                      </a:pPr>
                      <a:r>
                        <a:rPr lang="en-US" sz="2600">
                          <a:solidFill>
                            <a:srgbClr val="000000"/>
                          </a:solidFill>
                          <a:latin typeface="EB Garamond"/>
                          <a:ea typeface="EB Garamond"/>
                          <a:cs typeface="EB Garamond"/>
                          <a:sym typeface="EB Garamond"/>
                        </a:rPr>
                        <a:t>Non-Hispanic Black</a:t>
                      </a:r>
                      <a:endParaRPr sz="2600">
                        <a:solidFill>
                          <a:srgbClr val="000000"/>
                        </a:solidFill>
                        <a:latin typeface="EB Garamond"/>
                        <a:ea typeface="EB Garamond"/>
                        <a:cs typeface="EB Garamond"/>
                        <a:sym typeface="EB Garamond"/>
                      </a:endParaRPr>
                    </a:p>
                    <a:p>
                      <a:pPr marL="0" marR="0" lvl="0" indent="0" algn="r" rtl="0">
                        <a:lnSpc>
                          <a:spcPct val="100000"/>
                        </a:lnSpc>
                        <a:spcBef>
                          <a:spcPts val="0"/>
                        </a:spcBef>
                        <a:spcAft>
                          <a:spcPts val="0"/>
                        </a:spcAft>
                        <a:buClr>
                          <a:srgbClr val="000000"/>
                        </a:buClr>
                        <a:buSzPts val="1600"/>
                        <a:buFont typeface="Arial"/>
                        <a:buNone/>
                      </a:pPr>
                      <a:r>
                        <a:rPr lang="en-US" sz="2600">
                          <a:solidFill>
                            <a:srgbClr val="000000"/>
                          </a:solidFill>
                          <a:latin typeface="EB Garamond"/>
                          <a:ea typeface="EB Garamond"/>
                          <a:cs typeface="EB Garamond"/>
                          <a:sym typeface="EB Garamond"/>
                        </a:rPr>
                        <a:t>Multiple Races</a:t>
                      </a:r>
                      <a:endParaRPr sz="2600">
                        <a:solidFill>
                          <a:srgbClr val="000000"/>
                        </a:solidFill>
                        <a:latin typeface="EB Garamond"/>
                        <a:ea typeface="EB Garamond"/>
                        <a:cs typeface="EB Garamond"/>
                        <a:sym typeface="EB Garamond"/>
                      </a:endParaRPr>
                    </a:p>
                    <a:p>
                      <a:pPr marL="0" marR="0" lvl="0" indent="0" algn="r" rtl="0">
                        <a:lnSpc>
                          <a:spcPct val="100000"/>
                        </a:lnSpc>
                        <a:spcBef>
                          <a:spcPts val="0"/>
                        </a:spcBef>
                        <a:spcAft>
                          <a:spcPts val="0"/>
                        </a:spcAft>
                        <a:buClr>
                          <a:srgbClr val="000000"/>
                        </a:buClr>
                        <a:buSzPts val="1600"/>
                        <a:buFont typeface="Arial"/>
                        <a:buNone/>
                      </a:pPr>
                      <a:r>
                        <a:rPr lang="en-US" sz="2600">
                          <a:solidFill>
                            <a:srgbClr val="000000"/>
                          </a:solidFill>
                          <a:latin typeface="EB Garamond"/>
                          <a:ea typeface="EB Garamond"/>
                          <a:cs typeface="EB Garamond"/>
                          <a:sym typeface="EB Garamond"/>
                        </a:rPr>
                        <a:t>Other</a:t>
                      </a:r>
                      <a:endParaRPr sz="2600">
                        <a:solidFill>
                          <a:srgbClr val="000000"/>
                        </a:solidFill>
                        <a:latin typeface="EB Garamond"/>
                        <a:ea typeface="EB Garamond"/>
                        <a:cs typeface="EB Garamond"/>
                        <a:sym typeface="EB Garamond"/>
                      </a:endParaRPr>
                    </a:p>
                    <a:p>
                      <a:pPr marL="0" marR="0" lvl="0" indent="0" algn="r" rtl="0">
                        <a:lnSpc>
                          <a:spcPct val="100000"/>
                        </a:lnSpc>
                        <a:spcBef>
                          <a:spcPts val="0"/>
                        </a:spcBef>
                        <a:spcAft>
                          <a:spcPts val="0"/>
                        </a:spcAft>
                        <a:buClr>
                          <a:srgbClr val="000000"/>
                        </a:buClr>
                        <a:buSzPts val="1600"/>
                        <a:buFont typeface="Arial"/>
                        <a:buNone/>
                      </a:pPr>
                      <a:r>
                        <a:rPr lang="en-US" sz="2600">
                          <a:solidFill>
                            <a:srgbClr val="000000"/>
                          </a:solidFill>
                          <a:latin typeface="EB Garamond"/>
                          <a:ea typeface="EB Garamond"/>
                          <a:cs typeface="EB Garamond"/>
                          <a:sym typeface="EB Garamond"/>
                        </a:rPr>
                        <a:t>Unknown/</a:t>
                      </a:r>
                      <a:r>
                        <a:rPr lang="en-US" sz="2600" u="none" strike="noStrike" cap="none">
                          <a:solidFill>
                            <a:srgbClr val="000000"/>
                          </a:solidFill>
                          <a:latin typeface="EB Garamond"/>
                          <a:ea typeface="EB Garamond"/>
                          <a:cs typeface="EB Garamond"/>
                          <a:sym typeface="EB Garamond"/>
                        </a:rPr>
                        <a:t>Refused</a:t>
                      </a:r>
                      <a:endParaRPr sz="2600" u="none" strike="noStrike" cap="none">
                        <a:solidFill>
                          <a:srgbClr val="000000"/>
                        </a:solidFill>
                        <a:latin typeface="EB Garamond"/>
                        <a:ea typeface="EB Garamond"/>
                        <a:cs typeface="EB Garamond"/>
                        <a:sym typeface="EB Garamond"/>
                      </a:endParaRPr>
                    </a:p>
                  </a:txBody>
                  <a:tcPr marL="13313" marR="411450" marT="13313" marB="0" anchor="ctr"/>
                </a:tc>
                <a:tc>
                  <a:txBody>
                    <a:bodyPr/>
                    <a:lstStyle/>
                    <a:p>
                      <a:pPr marL="0" marR="0" lvl="0" indent="0" algn="ctr" rtl="0">
                        <a:lnSpc>
                          <a:spcPct val="100000"/>
                        </a:lnSpc>
                        <a:spcBef>
                          <a:spcPts val="0"/>
                        </a:spcBef>
                        <a:spcAft>
                          <a:spcPts val="0"/>
                        </a:spcAft>
                        <a:buClr>
                          <a:srgbClr val="000000"/>
                        </a:buClr>
                        <a:buSzPts val="1700"/>
                        <a:buFont typeface="Arial"/>
                        <a:buNone/>
                      </a:pPr>
                      <a:endParaRPr sz="2600" u="none" strike="noStrike" cap="none">
                        <a:latin typeface="EB Garamond"/>
                        <a:ea typeface="EB Garamond"/>
                        <a:cs typeface="EB Garamond"/>
                        <a:sym typeface="EB Garamond"/>
                      </a:endParaRPr>
                    </a:p>
                    <a:p>
                      <a:pPr marL="0" marR="0" lvl="0" indent="0" algn="ctr" rtl="0">
                        <a:lnSpc>
                          <a:spcPct val="100000"/>
                        </a:lnSpc>
                        <a:spcBef>
                          <a:spcPts val="0"/>
                        </a:spcBef>
                        <a:spcAft>
                          <a:spcPts val="0"/>
                        </a:spcAft>
                        <a:buClr>
                          <a:srgbClr val="000000"/>
                        </a:buClr>
                        <a:buSzPts val="1700"/>
                        <a:buFont typeface="Arial"/>
                        <a:buNone/>
                      </a:pPr>
                      <a:r>
                        <a:rPr lang="en-US" sz="2600">
                          <a:latin typeface="EB Garamond"/>
                          <a:ea typeface="EB Garamond"/>
                          <a:cs typeface="EB Garamond"/>
                          <a:sym typeface="EB Garamond"/>
                        </a:rPr>
                        <a:t>120</a:t>
                      </a:r>
                      <a:endParaRPr sz="2600">
                        <a:latin typeface="EB Garamond"/>
                        <a:ea typeface="EB Garamond"/>
                        <a:cs typeface="EB Garamond"/>
                        <a:sym typeface="EB Garamond"/>
                      </a:endParaRPr>
                    </a:p>
                    <a:p>
                      <a:pPr marL="0" marR="0" lvl="0" indent="0" algn="ctr" rtl="0">
                        <a:lnSpc>
                          <a:spcPct val="100000"/>
                        </a:lnSpc>
                        <a:spcBef>
                          <a:spcPts val="0"/>
                        </a:spcBef>
                        <a:spcAft>
                          <a:spcPts val="0"/>
                        </a:spcAft>
                        <a:buClr>
                          <a:srgbClr val="000000"/>
                        </a:buClr>
                        <a:buSzPts val="1700"/>
                        <a:buFont typeface="Arial"/>
                        <a:buNone/>
                      </a:pPr>
                      <a:r>
                        <a:rPr lang="en-US" sz="2600">
                          <a:latin typeface="EB Garamond"/>
                          <a:ea typeface="EB Garamond"/>
                          <a:cs typeface="EB Garamond"/>
                          <a:sym typeface="EB Garamond"/>
                        </a:rPr>
                        <a:t>113</a:t>
                      </a:r>
                      <a:endParaRPr sz="2600">
                        <a:latin typeface="EB Garamond"/>
                        <a:ea typeface="EB Garamond"/>
                        <a:cs typeface="EB Garamond"/>
                        <a:sym typeface="EB Garamond"/>
                      </a:endParaRPr>
                    </a:p>
                    <a:p>
                      <a:pPr marL="0" marR="0" lvl="0" indent="0" algn="ctr" rtl="0">
                        <a:lnSpc>
                          <a:spcPct val="100000"/>
                        </a:lnSpc>
                        <a:spcBef>
                          <a:spcPts val="0"/>
                        </a:spcBef>
                        <a:spcAft>
                          <a:spcPts val="0"/>
                        </a:spcAft>
                        <a:buClr>
                          <a:srgbClr val="000000"/>
                        </a:buClr>
                        <a:buSzPts val="1700"/>
                        <a:buFont typeface="Arial"/>
                        <a:buNone/>
                      </a:pPr>
                      <a:r>
                        <a:rPr lang="en-US" sz="2600">
                          <a:latin typeface="EB Garamond"/>
                          <a:ea typeface="EB Garamond"/>
                          <a:cs typeface="EB Garamond"/>
                          <a:sym typeface="EB Garamond"/>
                        </a:rPr>
                        <a:t>48</a:t>
                      </a:r>
                      <a:endParaRPr sz="2600">
                        <a:latin typeface="EB Garamond"/>
                        <a:ea typeface="EB Garamond"/>
                        <a:cs typeface="EB Garamond"/>
                        <a:sym typeface="EB Garamond"/>
                      </a:endParaRPr>
                    </a:p>
                    <a:p>
                      <a:pPr marL="0" marR="0" lvl="0" indent="0" algn="ctr" rtl="0">
                        <a:lnSpc>
                          <a:spcPct val="100000"/>
                        </a:lnSpc>
                        <a:spcBef>
                          <a:spcPts val="0"/>
                        </a:spcBef>
                        <a:spcAft>
                          <a:spcPts val="0"/>
                        </a:spcAft>
                        <a:buClr>
                          <a:srgbClr val="000000"/>
                        </a:buClr>
                        <a:buSzPts val="1700"/>
                        <a:buFont typeface="Arial"/>
                        <a:buNone/>
                      </a:pPr>
                      <a:r>
                        <a:rPr lang="en-US" sz="2600">
                          <a:latin typeface="EB Garamond"/>
                          <a:ea typeface="EB Garamond"/>
                          <a:cs typeface="EB Garamond"/>
                          <a:sym typeface="EB Garamond"/>
                        </a:rPr>
                        <a:t>7</a:t>
                      </a:r>
                      <a:endParaRPr sz="2600">
                        <a:latin typeface="EB Garamond"/>
                        <a:ea typeface="EB Garamond"/>
                        <a:cs typeface="EB Garamond"/>
                        <a:sym typeface="EB Garamond"/>
                      </a:endParaRPr>
                    </a:p>
                    <a:p>
                      <a:pPr marL="0" marR="0" lvl="0" indent="0" algn="ctr" rtl="0">
                        <a:lnSpc>
                          <a:spcPct val="100000"/>
                        </a:lnSpc>
                        <a:spcBef>
                          <a:spcPts val="0"/>
                        </a:spcBef>
                        <a:spcAft>
                          <a:spcPts val="0"/>
                        </a:spcAft>
                        <a:buClr>
                          <a:srgbClr val="000000"/>
                        </a:buClr>
                        <a:buSzPts val="1700"/>
                        <a:buFont typeface="Arial"/>
                        <a:buNone/>
                      </a:pPr>
                      <a:r>
                        <a:rPr lang="en-US" sz="2600">
                          <a:latin typeface="EB Garamond"/>
                          <a:ea typeface="EB Garamond"/>
                          <a:cs typeface="EB Garamond"/>
                          <a:sym typeface="EB Garamond"/>
                        </a:rPr>
                        <a:t>4</a:t>
                      </a:r>
                      <a:endParaRPr sz="2600">
                        <a:latin typeface="EB Garamond"/>
                        <a:ea typeface="EB Garamond"/>
                        <a:cs typeface="EB Garamond"/>
                        <a:sym typeface="EB Garamond"/>
                      </a:endParaRPr>
                    </a:p>
                    <a:p>
                      <a:pPr marL="0" marR="0" lvl="0" indent="0" algn="ctr" rtl="0">
                        <a:lnSpc>
                          <a:spcPct val="100000"/>
                        </a:lnSpc>
                        <a:spcBef>
                          <a:spcPts val="0"/>
                        </a:spcBef>
                        <a:spcAft>
                          <a:spcPts val="0"/>
                        </a:spcAft>
                        <a:buClr>
                          <a:srgbClr val="000000"/>
                        </a:buClr>
                        <a:buSzPts val="1700"/>
                        <a:buFont typeface="Arial"/>
                        <a:buNone/>
                      </a:pPr>
                      <a:r>
                        <a:rPr lang="en-US" sz="2600">
                          <a:latin typeface="EB Garamond"/>
                          <a:ea typeface="EB Garamond"/>
                          <a:cs typeface="EB Garamond"/>
                          <a:sym typeface="EB Garamond"/>
                        </a:rPr>
                        <a:t>35</a:t>
                      </a:r>
                      <a:endParaRPr sz="2600">
                        <a:latin typeface="EB Garamond"/>
                        <a:ea typeface="EB Garamond"/>
                        <a:cs typeface="EB Garamond"/>
                        <a:sym typeface="EB Garamond"/>
                      </a:endParaRPr>
                    </a:p>
                  </a:txBody>
                  <a:tcPr marL="13313" marR="13313" marT="13313" marB="0"/>
                </a:tc>
                <a:tc>
                  <a:txBody>
                    <a:bodyPr/>
                    <a:lstStyle/>
                    <a:p>
                      <a:pPr marL="0" marR="0" lvl="0" indent="0" algn="ctr" rtl="0">
                        <a:lnSpc>
                          <a:spcPct val="100000"/>
                        </a:lnSpc>
                        <a:spcBef>
                          <a:spcPts val="0"/>
                        </a:spcBef>
                        <a:spcAft>
                          <a:spcPts val="0"/>
                        </a:spcAft>
                        <a:buClr>
                          <a:srgbClr val="000000"/>
                        </a:buClr>
                        <a:buSzPts val="1700"/>
                        <a:buFont typeface="Arial"/>
                        <a:buNone/>
                      </a:pPr>
                      <a:endParaRPr sz="2600" u="none" strike="noStrike" cap="none">
                        <a:latin typeface="EB Garamond"/>
                        <a:ea typeface="EB Garamond"/>
                        <a:cs typeface="EB Garamond"/>
                        <a:sym typeface="EB Garamond"/>
                      </a:endParaRPr>
                    </a:p>
                    <a:p>
                      <a:pPr marL="0" marR="0" lvl="0" indent="0" algn="ctr" rtl="0">
                        <a:lnSpc>
                          <a:spcPct val="100000"/>
                        </a:lnSpc>
                        <a:spcBef>
                          <a:spcPts val="0"/>
                        </a:spcBef>
                        <a:spcAft>
                          <a:spcPts val="0"/>
                        </a:spcAft>
                        <a:buClr>
                          <a:srgbClr val="000000"/>
                        </a:buClr>
                        <a:buSzPts val="1700"/>
                        <a:buFont typeface="Arial"/>
                        <a:buNone/>
                      </a:pPr>
                      <a:r>
                        <a:rPr lang="en-US" sz="2600" u="none" strike="noStrike" cap="none">
                          <a:latin typeface="EB Garamond"/>
                          <a:ea typeface="EB Garamond"/>
                          <a:cs typeface="EB Garamond"/>
                          <a:sym typeface="EB Garamond"/>
                        </a:rPr>
                        <a:t>3</a:t>
                      </a:r>
                      <a:r>
                        <a:rPr lang="en-US" sz="2600">
                          <a:latin typeface="EB Garamond"/>
                          <a:ea typeface="EB Garamond"/>
                          <a:cs typeface="EB Garamond"/>
                          <a:sym typeface="EB Garamond"/>
                        </a:rPr>
                        <a:t>7</a:t>
                      </a:r>
                      <a:r>
                        <a:rPr lang="en-US" sz="2600" u="none" strike="noStrike" cap="none">
                          <a:latin typeface="EB Garamond"/>
                          <a:ea typeface="EB Garamond"/>
                          <a:cs typeface="EB Garamond"/>
                          <a:sym typeface="EB Garamond"/>
                        </a:rPr>
                        <a:t>%</a:t>
                      </a:r>
                      <a:endParaRPr sz="2600" u="none" strike="noStrike" cap="none">
                        <a:latin typeface="EB Garamond"/>
                        <a:ea typeface="EB Garamond"/>
                        <a:cs typeface="EB Garamond"/>
                        <a:sym typeface="EB Garamond"/>
                      </a:endParaRPr>
                    </a:p>
                    <a:p>
                      <a:pPr marL="0" marR="0" lvl="0" indent="0" algn="ctr" rtl="0">
                        <a:lnSpc>
                          <a:spcPct val="100000"/>
                        </a:lnSpc>
                        <a:spcBef>
                          <a:spcPts val="0"/>
                        </a:spcBef>
                        <a:spcAft>
                          <a:spcPts val="0"/>
                        </a:spcAft>
                        <a:buClr>
                          <a:srgbClr val="000000"/>
                        </a:buClr>
                        <a:buSzPts val="1700"/>
                        <a:buFont typeface="Arial"/>
                        <a:buNone/>
                      </a:pPr>
                      <a:r>
                        <a:rPr lang="en-US" sz="2600">
                          <a:latin typeface="EB Garamond"/>
                          <a:ea typeface="EB Garamond"/>
                          <a:cs typeface="EB Garamond"/>
                          <a:sym typeface="EB Garamond"/>
                        </a:rPr>
                        <a:t>35</a:t>
                      </a:r>
                      <a:r>
                        <a:rPr lang="en-US" sz="2600" u="none" strike="noStrike" cap="none">
                          <a:latin typeface="EB Garamond"/>
                          <a:ea typeface="EB Garamond"/>
                          <a:cs typeface="EB Garamond"/>
                          <a:sym typeface="EB Garamond"/>
                        </a:rPr>
                        <a:t>%</a:t>
                      </a:r>
                      <a:endParaRPr sz="2600" u="none" strike="noStrike" cap="none">
                        <a:latin typeface="EB Garamond"/>
                        <a:ea typeface="EB Garamond"/>
                        <a:cs typeface="EB Garamond"/>
                        <a:sym typeface="EB Garamond"/>
                      </a:endParaRPr>
                    </a:p>
                    <a:p>
                      <a:pPr marL="0" marR="0" lvl="0" indent="0" algn="ctr" rtl="0">
                        <a:lnSpc>
                          <a:spcPct val="100000"/>
                        </a:lnSpc>
                        <a:spcBef>
                          <a:spcPts val="0"/>
                        </a:spcBef>
                        <a:spcAft>
                          <a:spcPts val="0"/>
                        </a:spcAft>
                        <a:buClr>
                          <a:srgbClr val="000000"/>
                        </a:buClr>
                        <a:buSzPts val="1700"/>
                        <a:buFont typeface="Arial"/>
                        <a:buNone/>
                      </a:pPr>
                      <a:r>
                        <a:rPr lang="en-US" sz="2600">
                          <a:latin typeface="EB Garamond"/>
                          <a:ea typeface="EB Garamond"/>
                          <a:cs typeface="EB Garamond"/>
                          <a:sym typeface="EB Garamond"/>
                        </a:rPr>
                        <a:t>15</a:t>
                      </a:r>
                      <a:r>
                        <a:rPr lang="en-US" sz="2600" u="none" strike="noStrike" cap="none">
                          <a:latin typeface="EB Garamond"/>
                          <a:ea typeface="EB Garamond"/>
                          <a:cs typeface="EB Garamond"/>
                          <a:sym typeface="EB Garamond"/>
                        </a:rPr>
                        <a:t>%</a:t>
                      </a:r>
                      <a:endParaRPr sz="2600" u="none" strike="noStrike" cap="none">
                        <a:latin typeface="EB Garamond"/>
                        <a:ea typeface="EB Garamond"/>
                        <a:cs typeface="EB Garamond"/>
                        <a:sym typeface="EB Garamond"/>
                      </a:endParaRPr>
                    </a:p>
                    <a:p>
                      <a:pPr marL="0" marR="0" lvl="0" indent="0" algn="ctr" rtl="0">
                        <a:lnSpc>
                          <a:spcPct val="100000"/>
                        </a:lnSpc>
                        <a:spcBef>
                          <a:spcPts val="0"/>
                        </a:spcBef>
                        <a:spcAft>
                          <a:spcPts val="0"/>
                        </a:spcAft>
                        <a:buClr>
                          <a:srgbClr val="000000"/>
                        </a:buClr>
                        <a:buSzPts val="1700"/>
                        <a:buFont typeface="Arial"/>
                        <a:buNone/>
                      </a:pPr>
                      <a:r>
                        <a:rPr lang="en-US" sz="2600">
                          <a:latin typeface="EB Garamond"/>
                          <a:ea typeface="EB Garamond"/>
                          <a:cs typeface="EB Garamond"/>
                          <a:sym typeface="EB Garamond"/>
                        </a:rPr>
                        <a:t>2%</a:t>
                      </a:r>
                      <a:endParaRPr sz="2600">
                        <a:latin typeface="EB Garamond"/>
                        <a:ea typeface="EB Garamond"/>
                        <a:cs typeface="EB Garamond"/>
                        <a:sym typeface="EB Garamond"/>
                      </a:endParaRPr>
                    </a:p>
                    <a:p>
                      <a:pPr marL="0" marR="0" lvl="0" indent="0" algn="ctr" rtl="0">
                        <a:lnSpc>
                          <a:spcPct val="100000"/>
                        </a:lnSpc>
                        <a:spcBef>
                          <a:spcPts val="0"/>
                        </a:spcBef>
                        <a:spcAft>
                          <a:spcPts val="0"/>
                        </a:spcAft>
                        <a:buClr>
                          <a:srgbClr val="000000"/>
                        </a:buClr>
                        <a:buSzPts val="1700"/>
                        <a:buFont typeface="Arial"/>
                        <a:buNone/>
                      </a:pPr>
                      <a:r>
                        <a:rPr lang="en-US" sz="2600">
                          <a:latin typeface="EB Garamond"/>
                          <a:ea typeface="EB Garamond"/>
                          <a:cs typeface="EB Garamond"/>
                          <a:sym typeface="EB Garamond"/>
                        </a:rPr>
                        <a:t>1%</a:t>
                      </a:r>
                      <a:endParaRPr sz="2600">
                        <a:latin typeface="EB Garamond"/>
                        <a:ea typeface="EB Garamond"/>
                        <a:cs typeface="EB Garamond"/>
                        <a:sym typeface="EB Garamond"/>
                      </a:endParaRPr>
                    </a:p>
                    <a:p>
                      <a:pPr marL="0" marR="0" lvl="0" indent="0" algn="ctr" rtl="0">
                        <a:lnSpc>
                          <a:spcPct val="100000"/>
                        </a:lnSpc>
                        <a:spcBef>
                          <a:spcPts val="0"/>
                        </a:spcBef>
                        <a:spcAft>
                          <a:spcPts val="0"/>
                        </a:spcAft>
                        <a:buClr>
                          <a:srgbClr val="000000"/>
                        </a:buClr>
                        <a:buSzPts val="1700"/>
                        <a:buFont typeface="Arial"/>
                        <a:buNone/>
                      </a:pPr>
                      <a:r>
                        <a:rPr lang="en-US" sz="2600">
                          <a:latin typeface="EB Garamond"/>
                          <a:ea typeface="EB Garamond"/>
                          <a:cs typeface="EB Garamond"/>
                          <a:sym typeface="EB Garamond"/>
                        </a:rPr>
                        <a:t>11%</a:t>
                      </a:r>
                      <a:endParaRPr sz="2600">
                        <a:latin typeface="EB Garamond"/>
                        <a:ea typeface="EB Garamond"/>
                        <a:cs typeface="EB Garamond"/>
                        <a:sym typeface="EB Garamond"/>
                      </a:endParaRPr>
                    </a:p>
                  </a:txBody>
                  <a:tcPr marL="13313" marR="13313" marT="13313" marB="0"/>
                </a:tc>
                <a:extLst>
                  <a:ext uri="{0D108BD9-81ED-4DB2-BD59-A6C34878D82A}">
                    <a16:rowId xmlns:a16="http://schemas.microsoft.com/office/drawing/2014/main" val="10001"/>
                  </a:ext>
                </a:extLst>
              </a:tr>
              <a:tr h="1754025">
                <a:tc>
                  <a:txBody>
                    <a:bodyPr/>
                    <a:lstStyle/>
                    <a:p>
                      <a:pPr marL="0" marR="0" lvl="0" indent="0" algn="l" rtl="0">
                        <a:lnSpc>
                          <a:spcPct val="100000"/>
                        </a:lnSpc>
                        <a:spcBef>
                          <a:spcPts val="0"/>
                        </a:spcBef>
                        <a:spcAft>
                          <a:spcPts val="0"/>
                        </a:spcAft>
                        <a:buClr>
                          <a:srgbClr val="000000"/>
                        </a:buClr>
                        <a:buSzPts val="1600"/>
                        <a:buFont typeface="Arial"/>
                        <a:buNone/>
                      </a:pPr>
                      <a:r>
                        <a:rPr lang="en-US" sz="2600" b="1" u="none" strike="noStrike" cap="none">
                          <a:latin typeface="EB Garamond"/>
                          <a:ea typeface="EB Garamond"/>
                          <a:cs typeface="EB Garamond"/>
                          <a:sym typeface="EB Garamond"/>
                        </a:rPr>
                        <a:t>Gender</a:t>
                      </a:r>
                      <a:endParaRPr sz="2600" b="1" u="none" strike="noStrike" cap="none">
                        <a:latin typeface="EB Garamond"/>
                        <a:ea typeface="EB Garamond"/>
                        <a:cs typeface="EB Garamond"/>
                        <a:sym typeface="EB Garamond"/>
                      </a:endParaRPr>
                    </a:p>
                    <a:p>
                      <a:pPr marL="0" marR="0" lvl="0" indent="0" algn="r" rtl="0">
                        <a:lnSpc>
                          <a:spcPct val="100000"/>
                        </a:lnSpc>
                        <a:spcBef>
                          <a:spcPts val="0"/>
                        </a:spcBef>
                        <a:spcAft>
                          <a:spcPts val="0"/>
                        </a:spcAft>
                        <a:buClr>
                          <a:srgbClr val="000000"/>
                        </a:buClr>
                        <a:buSzPts val="1600"/>
                        <a:buFont typeface="Arial"/>
                        <a:buNone/>
                      </a:pPr>
                      <a:r>
                        <a:rPr lang="en-US" sz="2600" u="none" strike="noStrike" cap="none">
                          <a:latin typeface="EB Garamond"/>
                          <a:ea typeface="EB Garamond"/>
                          <a:cs typeface="EB Garamond"/>
                          <a:sym typeface="EB Garamond"/>
                        </a:rPr>
                        <a:t>Male</a:t>
                      </a:r>
                      <a:endParaRPr sz="2600" u="none" strike="noStrike" cap="none">
                        <a:latin typeface="EB Garamond"/>
                        <a:ea typeface="EB Garamond"/>
                        <a:cs typeface="EB Garamond"/>
                        <a:sym typeface="EB Garamond"/>
                      </a:endParaRPr>
                    </a:p>
                    <a:p>
                      <a:pPr marL="0" marR="0" lvl="0" indent="0" algn="r" rtl="0">
                        <a:lnSpc>
                          <a:spcPct val="100000"/>
                        </a:lnSpc>
                        <a:spcBef>
                          <a:spcPts val="0"/>
                        </a:spcBef>
                        <a:spcAft>
                          <a:spcPts val="0"/>
                        </a:spcAft>
                        <a:buClr>
                          <a:srgbClr val="000000"/>
                        </a:buClr>
                        <a:buSzPts val="1600"/>
                        <a:buFont typeface="Arial"/>
                        <a:buNone/>
                      </a:pPr>
                      <a:r>
                        <a:rPr lang="en-US" sz="2600" u="none" strike="noStrike" cap="none">
                          <a:latin typeface="EB Garamond"/>
                          <a:ea typeface="EB Garamond"/>
                          <a:cs typeface="EB Garamond"/>
                          <a:sym typeface="EB Garamond"/>
                        </a:rPr>
                        <a:t>Female</a:t>
                      </a:r>
                      <a:endParaRPr sz="2600" u="none" strike="noStrike" cap="none">
                        <a:latin typeface="EB Garamond"/>
                        <a:ea typeface="EB Garamond"/>
                        <a:cs typeface="EB Garamond"/>
                        <a:sym typeface="EB Garamond"/>
                      </a:endParaRPr>
                    </a:p>
                    <a:p>
                      <a:pPr marL="0" marR="0" lvl="0" indent="0" algn="r" rtl="0">
                        <a:lnSpc>
                          <a:spcPct val="100000"/>
                        </a:lnSpc>
                        <a:spcBef>
                          <a:spcPts val="0"/>
                        </a:spcBef>
                        <a:spcAft>
                          <a:spcPts val="0"/>
                        </a:spcAft>
                        <a:buClr>
                          <a:srgbClr val="000000"/>
                        </a:buClr>
                        <a:buSzPts val="1600"/>
                        <a:buFont typeface="Arial"/>
                        <a:buNone/>
                      </a:pPr>
                      <a:r>
                        <a:rPr lang="en-US" sz="2600" u="none" strike="noStrike" cap="none">
                          <a:latin typeface="EB Garamond"/>
                          <a:ea typeface="EB Garamond"/>
                          <a:cs typeface="EB Garamond"/>
                          <a:sym typeface="EB Garamond"/>
                        </a:rPr>
                        <a:t>Non-Binary</a:t>
                      </a:r>
                      <a:endParaRPr sz="2600" u="none" strike="noStrike" cap="none">
                        <a:latin typeface="EB Garamond"/>
                        <a:ea typeface="EB Garamond"/>
                        <a:cs typeface="EB Garamond"/>
                        <a:sym typeface="EB Garamond"/>
                      </a:endParaRPr>
                    </a:p>
                  </a:txBody>
                  <a:tcPr marL="13313" marR="411450" marT="13313" marB="0" anchor="ctr"/>
                </a:tc>
                <a:tc>
                  <a:txBody>
                    <a:bodyPr/>
                    <a:lstStyle/>
                    <a:p>
                      <a:pPr marL="0" marR="0" lvl="0" indent="0" algn="ctr" rtl="0">
                        <a:lnSpc>
                          <a:spcPct val="100000"/>
                        </a:lnSpc>
                        <a:spcBef>
                          <a:spcPts val="0"/>
                        </a:spcBef>
                        <a:spcAft>
                          <a:spcPts val="0"/>
                        </a:spcAft>
                        <a:buClr>
                          <a:srgbClr val="000000"/>
                        </a:buClr>
                        <a:buSzPts val="1700"/>
                        <a:buFont typeface="Arial"/>
                        <a:buNone/>
                      </a:pPr>
                      <a:endParaRPr sz="2600" u="none" strike="noStrike" cap="none">
                        <a:latin typeface="EB Garamond"/>
                        <a:ea typeface="EB Garamond"/>
                        <a:cs typeface="EB Garamond"/>
                        <a:sym typeface="EB Garamond"/>
                      </a:endParaRPr>
                    </a:p>
                    <a:p>
                      <a:pPr marL="0" marR="0" lvl="0" indent="0" algn="ctr" rtl="0">
                        <a:lnSpc>
                          <a:spcPct val="100000"/>
                        </a:lnSpc>
                        <a:spcBef>
                          <a:spcPts val="0"/>
                        </a:spcBef>
                        <a:spcAft>
                          <a:spcPts val="0"/>
                        </a:spcAft>
                        <a:buClr>
                          <a:srgbClr val="000000"/>
                        </a:buClr>
                        <a:buSzPts val="1700"/>
                        <a:buFont typeface="Arial"/>
                        <a:buNone/>
                      </a:pPr>
                      <a:r>
                        <a:rPr lang="en-US" sz="2600">
                          <a:latin typeface="EB Garamond"/>
                          <a:ea typeface="EB Garamond"/>
                          <a:cs typeface="EB Garamond"/>
                          <a:sym typeface="EB Garamond"/>
                        </a:rPr>
                        <a:t>169</a:t>
                      </a:r>
                      <a:endParaRPr sz="2600" u="none" strike="noStrike" cap="none">
                        <a:latin typeface="EB Garamond"/>
                        <a:ea typeface="EB Garamond"/>
                        <a:cs typeface="EB Garamond"/>
                        <a:sym typeface="EB Garamond"/>
                      </a:endParaRPr>
                    </a:p>
                    <a:p>
                      <a:pPr marL="0" marR="0" lvl="0" indent="0" algn="ctr" rtl="0">
                        <a:lnSpc>
                          <a:spcPct val="100000"/>
                        </a:lnSpc>
                        <a:spcBef>
                          <a:spcPts val="0"/>
                        </a:spcBef>
                        <a:spcAft>
                          <a:spcPts val="0"/>
                        </a:spcAft>
                        <a:buClr>
                          <a:srgbClr val="000000"/>
                        </a:buClr>
                        <a:buSzPts val="1700"/>
                        <a:buFont typeface="Arial"/>
                        <a:buNone/>
                      </a:pPr>
                      <a:r>
                        <a:rPr lang="en-US" sz="2600">
                          <a:latin typeface="EB Garamond"/>
                          <a:ea typeface="EB Garamond"/>
                          <a:cs typeface="EB Garamond"/>
                          <a:sym typeface="EB Garamond"/>
                        </a:rPr>
                        <a:t>157</a:t>
                      </a:r>
                      <a:endParaRPr sz="2600" u="none" strike="noStrike" cap="none">
                        <a:latin typeface="EB Garamond"/>
                        <a:ea typeface="EB Garamond"/>
                        <a:cs typeface="EB Garamond"/>
                        <a:sym typeface="EB Garamond"/>
                      </a:endParaRPr>
                    </a:p>
                    <a:p>
                      <a:pPr marL="0" marR="0" lvl="0" indent="0" algn="ctr" rtl="0">
                        <a:lnSpc>
                          <a:spcPct val="100000"/>
                        </a:lnSpc>
                        <a:spcBef>
                          <a:spcPts val="0"/>
                        </a:spcBef>
                        <a:spcAft>
                          <a:spcPts val="0"/>
                        </a:spcAft>
                        <a:buClr>
                          <a:srgbClr val="000000"/>
                        </a:buClr>
                        <a:buSzPts val="1700"/>
                        <a:buFont typeface="Arial"/>
                        <a:buNone/>
                      </a:pPr>
                      <a:r>
                        <a:rPr lang="en-US" sz="2600" u="none" strike="noStrike" cap="none">
                          <a:latin typeface="EB Garamond"/>
                          <a:ea typeface="EB Garamond"/>
                          <a:cs typeface="EB Garamond"/>
                          <a:sym typeface="EB Garamond"/>
                        </a:rPr>
                        <a:t>1</a:t>
                      </a:r>
                      <a:endParaRPr sz="2600" u="none" strike="noStrike" cap="none">
                        <a:latin typeface="EB Garamond"/>
                        <a:ea typeface="EB Garamond"/>
                        <a:cs typeface="EB Garamond"/>
                        <a:sym typeface="EB Garamond"/>
                      </a:endParaRPr>
                    </a:p>
                  </a:txBody>
                  <a:tcPr marL="13313" marR="13313" marT="13313" marB="0"/>
                </a:tc>
                <a:tc>
                  <a:txBody>
                    <a:bodyPr/>
                    <a:lstStyle/>
                    <a:p>
                      <a:pPr marL="0" marR="0" lvl="0" indent="0" algn="ctr" rtl="0">
                        <a:lnSpc>
                          <a:spcPct val="100000"/>
                        </a:lnSpc>
                        <a:spcBef>
                          <a:spcPts val="0"/>
                        </a:spcBef>
                        <a:spcAft>
                          <a:spcPts val="0"/>
                        </a:spcAft>
                        <a:buClr>
                          <a:srgbClr val="000000"/>
                        </a:buClr>
                        <a:buSzPts val="1700"/>
                        <a:buFont typeface="Arial"/>
                        <a:buNone/>
                      </a:pPr>
                      <a:endParaRPr sz="2600" u="none" strike="noStrike" cap="none">
                        <a:latin typeface="EB Garamond"/>
                        <a:ea typeface="EB Garamond"/>
                        <a:cs typeface="EB Garamond"/>
                        <a:sym typeface="EB Garamond"/>
                      </a:endParaRPr>
                    </a:p>
                    <a:p>
                      <a:pPr marL="0" marR="0" lvl="0" indent="0" algn="ctr" rtl="0">
                        <a:lnSpc>
                          <a:spcPct val="100000"/>
                        </a:lnSpc>
                        <a:spcBef>
                          <a:spcPts val="0"/>
                        </a:spcBef>
                        <a:spcAft>
                          <a:spcPts val="0"/>
                        </a:spcAft>
                        <a:buClr>
                          <a:srgbClr val="000000"/>
                        </a:buClr>
                        <a:buSzPts val="1700"/>
                        <a:buFont typeface="Arial"/>
                        <a:buNone/>
                      </a:pPr>
                      <a:r>
                        <a:rPr lang="en-US" sz="2600" u="none" strike="noStrike" cap="none">
                          <a:latin typeface="EB Garamond"/>
                          <a:ea typeface="EB Garamond"/>
                          <a:cs typeface="EB Garamond"/>
                          <a:sym typeface="EB Garamond"/>
                        </a:rPr>
                        <a:t>52%</a:t>
                      </a:r>
                      <a:endParaRPr sz="2600" u="none" strike="noStrike" cap="none">
                        <a:latin typeface="EB Garamond"/>
                        <a:ea typeface="EB Garamond"/>
                        <a:cs typeface="EB Garamond"/>
                        <a:sym typeface="EB Garamond"/>
                      </a:endParaRPr>
                    </a:p>
                    <a:p>
                      <a:pPr marL="0" marR="0" lvl="0" indent="0" algn="ctr" rtl="0">
                        <a:lnSpc>
                          <a:spcPct val="100000"/>
                        </a:lnSpc>
                        <a:spcBef>
                          <a:spcPts val="0"/>
                        </a:spcBef>
                        <a:spcAft>
                          <a:spcPts val="0"/>
                        </a:spcAft>
                        <a:buClr>
                          <a:srgbClr val="000000"/>
                        </a:buClr>
                        <a:buSzPts val="1700"/>
                        <a:buFont typeface="Arial"/>
                        <a:buNone/>
                      </a:pPr>
                      <a:r>
                        <a:rPr lang="en-US" sz="2600" u="none" strike="noStrike" cap="none">
                          <a:latin typeface="EB Garamond"/>
                          <a:ea typeface="EB Garamond"/>
                          <a:cs typeface="EB Garamond"/>
                          <a:sym typeface="EB Garamond"/>
                        </a:rPr>
                        <a:t>48%</a:t>
                      </a:r>
                      <a:endParaRPr sz="2600" u="none" strike="noStrike" cap="none">
                        <a:latin typeface="EB Garamond"/>
                        <a:ea typeface="EB Garamond"/>
                        <a:cs typeface="EB Garamond"/>
                        <a:sym typeface="EB Garamond"/>
                      </a:endParaRPr>
                    </a:p>
                    <a:p>
                      <a:pPr marL="0" marR="0" lvl="0" indent="0" algn="ctr" rtl="0">
                        <a:lnSpc>
                          <a:spcPct val="100000"/>
                        </a:lnSpc>
                        <a:spcBef>
                          <a:spcPts val="0"/>
                        </a:spcBef>
                        <a:spcAft>
                          <a:spcPts val="0"/>
                        </a:spcAft>
                        <a:buClr>
                          <a:srgbClr val="000000"/>
                        </a:buClr>
                        <a:buSzPts val="1700"/>
                        <a:buFont typeface="Arial"/>
                        <a:buNone/>
                      </a:pPr>
                      <a:r>
                        <a:rPr lang="en-US" sz="2600">
                          <a:latin typeface="EB Garamond"/>
                          <a:ea typeface="EB Garamond"/>
                          <a:cs typeface="EB Garamond"/>
                          <a:sym typeface="EB Garamond"/>
                        </a:rPr>
                        <a:t>&lt;1%</a:t>
                      </a:r>
                      <a:endParaRPr sz="2600" u="none" strike="noStrike" cap="none">
                        <a:latin typeface="EB Garamond"/>
                        <a:ea typeface="EB Garamond"/>
                        <a:cs typeface="EB Garamond"/>
                        <a:sym typeface="EB Garamond"/>
                      </a:endParaRPr>
                    </a:p>
                  </a:txBody>
                  <a:tcPr marL="13313" marR="13313" marT="13313" marB="0"/>
                </a:tc>
                <a:extLst>
                  <a:ext uri="{0D108BD9-81ED-4DB2-BD59-A6C34878D82A}">
                    <a16:rowId xmlns:a16="http://schemas.microsoft.com/office/drawing/2014/main" val="10002"/>
                  </a:ext>
                </a:extLst>
              </a:tr>
              <a:tr h="1956413">
                <a:tc>
                  <a:txBody>
                    <a:bodyPr/>
                    <a:lstStyle/>
                    <a:p>
                      <a:pPr marL="0" marR="0" lvl="0" indent="0" algn="l" rtl="0">
                        <a:lnSpc>
                          <a:spcPct val="100000"/>
                        </a:lnSpc>
                        <a:spcBef>
                          <a:spcPts val="0"/>
                        </a:spcBef>
                        <a:spcAft>
                          <a:spcPts val="0"/>
                        </a:spcAft>
                        <a:buClr>
                          <a:srgbClr val="000000"/>
                        </a:buClr>
                        <a:buSzPts val="1600"/>
                        <a:buFont typeface="Arial"/>
                        <a:buNone/>
                      </a:pPr>
                      <a:r>
                        <a:rPr lang="en-US" sz="2600" b="1" u="none" strike="noStrike" cap="none">
                          <a:latin typeface="EB Garamond"/>
                          <a:ea typeface="EB Garamond"/>
                          <a:cs typeface="EB Garamond"/>
                          <a:sym typeface="EB Garamond"/>
                        </a:rPr>
                        <a:t>Age</a:t>
                      </a:r>
                      <a:endParaRPr sz="2600" b="1" u="none" strike="noStrike" cap="none">
                        <a:latin typeface="EB Garamond"/>
                        <a:ea typeface="EB Garamond"/>
                        <a:cs typeface="EB Garamond"/>
                        <a:sym typeface="EB Garamond"/>
                      </a:endParaRPr>
                    </a:p>
                    <a:p>
                      <a:pPr marL="0" marR="0" lvl="0" indent="0" algn="r" rtl="0">
                        <a:lnSpc>
                          <a:spcPct val="100000"/>
                        </a:lnSpc>
                        <a:spcBef>
                          <a:spcPts val="0"/>
                        </a:spcBef>
                        <a:spcAft>
                          <a:spcPts val="0"/>
                        </a:spcAft>
                        <a:buClr>
                          <a:srgbClr val="000000"/>
                        </a:buClr>
                        <a:buSzPts val="1600"/>
                        <a:buFont typeface="Arial"/>
                        <a:buNone/>
                      </a:pPr>
                      <a:r>
                        <a:rPr lang="en-US" sz="2600" u="none" strike="noStrike" cap="none">
                          <a:latin typeface="EB Garamond"/>
                          <a:ea typeface="EB Garamond"/>
                          <a:cs typeface="EB Garamond"/>
                          <a:sym typeface="EB Garamond"/>
                        </a:rPr>
                        <a:t>0-</a:t>
                      </a:r>
                      <a:r>
                        <a:rPr lang="en-US" sz="2600">
                          <a:latin typeface="EB Garamond"/>
                          <a:ea typeface="EB Garamond"/>
                          <a:cs typeface="EB Garamond"/>
                          <a:sym typeface="EB Garamond"/>
                        </a:rPr>
                        <a:t>5</a:t>
                      </a:r>
                      <a:r>
                        <a:rPr lang="en-US" sz="2600" u="none" strike="noStrike" cap="none">
                          <a:latin typeface="EB Garamond"/>
                          <a:ea typeface="EB Garamond"/>
                          <a:cs typeface="EB Garamond"/>
                          <a:sym typeface="EB Garamond"/>
                        </a:rPr>
                        <a:t> years</a:t>
                      </a:r>
                      <a:endParaRPr sz="2600" u="none" strike="noStrike" cap="none">
                        <a:latin typeface="EB Garamond"/>
                        <a:ea typeface="EB Garamond"/>
                        <a:cs typeface="EB Garamond"/>
                        <a:sym typeface="EB Garamond"/>
                      </a:endParaRPr>
                    </a:p>
                    <a:p>
                      <a:pPr marL="0" marR="0" lvl="0" indent="0" algn="r" rtl="0">
                        <a:lnSpc>
                          <a:spcPct val="100000"/>
                        </a:lnSpc>
                        <a:spcBef>
                          <a:spcPts val="0"/>
                        </a:spcBef>
                        <a:spcAft>
                          <a:spcPts val="0"/>
                        </a:spcAft>
                        <a:buClr>
                          <a:srgbClr val="000000"/>
                        </a:buClr>
                        <a:buSzPts val="1600"/>
                        <a:buFont typeface="Arial"/>
                        <a:buNone/>
                      </a:pPr>
                      <a:r>
                        <a:rPr lang="en-US" sz="2600" u="none" strike="noStrike" cap="none">
                          <a:latin typeface="EB Garamond"/>
                          <a:ea typeface="EB Garamond"/>
                          <a:cs typeface="EB Garamond"/>
                          <a:sym typeface="EB Garamond"/>
                        </a:rPr>
                        <a:t>6-11 years</a:t>
                      </a:r>
                      <a:endParaRPr sz="2600" u="none" strike="noStrike" cap="none">
                        <a:latin typeface="EB Garamond"/>
                        <a:ea typeface="EB Garamond"/>
                        <a:cs typeface="EB Garamond"/>
                        <a:sym typeface="EB Garamond"/>
                      </a:endParaRPr>
                    </a:p>
                    <a:p>
                      <a:pPr marL="0" marR="0" lvl="0" indent="0" algn="r" rtl="0">
                        <a:lnSpc>
                          <a:spcPct val="100000"/>
                        </a:lnSpc>
                        <a:spcBef>
                          <a:spcPts val="0"/>
                        </a:spcBef>
                        <a:spcAft>
                          <a:spcPts val="0"/>
                        </a:spcAft>
                        <a:buClr>
                          <a:srgbClr val="000000"/>
                        </a:buClr>
                        <a:buSzPts val="1600"/>
                        <a:buFont typeface="Arial"/>
                        <a:buNone/>
                      </a:pPr>
                      <a:r>
                        <a:rPr lang="en-US" sz="2600">
                          <a:latin typeface="EB Garamond"/>
                          <a:ea typeface="EB Garamond"/>
                          <a:cs typeface="EB Garamond"/>
                          <a:sym typeface="EB Garamond"/>
                        </a:rPr>
                        <a:t>12+</a:t>
                      </a:r>
                      <a:r>
                        <a:rPr lang="en-US" sz="2600" u="none" strike="noStrike" cap="none">
                          <a:latin typeface="EB Garamond"/>
                          <a:ea typeface="EB Garamond"/>
                          <a:cs typeface="EB Garamond"/>
                          <a:sym typeface="EB Garamond"/>
                        </a:rPr>
                        <a:t> years</a:t>
                      </a:r>
                      <a:endParaRPr sz="2600" u="none" strike="noStrike" cap="none">
                        <a:latin typeface="EB Garamond"/>
                        <a:ea typeface="EB Garamond"/>
                        <a:cs typeface="EB Garamond"/>
                        <a:sym typeface="EB Garamond"/>
                      </a:endParaRPr>
                    </a:p>
                    <a:p>
                      <a:pPr marL="0" marR="0" lvl="0" indent="0" algn="r" rtl="0">
                        <a:lnSpc>
                          <a:spcPct val="100000"/>
                        </a:lnSpc>
                        <a:spcBef>
                          <a:spcPts val="0"/>
                        </a:spcBef>
                        <a:spcAft>
                          <a:spcPts val="0"/>
                        </a:spcAft>
                        <a:buClr>
                          <a:srgbClr val="000000"/>
                        </a:buClr>
                        <a:buSzPts val="1600"/>
                        <a:buFont typeface="Arial"/>
                        <a:buNone/>
                      </a:pPr>
                      <a:r>
                        <a:rPr lang="en-US" sz="2600" u="none" strike="noStrike" cap="none">
                          <a:latin typeface="EB Garamond"/>
                          <a:ea typeface="EB Garamond"/>
                          <a:cs typeface="EB Garamond"/>
                          <a:sym typeface="EB Garamond"/>
                        </a:rPr>
                        <a:t>Not Disclosed</a:t>
                      </a:r>
                      <a:endParaRPr sz="2600" u="none" strike="noStrike" cap="none">
                        <a:latin typeface="EB Garamond"/>
                        <a:ea typeface="EB Garamond"/>
                        <a:cs typeface="EB Garamond"/>
                        <a:sym typeface="EB Garamond"/>
                      </a:endParaRPr>
                    </a:p>
                  </a:txBody>
                  <a:tcPr marL="13313" marR="411450" marT="13313" marB="0" anchor="ctr"/>
                </a:tc>
                <a:tc>
                  <a:txBody>
                    <a:bodyPr/>
                    <a:lstStyle/>
                    <a:p>
                      <a:pPr marL="0" marR="0" lvl="0" indent="0" algn="ctr" rtl="0">
                        <a:lnSpc>
                          <a:spcPct val="100000"/>
                        </a:lnSpc>
                        <a:spcBef>
                          <a:spcPts val="0"/>
                        </a:spcBef>
                        <a:spcAft>
                          <a:spcPts val="0"/>
                        </a:spcAft>
                        <a:buClr>
                          <a:srgbClr val="000000"/>
                        </a:buClr>
                        <a:buSzPts val="1700"/>
                        <a:buFont typeface="Arial"/>
                        <a:buNone/>
                      </a:pPr>
                      <a:endParaRPr sz="2600" u="none" strike="noStrike" cap="none">
                        <a:latin typeface="EB Garamond"/>
                        <a:ea typeface="EB Garamond"/>
                        <a:cs typeface="EB Garamond"/>
                        <a:sym typeface="EB Garamond"/>
                      </a:endParaRPr>
                    </a:p>
                    <a:p>
                      <a:pPr marL="0" marR="0" lvl="0" indent="0" algn="ctr" rtl="0">
                        <a:lnSpc>
                          <a:spcPct val="100000"/>
                        </a:lnSpc>
                        <a:spcBef>
                          <a:spcPts val="0"/>
                        </a:spcBef>
                        <a:spcAft>
                          <a:spcPts val="0"/>
                        </a:spcAft>
                        <a:buClr>
                          <a:srgbClr val="000000"/>
                        </a:buClr>
                        <a:buSzPts val="1700"/>
                        <a:buFont typeface="Arial"/>
                        <a:buNone/>
                      </a:pPr>
                      <a:r>
                        <a:rPr lang="en-US" sz="2600">
                          <a:latin typeface="EB Garamond"/>
                          <a:ea typeface="EB Garamond"/>
                          <a:cs typeface="EB Garamond"/>
                          <a:sym typeface="EB Garamond"/>
                        </a:rPr>
                        <a:t>118</a:t>
                      </a:r>
                      <a:endParaRPr sz="2600" u="none" strike="noStrike" cap="none">
                        <a:latin typeface="EB Garamond"/>
                        <a:ea typeface="EB Garamond"/>
                        <a:cs typeface="EB Garamond"/>
                        <a:sym typeface="EB Garamond"/>
                      </a:endParaRPr>
                    </a:p>
                    <a:p>
                      <a:pPr marL="0" marR="0" lvl="0" indent="0" algn="ctr" rtl="0">
                        <a:lnSpc>
                          <a:spcPct val="100000"/>
                        </a:lnSpc>
                        <a:spcBef>
                          <a:spcPts val="0"/>
                        </a:spcBef>
                        <a:spcAft>
                          <a:spcPts val="0"/>
                        </a:spcAft>
                        <a:buClr>
                          <a:srgbClr val="000000"/>
                        </a:buClr>
                        <a:buSzPts val="1700"/>
                        <a:buFont typeface="Arial"/>
                        <a:buNone/>
                      </a:pPr>
                      <a:r>
                        <a:rPr lang="en-US" sz="2600">
                          <a:latin typeface="EB Garamond"/>
                          <a:ea typeface="EB Garamond"/>
                          <a:cs typeface="EB Garamond"/>
                          <a:sym typeface="EB Garamond"/>
                        </a:rPr>
                        <a:t>85</a:t>
                      </a:r>
                      <a:endParaRPr sz="2600" u="none" strike="noStrike" cap="none">
                        <a:latin typeface="EB Garamond"/>
                        <a:ea typeface="EB Garamond"/>
                        <a:cs typeface="EB Garamond"/>
                        <a:sym typeface="EB Garamond"/>
                      </a:endParaRPr>
                    </a:p>
                    <a:p>
                      <a:pPr marL="0" marR="0" lvl="0" indent="0" algn="ctr" rtl="0">
                        <a:lnSpc>
                          <a:spcPct val="100000"/>
                        </a:lnSpc>
                        <a:spcBef>
                          <a:spcPts val="0"/>
                        </a:spcBef>
                        <a:spcAft>
                          <a:spcPts val="0"/>
                        </a:spcAft>
                        <a:buClr>
                          <a:srgbClr val="000000"/>
                        </a:buClr>
                        <a:buSzPts val="1700"/>
                        <a:buFont typeface="Arial"/>
                        <a:buNone/>
                      </a:pPr>
                      <a:r>
                        <a:rPr lang="en-US" sz="2600" u="none" strike="noStrike" cap="none">
                          <a:latin typeface="EB Garamond"/>
                          <a:ea typeface="EB Garamond"/>
                          <a:cs typeface="EB Garamond"/>
                          <a:sym typeface="EB Garamond"/>
                        </a:rPr>
                        <a:t>121</a:t>
                      </a:r>
                      <a:endParaRPr sz="2600" u="none" strike="noStrike" cap="none">
                        <a:latin typeface="EB Garamond"/>
                        <a:ea typeface="EB Garamond"/>
                        <a:cs typeface="EB Garamond"/>
                        <a:sym typeface="EB Garamond"/>
                      </a:endParaRPr>
                    </a:p>
                    <a:p>
                      <a:pPr marL="0" marR="0" lvl="0" indent="0" algn="ctr" rtl="0">
                        <a:lnSpc>
                          <a:spcPct val="100000"/>
                        </a:lnSpc>
                        <a:spcBef>
                          <a:spcPts val="0"/>
                        </a:spcBef>
                        <a:spcAft>
                          <a:spcPts val="0"/>
                        </a:spcAft>
                        <a:buClr>
                          <a:srgbClr val="000000"/>
                        </a:buClr>
                        <a:buSzPts val="1700"/>
                        <a:buFont typeface="Arial"/>
                        <a:buNone/>
                      </a:pPr>
                      <a:r>
                        <a:rPr lang="en-US" sz="2600">
                          <a:latin typeface="EB Garamond"/>
                          <a:ea typeface="EB Garamond"/>
                          <a:cs typeface="EB Garamond"/>
                          <a:sym typeface="EB Garamond"/>
                        </a:rPr>
                        <a:t>3</a:t>
                      </a:r>
                      <a:endParaRPr sz="2600" u="none" strike="noStrike" cap="none">
                        <a:latin typeface="EB Garamond"/>
                        <a:ea typeface="EB Garamond"/>
                        <a:cs typeface="EB Garamond"/>
                        <a:sym typeface="EB Garamond"/>
                      </a:endParaRPr>
                    </a:p>
                  </a:txBody>
                  <a:tcPr marL="13313" marR="13313" marT="13313" marB="0"/>
                </a:tc>
                <a:tc>
                  <a:txBody>
                    <a:bodyPr/>
                    <a:lstStyle/>
                    <a:p>
                      <a:pPr marL="0" marR="0" lvl="0" indent="0" algn="ctr" rtl="0">
                        <a:lnSpc>
                          <a:spcPct val="100000"/>
                        </a:lnSpc>
                        <a:spcBef>
                          <a:spcPts val="0"/>
                        </a:spcBef>
                        <a:spcAft>
                          <a:spcPts val="0"/>
                        </a:spcAft>
                        <a:buClr>
                          <a:srgbClr val="000000"/>
                        </a:buClr>
                        <a:buSzPts val="1700"/>
                        <a:buFont typeface="Arial"/>
                        <a:buNone/>
                      </a:pPr>
                      <a:endParaRPr sz="2600" u="none" strike="noStrike" cap="none">
                        <a:latin typeface="EB Garamond"/>
                        <a:ea typeface="EB Garamond"/>
                        <a:cs typeface="EB Garamond"/>
                        <a:sym typeface="EB Garamond"/>
                      </a:endParaRPr>
                    </a:p>
                    <a:p>
                      <a:pPr marL="0" marR="0" lvl="0" indent="0" algn="ctr" rtl="0">
                        <a:lnSpc>
                          <a:spcPct val="100000"/>
                        </a:lnSpc>
                        <a:spcBef>
                          <a:spcPts val="0"/>
                        </a:spcBef>
                        <a:spcAft>
                          <a:spcPts val="0"/>
                        </a:spcAft>
                        <a:buClr>
                          <a:srgbClr val="000000"/>
                        </a:buClr>
                        <a:buSzPts val="1700"/>
                        <a:buFont typeface="Arial"/>
                        <a:buNone/>
                      </a:pPr>
                      <a:r>
                        <a:rPr lang="en-US" sz="2600">
                          <a:latin typeface="EB Garamond"/>
                          <a:ea typeface="EB Garamond"/>
                          <a:cs typeface="EB Garamond"/>
                          <a:sym typeface="EB Garamond"/>
                        </a:rPr>
                        <a:t>36</a:t>
                      </a:r>
                      <a:r>
                        <a:rPr lang="en-US" sz="2600" u="none" strike="noStrike" cap="none">
                          <a:latin typeface="EB Garamond"/>
                          <a:ea typeface="EB Garamond"/>
                          <a:cs typeface="EB Garamond"/>
                          <a:sym typeface="EB Garamond"/>
                        </a:rPr>
                        <a:t>%</a:t>
                      </a:r>
                      <a:endParaRPr sz="2600" u="none" strike="noStrike" cap="none">
                        <a:latin typeface="EB Garamond"/>
                        <a:ea typeface="EB Garamond"/>
                        <a:cs typeface="EB Garamond"/>
                        <a:sym typeface="EB Garamond"/>
                      </a:endParaRPr>
                    </a:p>
                    <a:p>
                      <a:pPr marL="0" marR="0" lvl="0" indent="0" algn="ctr" rtl="0">
                        <a:lnSpc>
                          <a:spcPct val="100000"/>
                        </a:lnSpc>
                        <a:spcBef>
                          <a:spcPts val="0"/>
                        </a:spcBef>
                        <a:spcAft>
                          <a:spcPts val="0"/>
                        </a:spcAft>
                        <a:buClr>
                          <a:srgbClr val="000000"/>
                        </a:buClr>
                        <a:buSzPts val="1700"/>
                        <a:buFont typeface="Arial"/>
                        <a:buNone/>
                      </a:pPr>
                      <a:r>
                        <a:rPr lang="en-US" sz="2600">
                          <a:latin typeface="EB Garamond"/>
                          <a:ea typeface="EB Garamond"/>
                          <a:cs typeface="EB Garamond"/>
                          <a:sym typeface="EB Garamond"/>
                        </a:rPr>
                        <a:t>26</a:t>
                      </a:r>
                      <a:r>
                        <a:rPr lang="en-US" sz="2600" u="none" strike="noStrike" cap="none">
                          <a:latin typeface="EB Garamond"/>
                          <a:ea typeface="EB Garamond"/>
                          <a:cs typeface="EB Garamond"/>
                          <a:sym typeface="EB Garamond"/>
                        </a:rPr>
                        <a:t>%</a:t>
                      </a:r>
                      <a:endParaRPr sz="2600" u="none" strike="noStrike" cap="none">
                        <a:latin typeface="EB Garamond"/>
                        <a:ea typeface="EB Garamond"/>
                        <a:cs typeface="EB Garamond"/>
                        <a:sym typeface="EB Garamond"/>
                      </a:endParaRPr>
                    </a:p>
                    <a:p>
                      <a:pPr marL="0" marR="0" lvl="0" indent="0" algn="ctr" rtl="0">
                        <a:lnSpc>
                          <a:spcPct val="100000"/>
                        </a:lnSpc>
                        <a:spcBef>
                          <a:spcPts val="0"/>
                        </a:spcBef>
                        <a:spcAft>
                          <a:spcPts val="0"/>
                        </a:spcAft>
                        <a:buClr>
                          <a:srgbClr val="000000"/>
                        </a:buClr>
                        <a:buSzPts val="1700"/>
                        <a:buFont typeface="Arial"/>
                        <a:buNone/>
                      </a:pPr>
                      <a:r>
                        <a:rPr lang="en-US" sz="2600">
                          <a:latin typeface="EB Garamond"/>
                          <a:ea typeface="EB Garamond"/>
                          <a:cs typeface="EB Garamond"/>
                          <a:sym typeface="EB Garamond"/>
                        </a:rPr>
                        <a:t>37</a:t>
                      </a:r>
                      <a:r>
                        <a:rPr lang="en-US" sz="2600" u="none" strike="noStrike" cap="none">
                          <a:latin typeface="EB Garamond"/>
                          <a:ea typeface="EB Garamond"/>
                          <a:cs typeface="EB Garamond"/>
                          <a:sym typeface="EB Garamond"/>
                        </a:rPr>
                        <a:t>%</a:t>
                      </a:r>
                      <a:endParaRPr sz="2600" u="none" strike="noStrike" cap="none">
                        <a:latin typeface="EB Garamond"/>
                        <a:ea typeface="EB Garamond"/>
                        <a:cs typeface="EB Garamond"/>
                        <a:sym typeface="EB Garamond"/>
                      </a:endParaRPr>
                    </a:p>
                    <a:p>
                      <a:pPr marL="0" marR="0" lvl="0" indent="0" algn="ctr" rtl="0">
                        <a:lnSpc>
                          <a:spcPct val="100000"/>
                        </a:lnSpc>
                        <a:spcBef>
                          <a:spcPts val="0"/>
                        </a:spcBef>
                        <a:spcAft>
                          <a:spcPts val="0"/>
                        </a:spcAft>
                        <a:buClr>
                          <a:srgbClr val="000000"/>
                        </a:buClr>
                        <a:buSzPts val="1700"/>
                        <a:buFont typeface="Arial"/>
                        <a:buNone/>
                      </a:pPr>
                      <a:r>
                        <a:rPr lang="en-US" sz="2600">
                          <a:latin typeface="EB Garamond"/>
                          <a:ea typeface="EB Garamond"/>
                          <a:cs typeface="EB Garamond"/>
                          <a:sym typeface="EB Garamond"/>
                        </a:rPr>
                        <a:t>&lt;1%</a:t>
                      </a:r>
                      <a:endParaRPr sz="2600" u="none" strike="noStrike" cap="none">
                        <a:latin typeface="EB Garamond"/>
                        <a:ea typeface="EB Garamond"/>
                        <a:cs typeface="EB Garamond"/>
                        <a:sym typeface="EB Garamond"/>
                      </a:endParaRPr>
                    </a:p>
                  </a:txBody>
                  <a:tcPr marL="13313" marR="13313" marT="13313" marB="0"/>
                </a:tc>
                <a:extLst>
                  <a:ext uri="{0D108BD9-81ED-4DB2-BD59-A6C34878D82A}">
                    <a16:rowId xmlns:a16="http://schemas.microsoft.com/office/drawing/2014/main" val="10003"/>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srcRect r="971" b="1234"/>
          <a:stretch>
            <a:fillRect/>
          </a:stretch>
        </p:blipFill>
        <p:spPr>
          <a:xfrm>
            <a:off x="14413077" y="195220"/>
            <a:ext cx="3657600" cy="1016000"/>
          </a:xfrm>
          <a:prstGeom prst="rect">
            <a:avLst/>
          </a:prstGeom>
        </p:spPr>
      </p:pic>
      <p:grpSp>
        <p:nvGrpSpPr>
          <p:cNvPr id="18" name="Group 17">
            <a:extLst>
              <a:ext uri="{FF2B5EF4-FFF2-40B4-BE49-F238E27FC236}">
                <a16:creationId xmlns:a16="http://schemas.microsoft.com/office/drawing/2014/main" id="{7730AEBB-4EB1-F666-501C-F5714A9AD3AF}"/>
              </a:ext>
            </a:extLst>
          </p:cNvPr>
          <p:cNvGrpSpPr/>
          <p:nvPr/>
        </p:nvGrpSpPr>
        <p:grpSpPr>
          <a:xfrm>
            <a:off x="0" y="9462474"/>
            <a:ext cx="18288000" cy="834278"/>
            <a:chOff x="-9525" y="9467848"/>
            <a:chExt cx="18288000" cy="834278"/>
          </a:xfrm>
        </p:grpSpPr>
        <p:grpSp>
          <p:nvGrpSpPr>
            <p:cNvPr id="2" name="Group 2"/>
            <p:cNvGrpSpPr>
              <a:grpSpLocks noChangeAspect="1"/>
            </p:cNvGrpSpPr>
            <p:nvPr/>
          </p:nvGrpSpPr>
          <p:grpSpPr>
            <a:xfrm>
              <a:off x="-9525" y="9467848"/>
              <a:ext cx="18288000" cy="819151"/>
              <a:chOff x="0" y="0"/>
              <a:chExt cx="24384000" cy="1092202"/>
            </a:xfrm>
          </p:grpSpPr>
          <p:sp>
            <p:nvSpPr>
              <p:cNvPr id="3" name="Freeform 3"/>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txBody>
              <a:bodyPr/>
              <a:lstStyle/>
              <a:p>
                <a:endParaRPr lang="en-US"/>
              </a:p>
            </p:txBody>
          </p:sp>
        </p:grpSp>
        <p:sp>
          <p:nvSpPr>
            <p:cNvPr id="6" name="Freeform 6"/>
            <p:cNvSpPr/>
            <p:nvPr/>
          </p:nvSpPr>
          <p:spPr>
            <a:xfrm>
              <a:off x="-9525" y="9610516"/>
              <a:ext cx="18288000" cy="691610"/>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txBody>
            <a:bodyPr/>
            <a:lstStyle/>
            <a:p>
              <a:endParaRPr lang="en-US"/>
            </a:p>
          </p:txBody>
        </p:sp>
      </p:grpSp>
      <p:pic>
        <p:nvPicPr>
          <p:cNvPr id="7" name="Picture 7"/>
          <p:cNvPicPr>
            <a:picLocks noChangeAspect="1"/>
          </p:cNvPicPr>
          <p:nvPr/>
        </p:nvPicPr>
        <p:blipFill>
          <a:blip r:embed="rId3"/>
          <a:srcRect r="971" b="1234"/>
          <a:stretch>
            <a:fillRect/>
          </a:stretch>
        </p:blipFill>
        <p:spPr>
          <a:xfrm>
            <a:off x="14413077" y="195220"/>
            <a:ext cx="3657600" cy="1016000"/>
          </a:xfrm>
          <a:prstGeom prst="rect">
            <a:avLst/>
          </a:prstGeom>
        </p:spPr>
      </p:pic>
      <p:sp>
        <p:nvSpPr>
          <p:cNvPr id="8" name="AutoShape 8"/>
          <p:cNvSpPr/>
          <p:nvPr/>
        </p:nvSpPr>
        <p:spPr>
          <a:xfrm>
            <a:off x="282390" y="962025"/>
            <a:ext cx="17788287" cy="0"/>
          </a:xfrm>
          <a:prstGeom prst="line">
            <a:avLst/>
          </a:prstGeom>
          <a:ln w="28575" cap="flat">
            <a:solidFill>
              <a:srgbClr val="F7B31D"/>
            </a:solidFill>
            <a:prstDash val="solid"/>
            <a:headEnd type="none" w="sm" len="sm"/>
            <a:tailEnd type="none" w="sm" len="sm"/>
          </a:ln>
        </p:spPr>
        <p:txBody>
          <a:bodyPr/>
          <a:lstStyle/>
          <a:p>
            <a:endParaRPr lang="en-US"/>
          </a:p>
        </p:txBody>
      </p:sp>
      <p:sp>
        <p:nvSpPr>
          <p:cNvPr id="12" name="TextBox 12"/>
          <p:cNvSpPr txBox="1"/>
          <p:nvPr/>
        </p:nvSpPr>
        <p:spPr>
          <a:xfrm>
            <a:off x="282390" y="1004587"/>
            <a:ext cx="17011001" cy="857250"/>
          </a:xfrm>
          <a:prstGeom prst="rect">
            <a:avLst/>
          </a:prstGeom>
        </p:spPr>
        <p:txBody>
          <a:bodyPr lIns="0" tIns="0" rIns="0" bIns="0" rtlCol="0" anchor="t">
            <a:spAutoFit/>
          </a:bodyPr>
          <a:lstStyle/>
          <a:p>
            <a:pPr algn="l">
              <a:lnSpc>
                <a:spcPts val="6721"/>
              </a:lnSpc>
            </a:pPr>
            <a:r>
              <a:rPr lang="en-US" sz="5600" spc="-223" dirty="0">
                <a:solidFill>
                  <a:srgbClr val="0070C0"/>
                </a:solidFill>
                <a:latin typeface="Open Sans Bold"/>
              </a:rPr>
              <a:t>Agenda </a:t>
            </a:r>
          </a:p>
        </p:txBody>
      </p:sp>
      <p:sp>
        <p:nvSpPr>
          <p:cNvPr id="13" name="TextBox 13"/>
          <p:cNvSpPr txBox="1"/>
          <p:nvPr/>
        </p:nvSpPr>
        <p:spPr>
          <a:xfrm>
            <a:off x="6371396" y="9817358"/>
            <a:ext cx="5545208" cy="257175"/>
          </a:xfrm>
          <a:prstGeom prst="rect">
            <a:avLst/>
          </a:prstGeom>
        </p:spPr>
        <p:txBody>
          <a:bodyPr lIns="0" tIns="0" rIns="0" bIns="0" rtlCol="0" anchor="t">
            <a:spAutoFit/>
          </a:bodyPr>
          <a:lstStyle/>
          <a:p>
            <a:pPr algn="l">
              <a:lnSpc>
                <a:spcPts val="2161"/>
              </a:lnSpc>
            </a:pPr>
            <a:r>
              <a:rPr lang="en-US" sz="1801" spc="-71" dirty="0">
                <a:solidFill>
                  <a:srgbClr val="FFFFFF"/>
                </a:solidFill>
                <a:latin typeface="Open Sans"/>
              </a:rPr>
              <a:t>Prepared by Care Transformation Collaborative of RI</a:t>
            </a:r>
          </a:p>
        </p:txBody>
      </p:sp>
      <p:sp>
        <p:nvSpPr>
          <p:cNvPr id="21" name="Slide Number Placeholder 29">
            <a:extLst>
              <a:ext uri="{FF2B5EF4-FFF2-40B4-BE49-F238E27FC236}">
                <a16:creationId xmlns:a16="http://schemas.microsoft.com/office/drawing/2014/main" id="{BECDD513-170B-EBB5-D225-F75BC5B52B1E}"/>
              </a:ext>
            </a:extLst>
          </p:cNvPr>
          <p:cNvSpPr>
            <a:spLocks noGrp="1"/>
          </p:cNvSpPr>
          <p:nvPr>
            <p:ph type="sldNum" sz="quarter" idx="12"/>
          </p:nvPr>
        </p:nvSpPr>
        <p:spPr>
          <a:xfrm>
            <a:off x="16031044" y="9831236"/>
            <a:ext cx="2133600" cy="365125"/>
          </a:xfrm>
        </p:spPr>
        <p:txBody>
          <a:bodyPr/>
          <a:lstStyle/>
          <a:p>
            <a:fld id="{B6F15528-21DE-4FAA-801E-634DDDAF4B2B}" type="slidenum">
              <a:rPr lang="en-US" sz="1800" smtClean="0">
                <a:solidFill>
                  <a:schemeClr val="bg1"/>
                </a:solidFill>
              </a:rPr>
              <a:pPr/>
              <a:t>2</a:t>
            </a:fld>
            <a:endParaRPr lang="en-US" sz="1800" dirty="0">
              <a:solidFill>
                <a:schemeClr val="bg1"/>
              </a:solidFill>
            </a:endParaRPr>
          </a:p>
        </p:txBody>
      </p:sp>
      <p:graphicFrame>
        <p:nvGraphicFramePr>
          <p:cNvPr id="5" name="Table 4">
            <a:extLst>
              <a:ext uri="{FF2B5EF4-FFF2-40B4-BE49-F238E27FC236}">
                <a16:creationId xmlns:a16="http://schemas.microsoft.com/office/drawing/2014/main" id="{114D5227-3F10-BCF0-286B-0B9C0CF6D7D4}"/>
              </a:ext>
            </a:extLst>
          </p:cNvPr>
          <p:cNvGraphicFramePr>
            <a:graphicFrameLocks noGrp="1"/>
          </p:cNvGraphicFramePr>
          <p:nvPr>
            <p:extLst>
              <p:ext uri="{D42A27DB-BD31-4B8C-83A1-F6EECF244321}">
                <p14:modId xmlns:p14="http://schemas.microsoft.com/office/powerpoint/2010/main" val="3574289371"/>
              </p:ext>
            </p:extLst>
          </p:nvPr>
        </p:nvGraphicFramePr>
        <p:xfrm>
          <a:off x="1442197" y="2697430"/>
          <a:ext cx="15403606" cy="5410299"/>
        </p:xfrm>
        <a:graphic>
          <a:graphicData uri="http://schemas.openxmlformats.org/drawingml/2006/table">
            <a:tbl>
              <a:tblPr firstRow="1" bandRow="1">
                <a:tableStyleId>{5C22544A-7EE6-4342-B048-85BDC9FD1C3A}</a:tableStyleId>
              </a:tblPr>
              <a:tblGrid>
                <a:gridCol w="6869205">
                  <a:extLst>
                    <a:ext uri="{9D8B030D-6E8A-4147-A177-3AD203B41FA5}">
                      <a16:colId xmlns:a16="http://schemas.microsoft.com/office/drawing/2014/main" val="1163045004"/>
                    </a:ext>
                  </a:extLst>
                </a:gridCol>
                <a:gridCol w="5486400">
                  <a:extLst>
                    <a:ext uri="{9D8B030D-6E8A-4147-A177-3AD203B41FA5}">
                      <a16:colId xmlns:a16="http://schemas.microsoft.com/office/drawing/2014/main" val="2903132359"/>
                    </a:ext>
                  </a:extLst>
                </a:gridCol>
                <a:gridCol w="3048001">
                  <a:extLst>
                    <a:ext uri="{9D8B030D-6E8A-4147-A177-3AD203B41FA5}">
                      <a16:colId xmlns:a16="http://schemas.microsoft.com/office/drawing/2014/main" val="707199130"/>
                    </a:ext>
                  </a:extLst>
                </a:gridCol>
              </a:tblGrid>
              <a:tr h="919513">
                <a:tc>
                  <a:txBody>
                    <a:bodyPr/>
                    <a:lstStyle/>
                    <a:p>
                      <a:pPr algn="ctr"/>
                      <a:r>
                        <a:rPr lang="en-US" sz="3600" dirty="0"/>
                        <a:t>Topic</a:t>
                      </a:r>
                    </a:p>
                  </a:txBody>
                  <a:tcPr anchor="ctr"/>
                </a:tc>
                <a:tc>
                  <a:txBody>
                    <a:bodyPr/>
                    <a:lstStyle/>
                    <a:p>
                      <a:pPr algn="ctr"/>
                      <a:r>
                        <a:rPr lang="en-US" sz="3600" dirty="0"/>
                        <a:t>Speaker</a:t>
                      </a:r>
                    </a:p>
                  </a:txBody>
                  <a:tcPr anchor="ctr"/>
                </a:tc>
                <a:tc>
                  <a:txBody>
                    <a:bodyPr/>
                    <a:lstStyle/>
                    <a:p>
                      <a:pPr algn="ctr"/>
                      <a:r>
                        <a:rPr lang="en-US" sz="3600" dirty="0"/>
                        <a:t>Time</a:t>
                      </a:r>
                    </a:p>
                  </a:txBody>
                  <a:tcPr anchor="ctr"/>
                </a:tc>
                <a:extLst>
                  <a:ext uri="{0D108BD9-81ED-4DB2-BD59-A6C34878D82A}">
                    <a16:rowId xmlns:a16="http://schemas.microsoft.com/office/drawing/2014/main" val="66772629"/>
                  </a:ext>
                </a:extLst>
              </a:tr>
              <a:tr h="919513">
                <a:tc>
                  <a:txBody>
                    <a:bodyPr/>
                    <a:lstStyle/>
                    <a:p>
                      <a:pPr marL="0" indent="0">
                        <a:buFont typeface="Arial" panose="020B0604020202020204" pitchFamily="34" charset="0"/>
                        <a:buNone/>
                      </a:pPr>
                      <a:r>
                        <a:rPr lang="en-US" sz="3600" dirty="0">
                          <a:solidFill>
                            <a:schemeClr val="tx1"/>
                          </a:solidFill>
                        </a:rPr>
                        <a:t>Welcome/Introduction</a:t>
                      </a:r>
                    </a:p>
                  </a:txBody>
                  <a:tcPr anchor="ctr"/>
                </a:tc>
                <a:tc>
                  <a:txBody>
                    <a:bodyPr/>
                    <a:lstStyle/>
                    <a:p>
                      <a:r>
                        <a:rPr lang="en-US" sz="3000" dirty="0"/>
                        <a:t>Linda Cabral, CTC-RI</a:t>
                      </a:r>
                    </a:p>
                  </a:txBody>
                  <a:tcPr anchor="ctr"/>
                </a:tc>
                <a:tc>
                  <a:txBody>
                    <a:bodyPr/>
                    <a:lstStyle/>
                    <a:p>
                      <a:r>
                        <a:rPr lang="en-US" sz="3000" dirty="0"/>
                        <a:t>9:00-9:05am</a:t>
                      </a:r>
                    </a:p>
                  </a:txBody>
                  <a:tcPr anchor="ctr"/>
                </a:tc>
                <a:extLst>
                  <a:ext uri="{0D108BD9-81ED-4DB2-BD59-A6C34878D82A}">
                    <a16:rowId xmlns:a16="http://schemas.microsoft.com/office/drawing/2014/main" val="473009774"/>
                  </a:ext>
                </a:extLst>
              </a:tr>
              <a:tr h="919513">
                <a:tc>
                  <a:txBody>
                    <a:bodyPr/>
                    <a:lstStyle/>
                    <a:p>
                      <a:pPr marL="0" indent="0">
                        <a:buFont typeface="Arial" panose="020B0604020202020204" pitchFamily="34" charset="0"/>
                        <a:buNone/>
                      </a:pPr>
                      <a:endParaRPr lang="en-US" sz="3600" dirty="0">
                        <a:solidFill>
                          <a:schemeClr val="tx1"/>
                        </a:solidFill>
                      </a:endParaRPr>
                    </a:p>
                    <a:p>
                      <a:pPr marL="0" indent="0">
                        <a:buFont typeface="Arial" panose="020B0604020202020204" pitchFamily="34" charset="0"/>
                        <a:buNone/>
                      </a:pPr>
                      <a:r>
                        <a:rPr lang="en-US" sz="3600" dirty="0">
                          <a:solidFill>
                            <a:schemeClr val="tx1"/>
                          </a:solidFill>
                        </a:rPr>
                        <a:t>Practice Updates and PDSA’s</a:t>
                      </a:r>
                    </a:p>
                  </a:txBody>
                  <a:tcPr anchor="ctr"/>
                </a:tc>
                <a:tc>
                  <a:txBody>
                    <a:bodyPr/>
                    <a:lstStyle/>
                    <a:p>
                      <a:r>
                        <a:rPr lang="en-US" sz="3000" dirty="0"/>
                        <a:t>Liz Cantor, CTC-RI</a:t>
                      </a:r>
                    </a:p>
                    <a:p>
                      <a:r>
                        <a:rPr lang="en-US" sz="3000" dirty="0"/>
                        <a:t>Charlotte Vieira, TEAM UP</a:t>
                      </a:r>
                    </a:p>
                  </a:txBody>
                  <a:tcPr anchor="ctr"/>
                </a:tc>
                <a:tc>
                  <a:txBody>
                    <a:bodyPr/>
                    <a:lstStyle/>
                    <a:p>
                      <a:r>
                        <a:rPr lang="en-US" sz="3000" dirty="0"/>
                        <a:t>9:05-9:30am</a:t>
                      </a:r>
                    </a:p>
                  </a:txBody>
                  <a:tcPr anchor="ctr"/>
                </a:tc>
                <a:extLst>
                  <a:ext uri="{0D108BD9-81ED-4DB2-BD59-A6C34878D82A}">
                    <a16:rowId xmlns:a16="http://schemas.microsoft.com/office/drawing/2014/main" val="1449120405"/>
                  </a:ext>
                </a:extLst>
              </a:tr>
              <a:tr h="919513">
                <a:tc>
                  <a:txBody>
                    <a:bodyPr/>
                    <a:lstStyle/>
                    <a:p>
                      <a:pPr marL="0" indent="0">
                        <a:buFont typeface="Arial" panose="020B0604020202020204" pitchFamily="34" charset="0"/>
                        <a:buNone/>
                      </a:pPr>
                      <a:r>
                        <a:rPr lang="en-US" sz="3600" dirty="0">
                          <a:solidFill>
                            <a:schemeClr val="tx1"/>
                          </a:solidFill>
                        </a:rPr>
                        <a:t>Data and Evaluation Review for Y1</a:t>
                      </a:r>
                    </a:p>
                  </a:txBody>
                  <a:tcPr anchor="ctr"/>
                </a:tc>
                <a:tc>
                  <a:txBody>
                    <a:bodyPr/>
                    <a:lstStyle/>
                    <a:p>
                      <a:r>
                        <a:rPr lang="en-US" sz="3000" dirty="0"/>
                        <a:t>Andrea Chu, Hassenfeld Institute</a:t>
                      </a:r>
                    </a:p>
                    <a:p>
                      <a:r>
                        <a:rPr lang="en-US" sz="3000" dirty="0"/>
                        <a:t>Emily Feinberg, Hassenfeld Institute</a:t>
                      </a:r>
                    </a:p>
                  </a:txBody>
                  <a:tcPr anchor="ctr"/>
                </a:tc>
                <a:tc>
                  <a:txBody>
                    <a:bodyPr/>
                    <a:lstStyle/>
                    <a:p>
                      <a:r>
                        <a:rPr lang="en-US" sz="3000" dirty="0"/>
                        <a:t>9:30-9:45am</a:t>
                      </a:r>
                    </a:p>
                  </a:txBody>
                  <a:tcPr anchor="ctr"/>
                </a:tc>
                <a:extLst>
                  <a:ext uri="{0D108BD9-81ED-4DB2-BD59-A6C34878D82A}">
                    <a16:rowId xmlns:a16="http://schemas.microsoft.com/office/drawing/2014/main" val="2255260580"/>
                  </a:ext>
                </a:extLst>
              </a:tr>
              <a:tr h="919513">
                <a:tc>
                  <a:txBody>
                    <a:bodyPr/>
                    <a:lstStyle/>
                    <a:p>
                      <a:r>
                        <a:rPr lang="en-US" sz="3600" dirty="0"/>
                        <a:t>Y2 Upcoming Milestones</a:t>
                      </a:r>
                    </a:p>
                  </a:txBody>
                  <a:tcPr anchor="ctr"/>
                </a:tc>
                <a:tc>
                  <a:txBody>
                    <a:bodyPr/>
                    <a:lstStyle/>
                    <a:p>
                      <a:r>
                        <a:rPr lang="en-US" sz="3000" dirty="0"/>
                        <a:t>All</a:t>
                      </a:r>
                    </a:p>
                  </a:txBody>
                  <a:tcPr anchor="ctr"/>
                </a:tc>
                <a:tc>
                  <a:txBody>
                    <a:bodyPr/>
                    <a:lstStyle/>
                    <a:p>
                      <a:r>
                        <a:rPr lang="en-US" sz="3000" dirty="0"/>
                        <a:t>9:45-10:00am</a:t>
                      </a:r>
                    </a:p>
                  </a:txBody>
                  <a:tcPr anchor="ctr"/>
                </a:tc>
                <a:extLst>
                  <a:ext uri="{0D108BD9-81ED-4DB2-BD59-A6C34878D82A}">
                    <a16:rowId xmlns:a16="http://schemas.microsoft.com/office/drawing/2014/main" val="4132724715"/>
                  </a:ext>
                </a:extLst>
              </a:tr>
            </a:tbl>
          </a:graphicData>
        </a:graphic>
      </p:graphicFrame>
    </p:spTree>
    <p:extLst>
      <p:ext uri="{BB962C8B-B14F-4D97-AF65-F5344CB8AC3E}">
        <p14:creationId xmlns:p14="http://schemas.microsoft.com/office/powerpoint/2010/main" val="2881839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2fe3ae13222_0_59"/>
          <p:cNvSpPr txBox="1">
            <a:spLocks noGrp="1"/>
          </p:cNvSpPr>
          <p:nvPr>
            <p:ph type="title"/>
          </p:nvPr>
        </p:nvSpPr>
        <p:spPr>
          <a:xfrm>
            <a:off x="300638" y="-293925"/>
            <a:ext cx="11657700" cy="1988550"/>
          </a:xfrm>
          <a:prstGeom prst="rect">
            <a:avLst/>
          </a:prstGeom>
          <a:noFill/>
          <a:ln>
            <a:noFill/>
          </a:ln>
        </p:spPr>
        <p:txBody>
          <a:bodyPr spcFirstLastPara="1" wrap="square" lIns="137138" tIns="68550" rIns="137138" bIns="68550" anchor="ctr" anchorCtr="0">
            <a:normAutofit/>
          </a:bodyPr>
          <a:lstStyle/>
          <a:p>
            <a:r>
              <a:rPr lang="en-US" sz="6300"/>
              <a:t>CHW Integration: Effectiveness </a:t>
            </a:r>
            <a:endParaRPr sz="6150"/>
          </a:p>
        </p:txBody>
      </p:sp>
      <p:sp>
        <p:nvSpPr>
          <p:cNvPr id="210" name="Google Shape;210;g2fe3ae13222_0_59"/>
          <p:cNvSpPr txBox="1">
            <a:spLocks noGrp="1"/>
          </p:cNvSpPr>
          <p:nvPr>
            <p:ph type="body" idx="1"/>
          </p:nvPr>
        </p:nvSpPr>
        <p:spPr>
          <a:xfrm>
            <a:off x="419025" y="1552050"/>
            <a:ext cx="8427150" cy="3103650"/>
          </a:xfrm>
          <a:prstGeom prst="rect">
            <a:avLst/>
          </a:prstGeom>
          <a:noFill/>
          <a:ln>
            <a:noFill/>
          </a:ln>
        </p:spPr>
        <p:txBody>
          <a:bodyPr spcFirstLastPara="1" wrap="square" lIns="137138" tIns="68550" rIns="137138" bIns="68550" anchor="t" anchorCtr="0">
            <a:normAutofit lnSpcReduction="10000"/>
          </a:bodyPr>
          <a:lstStyle/>
          <a:p>
            <a:pPr marL="0" indent="0">
              <a:buNone/>
            </a:pPr>
            <a:r>
              <a:rPr lang="en-US"/>
              <a:t>Measured as:</a:t>
            </a:r>
            <a:endParaRPr/>
          </a:p>
          <a:p>
            <a:pPr indent="-542925">
              <a:buSzPts val="2100"/>
            </a:pPr>
            <a:r>
              <a:rPr lang="en-US" sz="3750"/>
              <a:t>proportion of encounters that responded to a BH  or developmental concern</a:t>
            </a:r>
            <a:endParaRPr sz="3750"/>
          </a:p>
          <a:p>
            <a:pPr indent="-542925">
              <a:buSzPts val="2100"/>
            </a:pPr>
            <a:r>
              <a:rPr lang="en-US" sz="3750"/>
              <a:t>proportion of CHW encounters initiated via warm handoffs </a:t>
            </a:r>
            <a:endParaRPr sz="3750"/>
          </a:p>
        </p:txBody>
      </p:sp>
      <p:graphicFrame>
        <p:nvGraphicFramePr>
          <p:cNvPr id="211" name="Google Shape;211;g2fe3ae13222_0_59"/>
          <p:cNvGraphicFramePr/>
          <p:nvPr/>
        </p:nvGraphicFramePr>
        <p:xfrm>
          <a:off x="8462513" y="4894069"/>
          <a:ext cx="9301275" cy="4635323"/>
        </p:xfrm>
        <a:graphic>
          <a:graphicData uri="http://schemas.openxmlformats.org/drawingml/2006/table">
            <a:tbl>
              <a:tblPr>
                <a:noFill/>
              </a:tblPr>
              <a:tblGrid>
                <a:gridCol w="1413188">
                  <a:extLst>
                    <a:ext uri="{9D8B030D-6E8A-4147-A177-3AD203B41FA5}">
                      <a16:colId xmlns:a16="http://schemas.microsoft.com/office/drawing/2014/main" val="20000"/>
                    </a:ext>
                  </a:extLst>
                </a:gridCol>
                <a:gridCol w="1334963">
                  <a:extLst>
                    <a:ext uri="{9D8B030D-6E8A-4147-A177-3AD203B41FA5}">
                      <a16:colId xmlns:a16="http://schemas.microsoft.com/office/drawing/2014/main" val="20001"/>
                    </a:ext>
                  </a:extLst>
                </a:gridCol>
                <a:gridCol w="1745888">
                  <a:extLst>
                    <a:ext uri="{9D8B030D-6E8A-4147-A177-3AD203B41FA5}">
                      <a16:colId xmlns:a16="http://schemas.microsoft.com/office/drawing/2014/main" val="20002"/>
                    </a:ext>
                  </a:extLst>
                </a:gridCol>
                <a:gridCol w="1589400">
                  <a:extLst>
                    <a:ext uri="{9D8B030D-6E8A-4147-A177-3AD203B41FA5}">
                      <a16:colId xmlns:a16="http://schemas.microsoft.com/office/drawing/2014/main" val="20003"/>
                    </a:ext>
                  </a:extLst>
                </a:gridCol>
                <a:gridCol w="1569788">
                  <a:extLst>
                    <a:ext uri="{9D8B030D-6E8A-4147-A177-3AD203B41FA5}">
                      <a16:colId xmlns:a16="http://schemas.microsoft.com/office/drawing/2014/main" val="20004"/>
                    </a:ext>
                  </a:extLst>
                </a:gridCol>
                <a:gridCol w="1648050">
                  <a:extLst>
                    <a:ext uri="{9D8B030D-6E8A-4147-A177-3AD203B41FA5}">
                      <a16:colId xmlns:a16="http://schemas.microsoft.com/office/drawing/2014/main" val="20005"/>
                    </a:ext>
                  </a:extLst>
                </a:gridCol>
              </a:tblGrid>
              <a:tr h="2899410">
                <a:tc>
                  <a:txBody>
                    <a:bodyPr/>
                    <a:lstStyle/>
                    <a:p>
                      <a:pPr marL="0" marR="0" lvl="0" indent="0" algn="ctr" rtl="0">
                        <a:lnSpc>
                          <a:spcPct val="100000"/>
                        </a:lnSpc>
                        <a:spcBef>
                          <a:spcPts val="0"/>
                        </a:spcBef>
                        <a:spcAft>
                          <a:spcPts val="0"/>
                        </a:spcAft>
                        <a:buClr>
                          <a:srgbClr val="000000"/>
                        </a:buClr>
                        <a:buSzPts val="1100"/>
                        <a:buFont typeface="Arial"/>
                        <a:buNone/>
                      </a:pPr>
                      <a:r>
                        <a:rPr lang="en-US" sz="3200" b="1" u="none" strike="noStrike" cap="none">
                          <a:latin typeface="EB Garamond"/>
                          <a:ea typeface="EB Garamond"/>
                          <a:cs typeface="EB Garamond"/>
                          <a:sym typeface="EB Garamond"/>
                        </a:rPr>
                        <a:t>Time</a:t>
                      </a:r>
                      <a:endParaRPr sz="3200" b="1" u="none" strike="noStrike" cap="none">
                        <a:latin typeface="EB Garamond"/>
                        <a:ea typeface="EB Garamond"/>
                        <a:cs typeface="EB Garamond"/>
                        <a:sym typeface="EB Garamond"/>
                      </a:endParaRPr>
                    </a:p>
                  </a:txBody>
                  <a:tcPr marL="19050" marR="19050" marT="19050" marB="0" anchor="ctr">
                    <a:lnR w="12700" cap="flat" cmpd="sng">
                      <a:solidFill>
                        <a:srgbClr val="FFFFFF"/>
                      </a:solidFill>
                      <a:prstDash val="solid"/>
                      <a:round/>
                      <a:headEnd type="none" w="sm" len="sm"/>
                      <a:tailEnd type="none" w="sm" len="sm"/>
                    </a:lnR>
                    <a:solidFill>
                      <a:srgbClr val="B7C1E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3200" b="1" u="none" strike="noStrike" cap="none">
                          <a:latin typeface="EB Garamond"/>
                          <a:ea typeface="EB Garamond"/>
                          <a:cs typeface="EB Garamond"/>
                          <a:sym typeface="EB Garamond"/>
                        </a:rPr>
                        <a:t>Total N</a:t>
                      </a:r>
                      <a:endParaRPr sz="3200" b="1" u="none" strike="noStrike" cap="none">
                        <a:latin typeface="EB Garamond"/>
                        <a:ea typeface="EB Garamond"/>
                        <a:cs typeface="EB Garamond"/>
                        <a:sym typeface="EB Garamond"/>
                      </a:endParaRPr>
                    </a:p>
                  </a:txBody>
                  <a:tcPr marL="19050" marR="19050" marT="1905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solidFill>
                      <a:srgbClr val="B7C1E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3200" b="1" u="none" strike="noStrike" cap="none">
                          <a:latin typeface="EB Garamond"/>
                          <a:ea typeface="EB Garamond"/>
                          <a:cs typeface="EB Garamond"/>
                          <a:sym typeface="EB Garamond"/>
                        </a:rPr>
                        <a:t>N (%) with Material Needs</a:t>
                      </a:r>
                      <a:endParaRPr sz="3200" b="1" u="none" strike="noStrike" cap="none">
                        <a:latin typeface="EB Garamond"/>
                        <a:ea typeface="EB Garamond"/>
                        <a:cs typeface="EB Garamond"/>
                        <a:sym typeface="EB Garamond"/>
                      </a:endParaRPr>
                    </a:p>
                  </a:txBody>
                  <a:tcPr marL="19050" marR="19050" marT="1905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7C1E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3200" b="1" u="none" strike="noStrike" cap="none">
                          <a:latin typeface="EB Garamond"/>
                          <a:ea typeface="EB Garamond"/>
                          <a:cs typeface="EB Garamond"/>
                          <a:sym typeface="EB Garamond"/>
                        </a:rPr>
                        <a:t>N (%) with</a:t>
                      </a:r>
                      <a:endParaRPr sz="3200" b="1" u="none" strike="noStrike" cap="none">
                        <a:latin typeface="EB Garamond"/>
                        <a:ea typeface="EB Garamond"/>
                        <a:cs typeface="EB Garamond"/>
                        <a:sym typeface="EB Garamond"/>
                      </a:endParaRPr>
                    </a:p>
                    <a:p>
                      <a:pPr marL="0" marR="0" lvl="0" indent="0" algn="ctr" rtl="0">
                        <a:lnSpc>
                          <a:spcPct val="100000"/>
                        </a:lnSpc>
                        <a:spcBef>
                          <a:spcPts val="0"/>
                        </a:spcBef>
                        <a:spcAft>
                          <a:spcPts val="0"/>
                        </a:spcAft>
                        <a:buClr>
                          <a:srgbClr val="000000"/>
                        </a:buClr>
                        <a:buSzPts val="1100"/>
                        <a:buFont typeface="Arial"/>
                        <a:buNone/>
                      </a:pPr>
                      <a:r>
                        <a:rPr lang="en-US" sz="3200" b="1" u="none" strike="noStrike" cap="none">
                          <a:latin typeface="EB Garamond"/>
                          <a:ea typeface="EB Garamond"/>
                          <a:cs typeface="EB Garamond"/>
                          <a:sym typeface="EB Garamond"/>
                        </a:rPr>
                        <a:t> IBH Needs</a:t>
                      </a:r>
                      <a:endParaRPr sz="3200" b="1" u="none" strike="noStrike" cap="none">
                        <a:latin typeface="EB Garamond"/>
                        <a:ea typeface="EB Garamond"/>
                        <a:cs typeface="EB Garamond"/>
                        <a:sym typeface="EB Garamond"/>
                      </a:endParaRPr>
                    </a:p>
                  </a:txBody>
                  <a:tcPr marL="19050" marR="19050" marT="1905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B7C1E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3200" b="1" u="none" strike="noStrike" cap="none">
                          <a:latin typeface="EB Garamond"/>
                          <a:ea typeface="EB Garamond"/>
                          <a:cs typeface="EB Garamond"/>
                          <a:sym typeface="EB Garamond"/>
                        </a:rPr>
                        <a:t>N First Encounters</a:t>
                      </a:r>
                      <a:endParaRPr sz="3200" b="1" u="none" strike="noStrike" cap="none">
                        <a:latin typeface="EB Garamond"/>
                        <a:ea typeface="EB Garamond"/>
                        <a:cs typeface="EB Garamond"/>
                        <a:sym typeface="EB Garamond"/>
                      </a:endParaRPr>
                    </a:p>
                  </a:txBody>
                  <a:tcPr marL="19050" marR="19050" marT="19050" marB="0" anchor="ctr">
                    <a:lnL w="12700" cap="flat" cmpd="sng">
                      <a:solidFill>
                        <a:srgbClr val="FFFFFF"/>
                      </a:solidFill>
                      <a:prstDash val="solid"/>
                      <a:round/>
                      <a:headEnd type="none" w="sm" len="sm"/>
                      <a:tailEnd type="none" w="sm" len="sm"/>
                    </a:lnL>
                    <a:solidFill>
                      <a:srgbClr val="B7C1E8"/>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3200" b="1" u="none" strike="noStrike" cap="none">
                          <a:latin typeface="EB Garamond"/>
                          <a:ea typeface="EB Garamond"/>
                          <a:cs typeface="EB Garamond"/>
                          <a:sym typeface="EB Garamond"/>
                        </a:rPr>
                        <a:t>% of First Encounters with a Warm Handoff</a:t>
                      </a:r>
                      <a:endParaRPr sz="3200" b="1" u="none" strike="noStrike" cap="none">
                        <a:latin typeface="EB Garamond"/>
                        <a:ea typeface="EB Garamond"/>
                        <a:cs typeface="EB Garamond"/>
                        <a:sym typeface="EB Garamond"/>
                      </a:endParaRPr>
                    </a:p>
                  </a:txBody>
                  <a:tcPr marL="19050" marR="19050" marT="19050" marB="0" anchor="ctr">
                    <a:solidFill>
                      <a:srgbClr val="B7C1E8"/>
                    </a:solidFill>
                  </a:tcPr>
                </a:tc>
                <a:extLst>
                  <a:ext uri="{0D108BD9-81ED-4DB2-BD59-A6C34878D82A}">
                    <a16:rowId xmlns:a16="http://schemas.microsoft.com/office/drawing/2014/main" val="10000"/>
                  </a:ext>
                </a:extLst>
              </a:tr>
              <a:tr h="739275">
                <a:tc>
                  <a:txBody>
                    <a:bodyPr/>
                    <a:lstStyle/>
                    <a:p>
                      <a:pPr marL="0" marR="0" lvl="0" indent="0" algn="ctr" rtl="0">
                        <a:lnSpc>
                          <a:spcPct val="100000"/>
                        </a:lnSpc>
                        <a:spcBef>
                          <a:spcPts val="0"/>
                        </a:spcBef>
                        <a:spcAft>
                          <a:spcPts val="0"/>
                        </a:spcAft>
                        <a:buClr>
                          <a:srgbClr val="000000"/>
                        </a:buClr>
                        <a:buSzPts val="1100"/>
                        <a:buFont typeface="Arial"/>
                        <a:buNone/>
                      </a:pPr>
                      <a:r>
                        <a:rPr lang="en-US" sz="3200">
                          <a:latin typeface="EB Garamond"/>
                          <a:ea typeface="EB Garamond"/>
                          <a:cs typeface="EB Garamond"/>
                          <a:sym typeface="EB Garamond"/>
                        </a:rPr>
                        <a:t>Jan 2024</a:t>
                      </a:r>
                      <a:endParaRPr sz="3200" u="none" strike="noStrike" cap="none">
                        <a:latin typeface="EB Garamond"/>
                        <a:ea typeface="EB Garamond"/>
                        <a:cs typeface="EB Garamond"/>
                        <a:sym typeface="EB Garamond"/>
                      </a:endParaRPr>
                    </a:p>
                  </a:txBody>
                  <a:tcPr marL="19050" marR="19050" marT="19050" marB="0" anchor="ctr">
                    <a:lnR w="12700" cap="flat" cmpd="sng">
                      <a:solidFill>
                        <a:srgbClr val="FFFFFF"/>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3200" u="none" strike="noStrike" cap="none">
                          <a:latin typeface="EB Garamond"/>
                          <a:ea typeface="EB Garamond"/>
                          <a:cs typeface="EB Garamond"/>
                          <a:sym typeface="EB Garamond"/>
                        </a:rPr>
                        <a:t>63</a:t>
                      </a:r>
                      <a:endParaRPr sz="3200" u="none" strike="noStrike" cap="none">
                        <a:latin typeface="EB Garamond"/>
                        <a:ea typeface="EB Garamond"/>
                        <a:cs typeface="EB Garamond"/>
                        <a:sym typeface="EB Garamond"/>
                      </a:endParaRPr>
                    </a:p>
                  </a:txBody>
                  <a:tcPr marL="19050" marR="19050" marT="1905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3200" u="none" strike="noStrike" cap="none">
                          <a:latin typeface="EB Garamond"/>
                          <a:ea typeface="EB Garamond"/>
                          <a:cs typeface="EB Garamond"/>
                          <a:sym typeface="EB Garamond"/>
                        </a:rPr>
                        <a:t>24 (38%)</a:t>
                      </a:r>
                      <a:endParaRPr sz="3200" u="none" strike="noStrike" cap="none">
                        <a:latin typeface="EB Garamond"/>
                        <a:ea typeface="EB Garamond"/>
                        <a:cs typeface="EB Garamond"/>
                        <a:sym typeface="EB Garamond"/>
                      </a:endParaRPr>
                    </a:p>
                  </a:txBody>
                  <a:tcPr marL="19050" marR="19050" marT="1905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3200" u="none" strike="noStrike" cap="none">
                          <a:latin typeface="EB Garamond"/>
                          <a:ea typeface="EB Garamond"/>
                          <a:cs typeface="EB Garamond"/>
                          <a:sym typeface="EB Garamond"/>
                        </a:rPr>
                        <a:t>47 (75%)</a:t>
                      </a:r>
                      <a:endParaRPr sz="3200" u="none" strike="noStrike" cap="none">
                        <a:latin typeface="EB Garamond"/>
                        <a:ea typeface="EB Garamond"/>
                        <a:cs typeface="EB Garamond"/>
                        <a:sym typeface="EB Garamond"/>
                      </a:endParaRPr>
                    </a:p>
                  </a:txBody>
                  <a:tcPr marL="19050" marR="19050" marT="1905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3200" u="none" strike="noStrike" cap="none">
                          <a:latin typeface="EB Garamond"/>
                          <a:ea typeface="EB Garamond"/>
                          <a:cs typeface="EB Garamond"/>
                          <a:sym typeface="EB Garamond"/>
                        </a:rPr>
                        <a:t>26</a:t>
                      </a:r>
                      <a:endParaRPr sz="3200" u="none" strike="noStrike" cap="none">
                        <a:latin typeface="EB Garamond"/>
                        <a:ea typeface="EB Garamond"/>
                        <a:cs typeface="EB Garamond"/>
                        <a:sym typeface="EB Garamond"/>
                      </a:endParaRPr>
                    </a:p>
                  </a:txBody>
                  <a:tcPr marL="19050" marR="19050" marT="19050" marB="0" anchor="ctr">
                    <a:lnL w="12700" cap="flat" cmpd="sng">
                      <a:solidFill>
                        <a:srgbClr val="FFFFFF"/>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3200" u="none" strike="noStrike" cap="none">
                          <a:latin typeface="EB Garamond"/>
                          <a:ea typeface="EB Garamond"/>
                          <a:cs typeface="EB Garamond"/>
                          <a:sym typeface="EB Garamond"/>
                        </a:rPr>
                        <a:t>89%</a:t>
                      </a:r>
                      <a:endParaRPr sz="3200" u="none" strike="noStrike" cap="none">
                        <a:latin typeface="EB Garamond"/>
                        <a:ea typeface="EB Garamond"/>
                        <a:cs typeface="EB Garamond"/>
                        <a:sym typeface="EB Garamond"/>
                      </a:endParaRPr>
                    </a:p>
                  </a:txBody>
                  <a:tcPr marL="19050" marR="19050" marT="19050" marB="0" anchor="ctr"/>
                </a:tc>
                <a:extLst>
                  <a:ext uri="{0D108BD9-81ED-4DB2-BD59-A6C34878D82A}">
                    <a16:rowId xmlns:a16="http://schemas.microsoft.com/office/drawing/2014/main" val="10001"/>
                  </a:ext>
                </a:extLst>
              </a:tr>
              <a:tr h="979170">
                <a:tc>
                  <a:txBody>
                    <a:bodyPr/>
                    <a:lstStyle/>
                    <a:p>
                      <a:pPr marL="0" marR="0" lvl="0" indent="0" algn="ctr" rtl="0">
                        <a:lnSpc>
                          <a:spcPct val="100000"/>
                        </a:lnSpc>
                        <a:spcBef>
                          <a:spcPts val="0"/>
                        </a:spcBef>
                        <a:spcAft>
                          <a:spcPts val="0"/>
                        </a:spcAft>
                        <a:buClr>
                          <a:srgbClr val="000000"/>
                        </a:buClr>
                        <a:buSzPts val="1100"/>
                        <a:buFont typeface="Arial"/>
                        <a:buNone/>
                      </a:pPr>
                      <a:r>
                        <a:rPr lang="en-US" sz="3200">
                          <a:latin typeface="EB Garamond"/>
                          <a:ea typeface="EB Garamond"/>
                          <a:cs typeface="EB Garamond"/>
                          <a:sym typeface="EB Garamond"/>
                        </a:rPr>
                        <a:t>March 2024</a:t>
                      </a:r>
                      <a:endParaRPr sz="3200" u="none" strike="noStrike" cap="none">
                        <a:latin typeface="EB Garamond"/>
                        <a:ea typeface="EB Garamond"/>
                        <a:cs typeface="EB Garamond"/>
                        <a:sym typeface="EB Garamond"/>
                      </a:endParaRPr>
                    </a:p>
                  </a:txBody>
                  <a:tcPr marL="19050" marR="19050" marT="19050" marB="0" anchor="ctr">
                    <a:lnR w="12700" cap="flat" cmpd="sng">
                      <a:solidFill>
                        <a:srgbClr val="FFFFFF"/>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3200" u="none" strike="noStrike" cap="none">
                          <a:latin typeface="EB Garamond"/>
                          <a:ea typeface="EB Garamond"/>
                          <a:cs typeface="EB Garamond"/>
                          <a:sym typeface="EB Garamond"/>
                        </a:rPr>
                        <a:t>81</a:t>
                      </a:r>
                      <a:endParaRPr sz="3200" u="none" strike="noStrike" cap="none">
                        <a:latin typeface="EB Garamond"/>
                        <a:ea typeface="EB Garamond"/>
                        <a:cs typeface="EB Garamond"/>
                        <a:sym typeface="EB Garamond"/>
                      </a:endParaRPr>
                    </a:p>
                  </a:txBody>
                  <a:tcPr marL="19050" marR="19050" marT="1905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3200" u="none" strike="noStrike" cap="none">
                          <a:latin typeface="EB Garamond"/>
                          <a:ea typeface="EB Garamond"/>
                          <a:cs typeface="EB Garamond"/>
                          <a:sym typeface="EB Garamond"/>
                        </a:rPr>
                        <a:t>34 (42%)</a:t>
                      </a:r>
                      <a:endParaRPr sz="3200" u="none" strike="noStrike" cap="none">
                        <a:latin typeface="EB Garamond"/>
                        <a:ea typeface="EB Garamond"/>
                        <a:cs typeface="EB Garamond"/>
                        <a:sym typeface="EB Garamond"/>
                      </a:endParaRPr>
                    </a:p>
                  </a:txBody>
                  <a:tcPr marL="19050" marR="19050" marT="1905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3200" u="none" strike="noStrike" cap="none">
                          <a:latin typeface="EB Garamond"/>
                          <a:ea typeface="EB Garamond"/>
                          <a:cs typeface="EB Garamond"/>
                          <a:sym typeface="EB Garamond"/>
                        </a:rPr>
                        <a:t>6</a:t>
                      </a:r>
                      <a:r>
                        <a:rPr lang="en-US" sz="3200">
                          <a:latin typeface="EB Garamond"/>
                          <a:ea typeface="EB Garamond"/>
                          <a:cs typeface="EB Garamond"/>
                          <a:sym typeface="EB Garamond"/>
                        </a:rPr>
                        <a:t>1</a:t>
                      </a:r>
                      <a:r>
                        <a:rPr lang="en-US" sz="3200" u="none" strike="noStrike" cap="none">
                          <a:latin typeface="EB Garamond"/>
                          <a:ea typeface="EB Garamond"/>
                          <a:cs typeface="EB Garamond"/>
                          <a:sym typeface="EB Garamond"/>
                        </a:rPr>
                        <a:t> (7</a:t>
                      </a:r>
                      <a:r>
                        <a:rPr lang="en-US" sz="3200">
                          <a:latin typeface="EB Garamond"/>
                          <a:ea typeface="EB Garamond"/>
                          <a:cs typeface="EB Garamond"/>
                          <a:sym typeface="EB Garamond"/>
                        </a:rPr>
                        <a:t>5</a:t>
                      </a:r>
                      <a:r>
                        <a:rPr lang="en-US" sz="3200" u="none" strike="noStrike" cap="none">
                          <a:latin typeface="EB Garamond"/>
                          <a:ea typeface="EB Garamond"/>
                          <a:cs typeface="EB Garamond"/>
                          <a:sym typeface="EB Garamond"/>
                        </a:rPr>
                        <a:t>%)</a:t>
                      </a:r>
                      <a:endParaRPr sz="3200" u="none" strike="noStrike" cap="none">
                        <a:latin typeface="EB Garamond"/>
                        <a:ea typeface="EB Garamond"/>
                        <a:cs typeface="EB Garamond"/>
                        <a:sym typeface="EB Garamond"/>
                      </a:endParaRPr>
                    </a:p>
                  </a:txBody>
                  <a:tcPr marL="19050" marR="19050" marT="1905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3200" u="none" strike="noStrike" cap="none">
                          <a:latin typeface="EB Garamond"/>
                          <a:ea typeface="EB Garamond"/>
                          <a:cs typeface="EB Garamond"/>
                          <a:sym typeface="EB Garamond"/>
                        </a:rPr>
                        <a:t>38</a:t>
                      </a:r>
                      <a:endParaRPr sz="3200" u="none" strike="noStrike" cap="none">
                        <a:latin typeface="EB Garamond"/>
                        <a:ea typeface="EB Garamond"/>
                        <a:cs typeface="EB Garamond"/>
                        <a:sym typeface="EB Garamond"/>
                      </a:endParaRPr>
                    </a:p>
                  </a:txBody>
                  <a:tcPr marL="19050" marR="19050" marT="19050" marB="0" anchor="ctr">
                    <a:lnL w="12700" cap="flat" cmpd="sng">
                      <a:solidFill>
                        <a:srgbClr val="FFFFFF"/>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3200" u="none" strike="noStrike" cap="none">
                          <a:latin typeface="EB Garamond"/>
                          <a:ea typeface="EB Garamond"/>
                          <a:cs typeface="EB Garamond"/>
                          <a:sym typeface="EB Garamond"/>
                        </a:rPr>
                        <a:t>82%</a:t>
                      </a:r>
                      <a:endParaRPr sz="3200" u="none" strike="noStrike" cap="none">
                        <a:latin typeface="EB Garamond"/>
                        <a:ea typeface="EB Garamond"/>
                        <a:cs typeface="EB Garamond"/>
                        <a:sym typeface="EB Garamond"/>
                      </a:endParaRPr>
                    </a:p>
                  </a:txBody>
                  <a:tcPr marL="19050" marR="19050" marT="19050" marB="0" anchor="ctr"/>
                </a:tc>
                <a:extLst>
                  <a:ext uri="{0D108BD9-81ED-4DB2-BD59-A6C34878D82A}">
                    <a16:rowId xmlns:a16="http://schemas.microsoft.com/office/drawing/2014/main" val="10002"/>
                  </a:ext>
                </a:extLst>
              </a:tr>
              <a:tr h="979170">
                <a:tc>
                  <a:txBody>
                    <a:bodyPr/>
                    <a:lstStyle/>
                    <a:p>
                      <a:pPr marL="0" marR="0" lvl="0" indent="0" algn="ctr" rtl="0">
                        <a:lnSpc>
                          <a:spcPct val="100000"/>
                        </a:lnSpc>
                        <a:spcBef>
                          <a:spcPts val="0"/>
                        </a:spcBef>
                        <a:spcAft>
                          <a:spcPts val="0"/>
                        </a:spcAft>
                        <a:buClr>
                          <a:srgbClr val="000000"/>
                        </a:buClr>
                        <a:buSzPts val="1100"/>
                        <a:buFont typeface="Arial"/>
                        <a:buNone/>
                      </a:pPr>
                      <a:r>
                        <a:rPr lang="en-US" sz="3200">
                          <a:latin typeface="EB Garamond"/>
                          <a:ea typeface="EB Garamond"/>
                          <a:cs typeface="EB Garamond"/>
                          <a:sym typeface="EB Garamond"/>
                        </a:rPr>
                        <a:t>June 2024</a:t>
                      </a:r>
                      <a:endParaRPr sz="3200" u="none" strike="noStrike" cap="none">
                        <a:latin typeface="EB Garamond"/>
                        <a:ea typeface="EB Garamond"/>
                        <a:cs typeface="EB Garamond"/>
                        <a:sym typeface="EB Garamond"/>
                      </a:endParaRPr>
                    </a:p>
                  </a:txBody>
                  <a:tcPr marL="19050" marR="19050" marT="19050" marB="0" anchor="ctr">
                    <a:lnR w="12700" cap="flat" cmpd="sng">
                      <a:solidFill>
                        <a:srgbClr val="FFFFFF"/>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3200" u="none" strike="noStrike" cap="none">
                          <a:latin typeface="EB Garamond"/>
                          <a:ea typeface="EB Garamond"/>
                          <a:cs typeface="EB Garamond"/>
                          <a:sym typeface="EB Garamond"/>
                        </a:rPr>
                        <a:t>89</a:t>
                      </a:r>
                      <a:endParaRPr sz="3200" u="none" strike="noStrike" cap="none">
                        <a:latin typeface="EB Garamond"/>
                        <a:ea typeface="EB Garamond"/>
                        <a:cs typeface="EB Garamond"/>
                        <a:sym typeface="EB Garamond"/>
                      </a:endParaRPr>
                    </a:p>
                  </a:txBody>
                  <a:tcPr marL="19050" marR="19050" marT="1905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3200" u="none" strike="noStrike" cap="none">
                          <a:latin typeface="EB Garamond"/>
                          <a:ea typeface="EB Garamond"/>
                          <a:cs typeface="EB Garamond"/>
                          <a:sym typeface="EB Garamond"/>
                        </a:rPr>
                        <a:t>5</a:t>
                      </a:r>
                      <a:r>
                        <a:rPr lang="en-US" sz="3200">
                          <a:latin typeface="EB Garamond"/>
                          <a:ea typeface="EB Garamond"/>
                          <a:cs typeface="EB Garamond"/>
                          <a:sym typeface="EB Garamond"/>
                        </a:rPr>
                        <a:t>4</a:t>
                      </a:r>
                      <a:r>
                        <a:rPr lang="en-US" sz="3200" u="none" strike="noStrike" cap="none">
                          <a:latin typeface="EB Garamond"/>
                          <a:ea typeface="EB Garamond"/>
                          <a:cs typeface="EB Garamond"/>
                          <a:sym typeface="EB Garamond"/>
                        </a:rPr>
                        <a:t> (61%)</a:t>
                      </a:r>
                      <a:endParaRPr sz="3200" u="none" strike="noStrike" cap="none">
                        <a:latin typeface="EB Garamond"/>
                        <a:ea typeface="EB Garamond"/>
                        <a:cs typeface="EB Garamond"/>
                        <a:sym typeface="EB Garamond"/>
                      </a:endParaRPr>
                    </a:p>
                  </a:txBody>
                  <a:tcPr marL="19050" marR="19050" marT="1905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3200" u="none" strike="noStrike" cap="none">
                          <a:latin typeface="EB Garamond"/>
                          <a:ea typeface="EB Garamond"/>
                          <a:cs typeface="EB Garamond"/>
                          <a:sym typeface="EB Garamond"/>
                        </a:rPr>
                        <a:t>5</a:t>
                      </a:r>
                      <a:r>
                        <a:rPr lang="en-US" sz="3200">
                          <a:latin typeface="EB Garamond"/>
                          <a:ea typeface="EB Garamond"/>
                          <a:cs typeface="EB Garamond"/>
                          <a:sym typeface="EB Garamond"/>
                        </a:rPr>
                        <a:t>1</a:t>
                      </a:r>
                      <a:r>
                        <a:rPr lang="en-US" sz="3200" u="none" strike="noStrike" cap="none">
                          <a:latin typeface="EB Garamond"/>
                          <a:ea typeface="EB Garamond"/>
                          <a:cs typeface="EB Garamond"/>
                          <a:sym typeface="EB Garamond"/>
                        </a:rPr>
                        <a:t> (57%)</a:t>
                      </a:r>
                      <a:endParaRPr sz="3200" u="none" strike="noStrike" cap="none">
                        <a:latin typeface="EB Garamond"/>
                        <a:ea typeface="EB Garamond"/>
                        <a:cs typeface="EB Garamond"/>
                        <a:sym typeface="EB Garamond"/>
                      </a:endParaRPr>
                    </a:p>
                  </a:txBody>
                  <a:tcPr marL="19050" marR="19050" marT="1905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3200" u="none" strike="noStrike" cap="none">
                          <a:latin typeface="EB Garamond"/>
                          <a:ea typeface="EB Garamond"/>
                          <a:cs typeface="EB Garamond"/>
                          <a:sym typeface="EB Garamond"/>
                        </a:rPr>
                        <a:t>24</a:t>
                      </a:r>
                      <a:endParaRPr sz="3200" u="none" strike="noStrike" cap="none">
                        <a:latin typeface="EB Garamond"/>
                        <a:ea typeface="EB Garamond"/>
                        <a:cs typeface="EB Garamond"/>
                        <a:sym typeface="EB Garamond"/>
                      </a:endParaRPr>
                    </a:p>
                  </a:txBody>
                  <a:tcPr marL="19050" marR="19050" marT="19050" marB="0" anchor="ctr">
                    <a:lnL w="12700" cap="flat" cmpd="sng">
                      <a:solidFill>
                        <a:srgbClr val="FFFFFF"/>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3200" u="none" strike="noStrike" cap="none">
                          <a:latin typeface="EB Garamond"/>
                          <a:ea typeface="EB Garamond"/>
                          <a:cs typeface="EB Garamond"/>
                          <a:sym typeface="EB Garamond"/>
                        </a:rPr>
                        <a:t>75%</a:t>
                      </a:r>
                      <a:endParaRPr sz="3200" u="none" strike="noStrike" cap="none">
                        <a:latin typeface="EB Garamond"/>
                        <a:ea typeface="EB Garamond"/>
                        <a:cs typeface="EB Garamond"/>
                        <a:sym typeface="EB Garamond"/>
                      </a:endParaRPr>
                    </a:p>
                  </a:txBody>
                  <a:tcPr marL="19050" marR="19050" marT="19050" marB="0" anchor="ctr"/>
                </a:tc>
                <a:extLst>
                  <a:ext uri="{0D108BD9-81ED-4DB2-BD59-A6C34878D82A}">
                    <a16:rowId xmlns:a16="http://schemas.microsoft.com/office/drawing/2014/main" val="10003"/>
                  </a:ext>
                </a:extLst>
              </a:tr>
              <a:tr h="979170">
                <a:tc>
                  <a:txBody>
                    <a:bodyPr/>
                    <a:lstStyle/>
                    <a:p>
                      <a:pPr marL="0" marR="0" lvl="0" indent="0" algn="ctr" rtl="0">
                        <a:lnSpc>
                          <a:spcPct val="100000"/>
                        </a:lnSpc>
                        <a:spcBef>
                          <a:spcPts val="0"/>
                        </a:spcBef>
                        <a:spcAft>
                          <a:spcPts val="0"/>
                        </a:spcAft>
                        <a:buNone/>
                      </a:pPr>
                      <a:r>
                        <a:rPr lang="en-US" sz="3200">
                          <a:latin typeface="EB Garamond"/>
                          <a:ea typeface="EB Garamond"/>
                          <a:cs typeface="EB Garamond"/>
                          <a:sym typeface="EB Garamond"/>
                        </a:rPr>
                        <a:t>Sept 2024</a:t>
                      </a:r>
                      <a:endParaRPr sz="3200" u="none" strike="noStrike" cap="none">
                        <a:latin typeface="EB Garamond"/>
                        <a:ea typeface="EB Garamond"/>
                        <a:cs typeface="EB Garamond"/>
                        <a:sym typeface="EB Garamond"/>
                      </a:endParaRPr>
                    </a:p>
                  </a:txBody>
                  <a:tcPr marL="19050" marR="19050" marT="19050" marB="0" anchor="ctr">
                    <a:lnR w="12700" cap="flat" cmpd="sng">
                      <a:solidFill>
                        <a:srgbClr val="FFFFFF"/>
                      </a:solidFill>
                      <a:prstDash val="solid"/>
                      <a:round/>
                      <a:headEnd type="none" w="sm" len="sm"/>
                      <a:tailEnd type="none" w="sm" len="sm"/>
                    </a:lnR>
                  </a:tcPr>
                </a:tc>
                <a:tc>
                  <a:txBody>
                    <a:bodyPr/>
                    <a:lstStyle/>
                    <a:p>
                      <a:pPr marL="0" marR="0" lvl="0" indent="0" algn="ctr" rtl="0">
                        <a:lnSpc>
                          <a:spcPct val="100000"/>
                        </a:lnSpc>
                        <a:spcBef>
                          <a:spcPts val="0"/>
                        </a:spcBef>
                        <a:spcAft>
                          <a:spcPts val="0"/>
                        </a:spcAft>
                        <a:buNone/>
                      </a:pPr>
                      <a:r>
                        <a:rPr lang="en-US" sz="3200">
                          <a:latin typeface="EB Garamond"/>
                          <a:ea typeface="EB Garamond"/>
                          <a:cs typeface="EB Garamond"/>
                          <a:sym typeface="EB Garamond"/>
                        </a:rPr>
                        <a:t>94</a:t>
                      </a:r>
                      <a:endParaRPr sz="3200" u="none" strike="noStrike" cap="none">
                        <a:latin typeface="EB Garamond"/>
                        <a:ea typeface="EB Garamond"/>
                        <a:cs typeface="EB Garamond"/>
                        <a:sym typeface="EB Garamond"/>
                      </a:endParaRPr>
                    </a:p>
                  </a:txBody>
                  <a:tcPr marL="19050" marR="19050" marT="1905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tcPr>
                </a:tc>
                <a:tc>
                  <a:txBody>
                    <a:bodyPr/>
                    <a:lstStyle/>
                    <a:p>
                      <a:pPr marL="0" marR="0" lvl="0" indent="0" algn="ctr" rtl="0">
                        <a:lnSpc>
                          <a:spcPct val="100000"/>
                        </a:lnSpc>
                        <a:spcBef>
                          <a:spcPts val="0"/>
                        </a:spcBef>
                        <a:spcAft>
                          <a:spcPts val="0"/>
                        </a:spcAft>
                        <a:buNone/>
                      </a:pPr>
                      <a:r>
                        <a:rPr lang="en-US" sz="3200">
                          <a:latin typeface="EB Garamond"/>
                          <a:ea typeface="EB Garamond"/>
                          <a:cs typeface="EB Garamond"/>
                          <a:sym typeface="EB Garamond"/>
                        </a:rPr>
                        <a:t>45 (48%)</a:t>
                      </a:r>
                      <a:endParaRPr sz="3200" u="none" strike="noStrike" cap="none">
                        <a:latin typeface="EB Garamond"/>
                        <a:ea typeface="EB Garamond"/>
                        <a:cs typeface="EB Garamond"/>
                        <a:sym typeface="EB Garamond"/>
                      </a:endParaRPr>
                    </a:p>
                  </a:txBody>
                  <a:tcPr marL="19050" marR="19050" marT="1905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3200">
                          <a:latin typeface="EB Garamond"/>
                          <a:ea typeface="EB Garamond"/>
                          <a:cs typeface="EB Garamond"/>
                          <a:sym typeface="EB Garamond"/>
                        </a:rPr>
                        <a:t>59 (63%)</a:t>
                      </a:r>
                      <a:endParaRPr sz="3200" u="none" strike="noStrike" cap="none">
                        <a:latin typeface="EB Garamond"/>
                        <a:ea typeface="EB Garamond"/>
                        <a:cs typeface="EB Garamond"/>
                        <a:sym typeface="EB Garamond"/>
                      </a:endParaRPr>
                    </a:p>
                  </a:txBody>
                  <a:tcPr marL="19050" marR="19050" marT="1905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3200">
                          <a:latin typeface="EB Garamond"/>
                          <a:ea typeface="EB Garamond"/>
                          <a:cs typeface="EB Garamond"/>
                          <a:sym typeface="EB Garamond"/>
                        </a:rPr>
                        <a:t>39</a:t>
                      </a:r>
                      <a:endParaRPr sz="3200" u="none" strike="noStrike" cap="none">
                        <a:latin typeface="EB Garamond"/>
                        <a:ea typeface="EB Garamond"/>
                        <a:cs typeface="EB Garamond"/>
                        <a:sym typeface="EB Garamond"/>
                      </a:endParaRPr>
                    </a:p>
                  </a:txBody>
                  <a:tcPr marL="19050" marR="19050" marT="19050" marB="0" anchor="ctr">
                    <a:lnL w="12700" cap="flat" cmpd="sng">
                      <a:solidFill>
                        <a:srgbClr val="FFFFFF"/>
                      </a:solidFill>
                      <a:prstDash val="solid"/>
                      <a:round/>
                      <a:headEnd type="none" w="sm" len="sm"/>
                      <a:tailEnd type="none" w="sm" len="sm"/>
                    </a:lnL>
                  </a:tcPr>
                </a:tc>
                <a:tc>
                  <a:txBody>
                    <a:bodyPr/>
                    <a:lstStyle/>
                    <a:p>
                      <a:pPr marL="0" marR="0" lvl="0" indent="0" algn="ctr" rtl="0">
                        <a:lnSpc>
                          <a:spcPct val="100000"/>
                        </a:lnSpc>
                        <a:spcBef>
                          <a:spcPts val="0"/>
                        </a:spcBef>
                        <a:spcAft>
                          <a:spcPts val="0"/>
                        </a:spcAft>
                        <a:buNone/>
                      </a:pPr>
                      <a:r>
                        <a:rPr lang="en-US" sz="3200">
                          <a:latin typeface="EB Garamond"/>
                          <a:ea typeface="EB Garamond"/>
                          <a:cs typeface="EB Garamond"/>
                          <a:sym typeface="EB Garamond"/>
                        </a:rPr>
                        <a:t>85%</a:t>
                      </a:r>
                      <a:endParaRPr sz="3200" u="none" strike="noStrike" cap="none">
                        <a:latin typeface="EB Garamond"/>
                        <a:ea typeface="EB Garamond"/>
                        <a:cs typeface="EB Garamond"/>
                        <a:sym typeface="EB Garamond"/>
                      </a:endParaRPr>
                    </a:p>
                  </a:txBody>
                  <a:tcPr marL="19050" marR="19050" marT="19050" marB="0" anchor="ctr"/>
                </a:tc>
                <a:extLst>
                  <a:ext uri="{0D108BD9-81ED-4DB2-BD59-A6C34878D82A}">
                    <a16:rowId xmlns:a16="http://schemas.microsoft.com/office/drawing/2014/main" val="10004"/>
                  </a:ext>
                </a:extLst>
              </a:tr>
              <a:tr h="499110">
                <a:tc>
                  <a:txBody>
                    <a:bodyPr/>
                    <a:lstStyle/>
                    <a:p>
                      <a:pPr marL="0" marR="0" lvl="0" indent="0" algn="ctr" rtl="0">
                        <a:lnSpc>
                          <a:spcPct val="100000"/>
                        </a:lnSpc>
                        <a:spcBef>
                          <a:spcPts val="0"/>
                        </a:spcBef>
                        <a:spcAft>
                          <a:spcPts val="0"/>
                        </a:spcAft>
                        <a:buClr>
                          <a:srgbClr val="000000"/>
                        </a:buClr>
                        <a:buSzPts val="1100"/>
                        <a:buFont typeface="Arial"/>
                        <a:buNone/>
                      </a:pPr>
                      <a:r>
                        <a:rPr lang="en-US" sz="3200" u="none" strike="noStrike" cap="none">
                          <a:latin typeface="EB Garamond"/>
                          <a:ea typeface="EB Garamond"/>
                          <a:cs typeface="EB Garamond"/>
                          <a:sym typeface="EB Garamond"/>
                        </a:rPr>
                        <a:t>p-value</a:t>
                      </a:r>
                      <a:endParaRPr sz="3200" u="none" strike="noStrike" cap="none">
                        <a:latin typeface="EB Garamond"/>
                        <a:ea typeface="EB Garamond"/>
                        <a:cs typeface="EB Garamond"/>
                        <a:sym typeface="EB Garamond"/>
                      </a:endParaRPr>
                    </a:p>
                  </a:txBody>
                  <a:tcPr marL="19050" marR="19050" marT="19050" marB="0" anchor="ctr">
                    <a:lnR w="12700" cap="flat" cmpd="sng">
                      <a:solidFill>
                        <a:srgbClr val="FFFFFF"/>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3200" u="none" strike="noStrike" cap="none">
                          <a:latin typeface="EB Garamond"/>
                          <a:ea typeface="EB Garamond"/>
                          <a:cs typeface="EB Garamond"/>
                          <a:sym typeface="EB Garamond"/>
                        </a:rPr>
                        <a:t>–</a:t>
                      </a:r>
                      <a:endParaRPr sz="3200" u="none" strike="noStrike" cap="none">
                        <a:latin typeface="EB Garamond"/>
                        <a:ea typeface="EB Garamond"/>
                        <a:cs typeface="EB Garamond"/>
                        <a:sym typeface="EB Garamond"/>
                      </a:endParaRPr>
                    </a:p>
                  </a:txBody>
                  <a:tcPr marL="19050" marR="19050" marT="1905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3200" i="1" u="none" strike="noStrike" cap="none">
                          <a:latin typeface="EB Garamond"/>
                          <a:ea typeface="EB Garamond"/>
                          <a:cs typeface="EB Garamond"/>
                          <a:sym typeface="EB Garamond"/>
                        </a:rPr>
                        <a:t>0.0246</a:t>
                      </a:r>
                      <a:endParaRPr sz="3200" b="1" i="1" u="none" strike="noStrike" cap="none">
                        <a:latin typeface="EB Garamond"/>
                        <a:ea typeface="EB Garamond"/>
                        <a:cs typeface="EB Garamond"/>
                        <a:sym typeface="EB Garamond"/>
                      </a:endParaRPr>
                    </a:p>
                  </a:txBody>
                  <a:tcPr marL="19050" marR="19050" marT="1905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3200" i="1" u="none" strike="noStrike" cap="none">
                          <a:latin typeface="EB Garamond"/>
                          <a:ea typeface="EB Garamond"/>
                          <a:cs typeface="EB Garamond"/>
                          <a:sym typeface="EB Garamond"/>
                        </a:rPr>
                        <a:t>0</a:t>
                      </a:r>
                      <a:r>
                        <a:rPr lang="en-US" sz="3200" i="1">
                          <a:latin typeface="EB Garamond"/>
                          <a:ea typeface="EB Garamond"/>
                          <a:cs typeface="EB Garamond"/>
                          <a:sym typeface="EB Garamond"/>
                        </a:rPr>
                        <a:t>.0341</a:t>
                      </a:r>
                      <a:endParaRPr sz="3200" i="1" u="none" strike="noStrike" cap="none">
                        <a:latin typeface="EB Garamond"/>
                        <a:ea typeface="EB Garamond"/>
                        <a:cs typeface="EB Garamond"/>
                        <a:sym typeface="EB Garamond"/>
                      </a:endParaRPr>
                    </a:p>
                  </a:txBody>
                  <a:tcPr marL="19050" marR="19050" marT="19050" marB="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3200" u="none" strike="noStrike" cap="none">
                          <a:latin typeface="EB Garamond"/>
                          <a:ea typeface="EB Garamond"/>
                          <a:cs typeface="EB Garamond"/>
                          <a:sym typeface="EB Garamond"/>
                        </a:rPr>
                        <a:t>–</a:t>
                      </a:r>
                      <a:endParaRPr sz="3200" u="none" strike="noStrike" cap="none">
                        <a:latin typeface="EB Garamond"/>
                        <a:ea typeface="EB Garamond"/>
                        <a:cs typeface="EB Garamond"/>
                        <a:sym typeface="EB Garamond"/>
                      </a:endParaRPr>
                    </a:p>
                  </a:txBody>
                  <a:tcPr marL="19050" marR="19050" marT="19050" marB="0" anchor="ctr">
                    <a:lnL w="12700" cap="flat" cmpd="sng">
                      <a:solidFill>
                        <a:srgbClr val="FFFFFF"/>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100"/>
                        <a:buFont typeface="Arial"/>
                        <a:buNone/>
                      </a:pPr>
                      <a:r>
                        <a:rPr lang="en-US" sz="3200" u="none" strike="noStrike" cap="none">
                          <a:latin typeface="EB Garamond"/>
                          <a:ea typeface="EB Garamond"/>
                          <a:cs typeface="EB Garamond"/>
                          <a:sym typeface="EB Garamond"/>
                        </a:rPr>
                        <a:t>0.630</a:t>
                      </a:r>
                      <a:r>
                        <a:rPr lang="en-US" sz="3200">
                          <a:latin typeface="EB Garamond"/>
                          <a:ea typeface="EB Garamond"/>
                          <a:cs typeface="EB Garamond"/>
                          <a:sym typeface="EB Garamond"/>
                        </a:rPr>
                        <a:t>4</a:t>
                      </a:r>
                      <a:endParaRPr sz="3200" u="none" strike="noStrike" cap="none">
                        <a:latin typeface="EB Garamond"/>
                        <a:ea typeface="EB Garamond"/>
                        <a:cs typeface="EB Garamond"/>
                        <a:sym typeface="EB Garamond"/>
                      </a:endParaRPr>
                    </a:p>
                  </a:txBody>
                  <a:tcPr marL="19050" marR="19050" marT="19050" marB="0" anchor="ctr"/>
                </a:tc>
                <a:extLst>
                  <a:ext uri="{0D108BD9-81ED-4DB2-BD59-A6C34878D82A}">
                    <a16:rowId xmlns:a16="http://schemas.microsoft.com/office/drawing/2014/main" val="10005"/>
                  </a:ext>
                </a:extLst>
              </a:tr>
            </a:tbl>
          </a:graphicData>
        </a:graphic>
      </p:graphicFrame>
      <p:sp>
        <p:nvSpPr>
          <p:cNvPr id="212" name="Google Shape;212;g2fe3ae13222_0_59"/>
          <p:cNvSpPr/>
          <p:nvPr/>
        </p:nvSpPr>
        <p:spPr>
          <a:xfrm>
            <a:off x="9277088" y="332063"/>
            <a:ext cx="8427150" cy="3877200"/>
          </a:xfrm>
          <a:prstGeom prst="wedgeEllipseCallout">
            <a:avLst>
              <a:gd name="adj1" fmla="val -20833"/>
              <a:gd name="adj2" fmla="val 62500"/>
            </a:avLst>
          </a:prstGeom>
          <a:solidFill>
            <a:srgbClr val="26547C"/>
          </a:solidFill>
          <a:ln w="9525" cap="flat" cmpd="sng">
            <a:solidFill>
              <a:schemeClr val="dk2"/>
            </a:solidFill>
            <a:prstDash val="solid"/>
            <a:round/>
            <a:headEnd type="none" w="sm" len="sm"/>
            <a:tailEnd type="none" w="sm" len="sm"/>
          </a:ln>
        </p:spPr>
        <p:txBody>
          <a:bodyPr spcFirstLastPara="1" wrap="square" lIns="137138" tIns="137138" rIns="137138" bIns="137138" anchor="ctr" anchorCtr="0">
            <a:noAutofit/>
          </a:bodyPr>
          <a:lstStyle/>
          <a:p>
            <a:pPr marL="685800" defTabSz="1371600">
              <a:lnSpc>
                <a:spcPct val="115000"/>
              </a:lnSpc>
              <a:buClr>
                <a:srgbClr val="000000"/>
              </a:buClr>
              <a:buSzPts val="1100"/>
            </a:pPr>
            <a:r>
              <a:rPr lang="en-US" sz="2250" kern="0">
                <a:solidFill>
                  <a:srgbClr val="FFFFFF"/>
                </a:solidFill>
                <a:latin typeface="EB Garamond"/>
                <a:ea typeface="EB Garamond"/>
                <a:cs typeface="EB Garamond"/>
                <a:sym typeface="EB Garamond"/>
              </a:rPr>
              <a:t>“You provide support, validation, encouragement. You provide education, psychoeducation. You provide so much for these families and just the ability to provide that rapport in the initial meeting with somebody in a handoff. And be able to connect them with services and help them to follow through is an admirable skill that you just possess”- IBH Director </a:t>
            </a:r>
            <a:endParaRPr sz="2700" kern="0">
              <a:solidFill>
                <a:srgbClr val="FFFFFF"/>
              </a:solidFill>
              <a:latin typeface="EB Garamond"/>
              <a:ea typeface="EB Garamond"/>
              <a:cs typeface="EB Garamond"/>
              <a:sym typeface="EB Garamond"/>
            </a:endParaRPr>
          </a:p>
        </p:txBody>
      </p:sp>
      <p:pic>
        <p:nvPicPr>
          <p:cNvPr id="213" name="Google Shape;213;g2fe3ae13222_0_59" title="Points scored"/>
          <p:cNvPicPr preferRelativeResize="0"/>
          <p:nvPr/>
        </p:nvPicPr>
        <p:blipFill>
          <a:blip r:embed="rId3">
            <a:alphaModFix/>
          </a:blip>
          <a:stretch>
            <a:fillRect/>
          </a:stretch>
        </p:blipFill>
        <p:spPr>
          <a:xfrm>
            <a:off x="524213" y="5143500"/>
            <a:ext cx="7551773" cy="444353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2bd52193d76_1_31"/>
          <p:cNvSpPr txBox="1">
            <a:spLocks noGrp="1"/>
          </p:cNvSpPr>
          <p:nvPr>
            <p:ph type="title"/>
          </p:nvPr>
        </p:nvSpPr>
        <p:spPr>
          <a:xfrm>
            <a:off x="203850" y="-343740"/>
            <a:ext cx="17880300" cy="1573200"/>
          </a:xfrm>
          <a:prstGeom prst="rect">
            <a:avLst/>
          </a:prstGeom>
          <a:noFill/>
          <a:ln>
            <a:noFill/>
          </a:ln>
        </p:spPr>
        <p:txBody>
          <a:bodyPr spcFirstLastPara="1" wrap="square" lIns="137138" tIns="68550" rIns="137138" bIns="68550" anchor="ctr" anchorCtr="0">
            <a:normAutofit/>
          </a:bodyPr>
          <a:lstStyle/>
          <a:p>
            <a:pPr algn="ctr"/>
            <a:r>
              <a:rPr lang="en-US" sz="4500"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 of Patients with the Following Goals Identified or Requested (N = 327)</a:t>
            </a:r>
            <a:endParaRPr sz="4500" dirty="0"/>
          </a:p>
        </p:txBody>
      </p:sp>
      <p:sp>
        <p:nvSpPr>
          <p:cNvPr id="219" name="Google Shape;219;g2bd52193d76_1_31"/>
          <p:cNvSpPr txBox="1">
            <a:spLocks noGrp="1"/>
          </p:cNvSpPr>
          <p:nvPr>
            <p:ph type="body" idx="1"/>
          </p:nvPr>
        </p:nvSpPr>
        <p:spPr>
          <a:xfrm>
            <a:off x="1257300" y="2738438"/>
            <a:ext cx="15773400" cy="6526800"/>
          </a:xfrm>
          <a:prstGeom prst="rect">
            <a:avLst/>
          </a:prstGeom>
          <a:noFill/>
          <a:ln w="9525" cap="flat" cmpd="sng">
            <a:solidFill>
              <a:schemeClr val="lt1"/>
            </a:solidFill>
            <a:prstDash val="solid"/>
            <a:round/>
            <a:headEnd type="none" w="sm" len="sm"/>
            <a:tailEnd type="none" w="sm" len="sm"/>
          </a:ln>
        </p:spPr>
        <p:txBody>
          <a:bodyPr spcFirstLastPara="1" wrap="square" lIns="137138" tIns="68550" rIns="137138" bIns="68550" anchor="t" anchorCtr="0">
            <a:normAutofit/>
          </a:bodyPr>
          <a:lstStyle/>
          <a:p>
            <a:pPr indent="-342900">
              <a:buNone/>
            </a:pPr>
            <a:endParaRPr/>
          </a:p>
        </p:txBody>
      </p:sp>
      <p:graphicFrame>
        <p:nvGraphicFramePr>
          <p:cNvPr id="220" name="Google Shape;220;g2bd52193d76_1_31"/>
          <p:cNvGraphicFramePr/>
          <p:nvPr/>
        </p:nvGraphicFramePr>
        <p:xfrm>
          <a:off x="1619663" y="884603"/>
          <a:ext cx="15048675" cy="8822378"/>
        </p:xfrm>
        <a:graphic>
          <a:graphicData uri="http://schemas.openxmlformats.org/drawingml/2006/table">
            <a:tbl>
              <a:tblPr>
                <a:noFill/>
              </a:tblPr>
              <a:tblGrid>
                <a:gridCol w="5080388">
                  <a:extLst>
                    <a:ext uri="{9D8B030D-6E8A-4147-A177-3AD203B41FA5}">
                      <a16:colId xmlns:a16="http://schemas.microsoft.com/office/drawing/2014/main" val="20000"/>
                    </a:ext>
                  </a:extLst>
                </a:gridCol>
                <a:gridCol w="5080388">
                  <a:extLst>
                    <a:ext uri="{9D8B030D-6E8A-4147-A177-3AD203B41FA5}">
                      <a16:colId xmlns:a16="http://schemas.microsoft.com/office/drawing/2014/main" val="20001"/>
                    </a:ext>
                  </a:extLst>
                </a:gridCol>
                <a:gridCol w="2576775">
                  <a:extLst>
                    <a:ext uri="{9D8B030D-6E8A-4147-A177-3AD203B41FA5}">
                      <a16:colId xmlns:a16="http://schemas.microsoft.com/office/drawing/2014/main" val="20002"/>
                    </a:ext>
                  </a:extLst>
                </a:gridCol>
                <a:gridCol w="2311125">
                  <a:extLst>
                    <a:ext uri="{9D8B030D-6E8A-4147-A177-3AD203B41FA5}">
                      <a16:colId xmlns:a16="http://schemas.microsoft.com/office/drawing/2014/main" val="20003"/>
                    </a:ext>
                  </a:extLst>
                </a:gridCol>
              </a:tblGrid>
              <a:tr h="466350">
                <a:tc>
                  <a:txBody>
                    <a:bodyPr/>
                    <a:lstStyle/>
                    <a:p>
                      <a:pPr marL="0" marR="0" lvl="0" indent="0" algn="ctr" rtl="0">
                        <a:lnSpc>
                          <a:spcPct val="100000"/>
                        </a:lnSpc>
                        <a:spcBef>
                          <a:spcPts val="0"/>
                        </a:spcBef>
                        <a:spcAft>
                          <a:spcPts val="0"/>
                        </a:spcAft>
                        <a:buClr>
                          <a:srgbClr val="000000"/>
                        </a:buClr>
                        <a:buSzPts val="1600"/>
                        <a:buFont typeface="Arial"/>
                        <a:buNone/>
                      </a:pPr>
                      <a:r>
                        <a:rPr lang="en-US" sz="2400" b="1" u="none" strike="noStrike" cap="none">
                          <a:latin typeface="Garamond"/>
                          <a:ea typeface="Garamond"/>
                          <a:cs typeface="Garamond"/>
                          <a:sym typeface="Garamond"/>
                        </a:rPr>
                        <a:t>Type of Goal</a:t>
                      </a:r>
                      <a:endParaRPr sz="2400" b="1" u="none" strike="noStrike" cap="none">
                        <a:latin typeface="Garamond"/>
                        <a:ea typeface="Garamond"/>
                        <a:cs typeface="Garamond"/>
                        <a:sym typeface="Garamond"/>
                      </a:endParaRPr>
                    </a:p>
                  </a:txBody>
                  <a:tcPr marL="13313" marR="411450" marT="13313"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B7C1E8"/>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2400" b="1" u="none" strike="noStrike" cap="none">
                          <a:latin typeface="Garamond"/>
                          <a:ea typeface="Garamond"/>
                          <a:cs typeface="Garamond"/>
                          <a:sym typeface="Garamond"/>
                        </a:rPr>
                        <a:t>Goal Requested</a:t>
                      </a:r>
                      <a:endParaRPr sz="2400" b="1" i="0" u="none" strike="noStrike" cap="none">
                        <a:solidFill>
                          <a:srgbClr val="000000"/>
                        </a:solidFill>
                        <a:latin typeface="Garamond"/>
                        <a:ea typeface="Garamond"/>
                        <a:cs typeface="Garamond"/>
                        <a:sym typeface="Garamond"/>
                      </a:endParaRPr>
                    </a:p>
                  </a:txBody>
                  <a:tcPr marL="13313" marR="411450" marT="13313"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B7C1E8"/>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2400" b="1" u="none" strike="noStrike" cap="none">
                          <a:solidFill>
                            <a:srgbClr val="000000"/>
                          </a:solidFill>
                          <a:latin typeface="Garamond"/>
                          <a:ea typeface="Garamond"/>
                          <a:cs typeface="Garamond"/>
                          <a:sym typeface="Garamond"/>
                        </a:rPr>
                        <a:t>N</a:t>
                      </a:r>
                      <a:endParaRPr sz="2100" b="1" u="none" strike="noStrike" cap="none"/>
                    </a:p>
                  </a:txBody>
                  <a:tcPr marL="14288" marR="14288" marT="14288"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B7C1E8"/>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2400" b="1" u="none" strike="noStrike" cap="none">
                          <a:solidFill>
                            <a:srgbClr val="000000"/>
                          </a:solidFill>
                          <a:latin typeface="Garamond"/>
                          <a:ea typeface="Garamond"/>
                          <a:cs typeface="Garamond"/>
                          <a:sym typeface="Garamond"/>
                        </a:rPr>
                        <a:t>% of Total</a:t>
                      </a:r>
                      <a:endParaRPr sz="2100" b="1" u="none" strike="noStrike" cap="none"/>
                    </a:p>
                  </a:txBody>
                  <a:tcPr marL="14288" marR="14288" marT="14288"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B7C1E8"/>
                    </a:solidFill>
                  </a:tcPr>
                </a:tc>
                <a:extLst>
                  <a:ext uri="{0D108BD9-81ED-4DB2-BD59-A6C34878D82A}">
                    <a16:rowId xmlns:a16="http://schemas.microsoft.com/office/drawing/2014/main" val="10000"/>
                  </a:ext>
                </a:extLst>
              </a:tr>
              <a:tr h="494348">
                <a:tc rowSpan="7">
                  <a:txBody>
                    <a:bodyPr/>
                    <a:lstStyle/>
                    <a:p>
                      <a:pPr marL="0" marR="0" lvl="0" indent="0" algn="ctr" rtl="0">
                        <a:lnSpc>
                          <a:spcPct val="100000"/>
                        </a:lnSpc>
                        <a:spcBef>
                          <a:spcPts val="0"/>
                        </a:spcBef>
                        <a:spcAft>
                          <a:spcPts val="0"/>
                        </a:spcAft>
                        <a:buClr>
                          <a:srgbClr val="000000"/>
                        </a:buClr>
                        <a:buSzPts val="1600"/>
                        <a:buFont typeface="Arial"/>
                        <a:buNone/>
                      </a:pPr>
                      <a:r>
                        <a:rPr lang="en-US" sz="2400" b="1" u="none" strike="noStrike" cap="none" dirty="0">
                          <a:solidFill>
                            <a:schemeClr val="dk1"/>
                          </a:solidFill>
                          <a:latin typeface="Garamond"/>
                          <a:ea typeface="Garamond"/>
                          <a:cs typeface="Garamond"/>
                          <a:sym typeface="Garamond"/>
                        </a:rPr>
                        <a:t>Material</a:t>
                      </a:r>
                      <a:endParaRPr sz="2400" b="1" u="none" strike="noStrike" cap="none" dirty="0">
                        <a:solidFill>
                          <a:schemeClr val="dk1"/>
                        </a:solidFill>
                        <a:latin typeface="Garamond"/>
                        <a:ea typeface="Garamond"/>
                        <a:cs typeface="Garamond"/>
                        <a:sym typeface="Garamond"/>
                      </a:endParaRPr>
                    </a:p>
                  </a:txBody>
                  <a:tcPr marL="13313" marR="411450" marT="13313"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600"/>
                        <a:buFont typeface="Arial"/>
                        <a:buNone/>
                      </a:pPr>
                      <a:r>
                        <a:rPr lang="en-US" sz="2400" u="none" strike="noStrike" cap="none">
                          <a:latin typeface="Garamond"/>
                          <a:ea typeface="Garamond"/>
                          <a:cs typeface="Garamond"/>
                          <a:sym typeface="Garamond"/>
                        </a:rPr>
                        <a:t>Food Resources</a:t>
                      </a:r>
                      <a:endParaRPr sz="2400" u="none" strike="noStrike" cap="none">
                        <a:latin typeface="Garamond"/>
                        <a:ea typeface="Garamond"/>
                        <a:cs typeface="Garamond"/>
                        <a:sym typeface="Garamond"/>
                      </a:endParaRPr>
                    </a:p>
                  </a:txBody>
                  <a:tcPr marL="13313" marR="411450" marT="13313"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3200">
                          <a:latin typeface="EB Garamond"/>
                          <a:ea typeface="EB Garamond"/>
                          <a:cs typeface="EB Garamond"/>
                          <a:sym typeface="EB Garamond"/>
                        </a:rPr>
                        <a:t>48</a:t>
                      </a:r>
                      <a:endParaRPr sz="2100" u="none" strike="noStrike" cap="none">
                        <a:latin typeface="EB Garamond"/>
                        <a:ea typeface="EB Garamond"/>
                        <a:cs typeface="EB Garamond"/>
                        <a:sym typeface="EB Garamond"/>
                      </a:endParaRPr>
                    </a:p>
                  </a:txBody>
                  <a:tcPr marL="14288" marR="14288" marT="14288"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2100" u="none" strike="noStrike" cap="none">
                          <a:latin typeface="EB Garamond"/>
                          <a:ea typeface="EB Garamond"/>
                          <a:cs typeface="EB Garamond"/>
                          <a:sym typeface="EB Garamond"/>
                        </a:rPr>
                        <a:t>15%</a:t>
                      </a:r>
                      <a:endParaRPr sz="2100" u="none" strike="noStrike" cap="none">
                        <a:latin typeface="EB Garamond"/>
                        <a:ea typeface="EB Garamond"/>
                        <a:cs typeface="EB Garamond"/>
                        <a:sym typeface="EB Garamond"/>
                      </a:endParaRPr>
                    </a:p>
                  </a:txBody>
                  <a:tcPr marL="14288" marR="14288" marT="14288"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494348">
                <a:tc vMerge="1">
                  <a:txBody>
                    <a:bodyPr/>
                    <a:lstStyle/>
                    <a:p>
                      <a:endParaRPr lang="en-US"/>
                    </a:p>
                  </a:txBody>
                  <a:tcPr/>
                </a:tc>
                <a:tc>
                  <a:txBody>
                    <a:bodyPr/>
                    <a:lstStyle/>
                    <a:p>
                      <a:pPr marL="0" marR="0" lvl="0" indent="0" algn="r" rtl="0">
                        <a:lnSpc>
                          <a:spcPct val="100000"/>
                        </a:lnSpc>
                        <a:spcBef>
                          <a:spcPts val="0"/>
                        </a:spcBef>
                        <a:spcAft>
                          <a:spcPts val="0"/>
                        </a:spcAft>
                        <a:buClr>
                          <a:srgbClr val="000000"/>
                        </a:buClr>
                        <a:buSzPts val="1600"/>
                        <a:buFont typeface="Arial"/>
                        <a:buNone/>
                      </a:pPr>
                      <a:r>
                        <a:rPr lang="en-US" sz="2400" u="none" strike="noStrike" cap="none">
                          <a:latin typeface="Garamond"/>
                          <a:ea typeface="Garamond"/>
                          <a:cs typeface="Garamond"/>
                          <a:sym typeface="Garamond"/>
                        </a:rPr>
                        <a:t>Housing Resources</a:t>
                      </a:r>
                      <a:endParaRPr sz="2400" b="0" i="0" u="none" strike="noStrike" cap="none">
                        <a:solidFill>
                          <a:srgbClr val="000000"/>
                        </a:solidFill>
                        <a:latin typeface="Garamond"/>
                        <a:ea typeface="Garamond"/>
                        <a:cs typeface="Garamond"/>
                        <a:sym typeface="Garamond"/>
                      </a:endParaRPr>
                    </a:p>
                  </a:txBody>
                  <a:tcPr marL="13313" marR="411450" marT="13313"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3200">
                          <a:latin typeface="EB Garamond"/>
                          <a:ea typeface="EB Garamond"/>
                          <a:cs typeface="EB Garamond"/>
                          <a:sym typeface="EB Garamond"/>
                        </a:rPr>
                        <a:t>40</a:t>
                      </a:r>
                      <a:endParaRPr sz="2100" u="none" strike="noStrike" cap="none">
                        <a:latin typeface="EB Garamond"/>
                        <a:ea typeface="EB Garamond"/>
                        <a:cs typeface="EB Garamond"/>
                        <a:sym typeface="EB Garamond"/>
                      </a:endParaRPr>
                    </a:p>
                  </a:txBody>
                  <a:tcPr marL="14288" marR="14288" marT="14288"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2100" u="none" strike="noStrike" cap="none">
                          <a:latin typeface="EB Garamond"/>
                          <a:ea typeface="EB Garamond"/>
                          <a:cs typeface="EB Garamond"/>
                          <a:sym typeface="EB Garamond"/>
                        </a:rPr>
                        <a:t>12%</a:t>
                      </a:r>
                      <a:endParaRPr sz="2100" u="none" strike="noStrike" cap="none">
                        <a:latin typeface="EB Garamond"/>
                        <a:ea typeface="EB Garamond"/>
                        <a:cs typeface="EB Garamond"/>
                        <a:sym typeface="EB Garamond"/>
                      </a:endParaRPr>
                    </a:p>
                  </a:txBody>
                  <a:tcPr marL="14288" marR="14288" marT="14288"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494348">
                <a:tc vMerge="1">
                  <a:txBody>
                    <a:bodyPr/>
                    <a:lstStyle/>
                    <a:p>
                      <a:endParaRPr lang="en-US"/>
                    </a:p>
                  </a:txBody>
                  <a:tcPr/>
                </a:tc>
                <a:tc>
                  <a:txBody>
                    <a:bodyPr/>
                    <a:lstStyle/>
                    <a:p>
                      <a:pPr marL="0" marR="0" lvl="0" indent="0" algn="r" rtl="0">
                        <a:lnSpc>
                          <a:spcPct val="100000"/>
                        </a:lnSpc>
                        <a:spcBef>
                          <a:spcPts val="0"/>
                        </a:spcBef>
                        <a:spcAft>
                          <a:spcPts val="0"/>
                        </a:spcAft>
                        <a:buClr>
                          <a:srgbClr val="000000"/>
                        </a:buClr>
                        <a:buSzPts val="1600"/>
                        <a:buFont typeface="Arial"/>
                        <a:buNone/>
                      </a:pPr>
                      <a:r>
                        <a:rPr lang="en-US" sz="2400">
                          <a:latin typeface="Garamond"/>
                          <a:ea typeface="Garamond"/>
                          <a:cs typeface="Garamond"/>
                          <a:sym typeface="Garamond"/>
                        </a:rPr>
                        <a:t>Transportation</a:t>
                      </a:r>
                      <a:endParaRPr sz="2400" b="0" i="0" u="none" strike="noStrike" cap="none">
                        <a:solidFill>
                          <a:srgbClr val="000000"/>
                        </a:solidFill>
                        <a:latin typeface="Garamond"/>
                        <a:ea typeface="Garamond"/>
                        <a:cs typeface="Garamond"/>
                        <a:sym typeface="Garamond"/>
                      </a:endParaRPr>
                    </a:p>
                  </a:txBody>
                  <a:tcPr marL="13313" marR="411450" marT="13313"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3200">
                          <a:latin typeface="EB Garamond"/>
                          <a:ea typeface="EB Garamond"/>
                          <a:cs typeface="EB Garamond"/>
                          <a:sym typeface="EB Garamond"/>
                        </a:rPr>
                        <a:t>37</a:t>
                      </a:r>
                      <a:endParaRPr sz="2100" u="none" strike="noStrike" cap="none">
                        <a:latin typeface="EB Garamond"/>
                        <a:ea typeface="EB Garamond"/>
                        <a:cs typeface="EB Garamond"/>
                        <a:sym typeface="EB Garamond"/>
                      </a:endParaRPr>
                    </a:p>
                  </a:txBody>
                  <a:tcPr marL="14288" marR="14288" marT="14288"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2100" u="none" strike="noStrike" cap="none">
                          <a:latin typeface="EB Garamond"/>
                          <a:ea typeface="EB Garamond"/>
                          <a:cs typeface="EB Garamond"/>
                          <a:sym typeface="EB Garamond"/>
                        </a:rPr>
                        <a:t>1</a:t>
                      </a:r>
                      <a:r>
                        <a:rPr lang="en-US" sz="3200">
                          <a:latin typeface="EB Garamond"/>
                          <a:ea typeface="EB Garamond"/>
                          <a:cs typeface="EB Garamond"/>
                          <a:sym typeface="EB Garamond"/>
                        </a:rPr>
                        <a:t>1</a:t>
                      </a:r>
                      <a:r>
                        <a:rPr lang="en-US" sz="2100" u="none" strike="noStrike" cap="none">
                          <a:latin typeface="EB Garamond"/>
                          <a:ea typeface="EB Garamond"/>
                          <a:cs typeface="EB Garamond"/>
                          <a:sym typeface="EB Garamond"/>
                        </a:rPr>
                        <a:t>%</a:t>
                      </a:r>
                      <a:endParaRPr sz="2100" u="none" strike="noStrike" cap="none">
                        <a:latin typeface="EB Garamond"/>
                        <a:ea typeface="EB Garamond"/>
                        <a:cs typeface="EB Garamond"/>
                        <a:sym typeface="EB Garamond"/>
                      </a:endParaRPr>
                    </a:p>
                  </a:txBody>
                  <a:tcPr marL="14288" marR="14288" marT="14288"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r h="494348">
                <a:tc vMerge="1">
                  <a:txBody>
                    <a:bodyPr/>
                    <a:lstStyle/>
                    <a:p>
                      <a:endParaRPr lang="en-US"/>
                    </a:p>
                  </a:txBody>
                  <a:tcPr/>
                </a:tc>
                <a:tc>
                  <a:txBody>
                    <a:bodyPr/>
                    <a:lstStyle/>
                    <a:p>
                      <a:pPr marL="0" marR="0" lvl="0" indent="0" algn="r" rtl="0">
                        <a:lnSpc>
                          <a:spcPct val="100000"/>
                        </a:lnSpc>
                        <a:spcBef>
                          <a:spcPts val="0"/>
                        </a:spcBef>
                        <a:spcAft>
                          <a:spcPts val="0"/>
                        </a:spcAft>
                        <a:buClr>
                          <a:srgbClr val="000000"/>
                        </a:buClr>
                        <a:buSzPts val="1600"/>
                        <a:buFont typeface="Arial"/>
                        <a:buNone/>
                      </a:pPr>
                      <a:r>
                        <a:rPr lang="en-US" sz="2400" u="none" strike="noStrike" cap="none">
                          <a:latin typeface="Garamond"/>
                          <a:ea typeface="Garamond"/>
                          <a:cs typeface="Garamond"/>
                          <a:sym typeface="Garamond"/>
                        </a:rPr>
                        <a:t>Other Material Resources</a:t>
                      </a:r>
                      <a:endParaRPr sz="2400" u="none" strike="noStrike" cap="none">
                        <a:latin typeface="Garamond"/>
                        <a:ea typeface="Garamond"/>
                        <a:cs typeface="Garamond"/>
                        <a:sym typeface="Garamond"/>
                      </a:endParaRPr>
                    </a:p>
                  </a:txBody>
                  <a:tcPr marL="13313" marR="411450" marT="13313"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3200">
                          <a:latin typeface="EB Garamond"/>
                          <a:ea typeface="EB Garamond"/>
                          <a:cs typeface="EB Garamond"/>
                          <a:sym typeface="EB Garamond"/>
                        </a:rPr>
                        <a:t>34</a:t>
                      </a:r>
                      <a:endParaRPr sz="2100" u="none" strike="noStrike" cap="none">
                        <a:latin typeface="EB Garamond"/>
                        <a:ea typeface="EB Garamond"/>
                        <a:cs typeface="EB Garamond"/>
                        <a:sym typeface="EB Garamond"/>
                      </a:endParaRPr>
                    </a:p>
                  </a:txBody>
                  <a:tcPr marL="14288" marR="14288" marT="14288"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3200">
                          <a:latin typeface="EB Garamond"/>
                          <a:ea typeface="EB Garamond"/>
                          <a:cs typeface="EB Garamond"/>
                          <a:sym typeface="EB Garamond"/>
                        </a:rPr>
                        <a:t>10%</a:t>
                      </a:r>
                      <a:endParaRPr sz="2100" u="none" strike="noStrike" cap="none">
                        <a:latin typeface="EB Garamond"/>
                        <a:ea typeface="EB Garamond"/>
                        <a:cs typeface="EB Garamond"/>
                        <a:sym typeface="EB Garamond"/>
                      </a:endParaRPr>
                    </a:p>
                  </a:txBody>
                  <a:tcPr marL="14288" marR="14288" marT="14288"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4"/>
                  </a:ext>
                </a:extLst>
              </a:tr>
              <a:tr h="494348">
                <a:tc vMerge="1">
                  <a:txBody>
                    <a:bodyPr/>
                    <a:lstStyle/>
                    <a:p>
                      <a:endParaRPr lang="en-US"/>
                    </a:p>
                  </a:txBody>
                  <a:tcPr/>
                </a:tc>
                <a:tc>
                  <a:txBody>
                    <a:bodyPr/>
                    <a:lstStyle/>
                    <a:p>
                      <a:pPr marL="0" marR="0" lvl="0" indent="0" algn="r" rtl="0">
                        <a:lnSpc>
                          <a:spcPct val="100000"/>
                        </a:lnSpc>
                        <a:spcBef>
                          <a:spcPts val="0"/>
                        </a:spcBef>
                        <a:spcAft>
                          <a:spcPts val="0"/>
                        </a:spcAft>
                        <a:buNone/>
                      </a:pPr>
                      <a:r>
                        <a:rPr lang="en-US" sz="2400">
                          <a:latin typeface="Garamond"/>
                          <a:ea typeface="Garamond"/>
                          <a:cs typeface="Garamond"/>
                          <a:sym typeface="Garamond"/>
                        </a:rPr>
                        <a:t>Insurance</a:t>
                      </a:r>
                      <a:endParaRPr sz="2400">
                        <a:latin typeface="Garamond"/>
                        <a:ea typeface="Garamond"/>
                        <a:cs typeface="Garamond"/>
                        <a:sym typeface="Garamond"/>
                      </a:endParaRPr>
                    </a:p>
                  </a:txBody>
                  <a:tcPr marL="13313" marR="411450" marT="13313"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3200">
                          <a:latin typeface="EB Garamond"/>
                          <a:ea typeface="EB Garamond"/>
                          <a:cs typeface="EB Garamond"/>
                          <a:sym typeface="EB Garamond"/>
                        </a:rPr>
                        <a:t>18</a:t>
                      </a:r>
                      <a:endParaRPr sz="3200">
                        <a:latin typeface="EB Garamond"/>
                        <a:ea typeface="EB Garamond"/>
                        <a:cs typeface="EB Garamond"/>
                        <a:sym typeface="EB Garamond"/>
                      </a:endParaRPr>
                    </a:p>
                  </a:txBody>
                  <a:tcPr marL="14288" marR="14288" marT="14288"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3200">
                          <a:latin typeface="EB Garamond"/>
                          <a:ea typeface="EB Garamond"/>
                          <a:cs typeface="EB Garamond"/>
                          <a:sym typeface="EB Garamond"/>
                        </a:rPr>
                        <a:t>6%</a:t>
                      </a:r>
                      <a:endParaRPr sz="2100" u="none" strike="noStrike" cap="none">
                        <a:latin typeface="EB Garamond"/>
                        <a:ea typeface="EB Garamond"/>
                        <a:cs typeface="EB Garamond"/>
                        <a:sym typeface="EB Garamond"/>
                      </a:endParaRPr>
                    </a:p>
                  </a:txBody>
                  <a:tcPr marL="14288" marR="14288" marT="14288"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5"/>
                  </a:ext>
                </a:extLst>
              </a:tr>
              <a:tr h="494348">
                <a:tc vMerge="1">
                  <a:txBody>
                    <a:bodyPr/>
                    <a:lstStyle/>
                    <a:p>
                      <a:endParaRPr lang="en-US"/>
                    </a:p>
                  </a:txBody>
                  <a:tcPr/>
                </a:tc>
                <a:tc>
                  <a:txBody>
                    <a:bodyPr/>
                    <a:lstStyle/>
                    <a:p>
                      <a:pPr marL="0" marR="0" lvl="0" indent="0" algn="r" rtl="0">
                        <a:lnSpc>
                          <a:spcPct val="100000"/>
                        </a:lnSpc>
                        <a:spcBef>
                          <a:spcPts val="0"/>
                        </a:spcBef>
                        <a:spcAft>
                          <a:spcPts val="0"/>
                        </a:spcAft>
                        <a:buNone/>
                      </a:pPr>
                      <a:r>
                        <a:rPr lang="en-US" sz="2400">
                          <a:latin typeface="Garamond"/>
                          <a:ea typeface="Garamond"/>
                          <a:cs typeface="Garamond"/>
                          <a:sym typeface="Garamond"/>
                        </a:rPr>
                        <a:t>Diapers</a:t>
                      </a:r>
                      <a:endParaRPr sz="2400">
                        <a:latin typeface="Garamond"/>
                        <a:ea typeface="Garamond"/>
                        <a:cs typeface="Garamond"/>
                        <a:sym typeface="Garamond"/>
                      </a:endParaRPr>
                    </a:p>
                  </a:txBody>
                  <a:tcPr marL="13313" marR="411450" marT="13313"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3200">
                          <a:latin typeface="EB Garamond"/>
                          <a:ea typeface="EB Garamond"/>
                          <a:cs typeface="EB Garamond"/>
                          <a:sym typeface="EB Garamond"/>
                        </a:rPr>
                        <a:t>12</a:t>
                      </a:r>
                      <a:endParaRPr sz="3200">
                        <a:latin typeface="EB Garamond"/>
                        <a:ea typeface="EB Garamond"/>
                        <a:cs typeface="EB Garamond"/>
                        <a:sym typeface="EB Garamond"/>
                      </a:endParaRPr>
                    </a:p>
                  </a:txBody>
                  <a:tcPr marL="14288" marR="14288" marT="14288"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3200">
                          <a:latin typeface="EB Garamond"/>
                          <a:ea typeface="EB Garamond"/>
                          <a:cs typeface="EB Garamond"/>
                          <a:sym typeface="EB Garamond"/>
                        </a:rPr>
                        <a:t>4%</a:t>
                      </a:r>
                      <a:endParaRPr sz="2100" u="none" strike="noStrike" cap="none">
                        <a:latin typeface="EB Garamond"/>
                        <a:ea typeface="EB Garamond"/>
                        <a:cs typeface="EB Garamond"/>
                        <a:sym typeface="EB Garamond"/>
                      </a:endParaRPr>
                    </a:p>
                  </a:txBody>
                  <a:tcPr marL="14288" marR="14288" marT="14288"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6"/>
                  </a:ext>
                </a:extLst>
              </a:tr>
              <a:tr h="494348">
                <a:tc vMerge="1">
                  <a:txBody>
                    <a:bodyPr/>
                    <a:lstStyle/>
                    <a:p>
                      <a:endParaRPr lang="en-US"/>
                    </a:p>
                  </a:txBody>
                  <a:tcPr/>
                </a:tc>
                <a:tc>
                  <a:txBody>
                    <a:bodyPr/>
                    <a:lstStyle/>
                    <a:p>
                      <a:pPr marL="0" marR="0" lvl="0" indent="0" algn="r" rtl="0">
                        <a:lnSpc>
                          <a:spcPct val="100000"/>
                        </a:lnSpc>
                        <a:spcBef>
                          <a:spcPts val="0"/>
                        </a:spcBef>
                        <a:spcAft>
                          <a:spcPts val="0"/>
                        </a:spcAft>
                        <a:buClr>
                          <a:srgbClr val="000000"/>
                        </a:buClr>
                        <a:buSzPts val="1600"/>
                        <a:buFont typeface="Arial"/>
                        <a:buNone/>
                      </a:pPr>
                      <a:r>
                        <a:rPr lang="en-US" sz="2400">
                          <a:latin typeface="Garamond"/>
                          <a:ea typeface="Garamond"/>
                          <a:cs typeface="Garamond"/>
                          <a:sym typeface="Garamond"/>
                        </a:rPr>
                        <a:t>Cash Assistance</a:t>
                      </a:r>
                      <a:endParaRPr sz="2400" u="none" strike="noStrike" cap="none">
                        <a:latin typeface="Garamond"/>
                        <a:ea typeface="Garamond"/>
                        <a:cs typeface="Garamond"/>
                        <a:sym typeface="Garamond"/>
                      </a:endParaRPr>
                    </a:p>
                  </a:txBody>
                  <a:tcPr marL="13313" marR="411450" marT="13313"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3200">
                          <a:latin typeface="EB Garamond"/>
                          <a:ea typeface="EB Garamond"/>
                          <a:cs typeface="EB Garamond"/>
                          <a:sym typeface="EB Garamond"/>
                        </a:rPr>
                        <a:t>10</a:t>
                      </a:r>
                      <a:endParaRPr sz="2100" u="none" strike="noStrike" cap="none">
                        <a:latin typeface="EB Garamond"/>
                        <a:ea typeface="EB Garamond"/>
                        <a:cs typeface="EB Garamond"/>
                        <a:sym typeface="EB Garamond"/>
                      </a:endParaRPr>
                    </a:p>
                  </a:txBody>
                  <a:tcPr marL="14288" marR="14288" marT="14288"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3200">
                          <a:latin typeface="EB Garamond"/>
                          <a:ea typeface="EB Garamond"/>
                          <a:cs typeface="EB Garamond"/>
                          <a:sym typeface="EB Garamond"/>
                        </a:rPr>
                        <a:t>3</a:t>
                      </a:r>
                      <a:r>
                        <a:rPr lang="en-US" sz="2100" u="none" strike="noStrike" cap="none">
                          <a:latin typeface="EB Garamond"/>
                          <a:ea typeface="EB Garamond"/>
                          <a:cs typeface="EB Garamond"/>
                          <a:sym typeface="EB Garamond"/>
                        </a:rPr>
                        <a:t>%</a:t>
                      </a:r>
                      <a:endParaRPr sz="2100" u="none" strike="noStrike" cap="none">
                        <a:latin typeface="EB Garamond"/>
                        <a:ea typeface="EB Garamond"/>
                        <a:cs typeface="EB Garamond"/>
                        <a:sym typeface="EB Garamond"/>
                      </a:endParaRPr>
                    </a:p>
                  </a:txBody>
                  <a:tcPr marL="14288" marR="14288" marT="14288"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494348">
                <a:tc rowSpan="10">
                  <a:txBody>
                    <a:bodyPr/>
                    <a:lstStyle/>
                    <a:p>
                      <a:pPr marL="0" marR="0" lvl="0" indent="0" algn="ctr" rtl="0">
                        <a:lnSpc>
                          <a:spcPct val="100000"/>
                        </a:lnSpc>
                        <a:spcBef>
                          <a:spcPts val="0"/>
                        </a:spcBef>
                        <a:spcAft>
                          <a:spcPts val="0"/>
                        </a:spcAft>
                        <a:buClr>
                          <a:srgbClr val="000000"/>
                        </a:buClr>
                        <a:buSzPts val="1600"/>
                        <a:buFont typeface="Arial"/>
                        <a:buNone/>
                      </a:pPr>
                      <a:r>
                        <a:rPr lang="en-US" sz="2400" b="1" u="none" strike="noStrike" cap="none">
                          <a:solidFill>
                            <a:schemeClr val="dk1"/>
                          </a:solidFill>
                          <a:latin typeface="Garamond"/>
                          <a:ea typeface="Garamond"/>
                          <a:cs typeface="Garamond"/>
                          <a:sym typeface="Garamond"/>
                        </a:rPr>
                        <a:t>Non-Material/IBH</a:t>
                      </a:r>
                      <a:endParaRPr sz="2400" b="1" u="none" strike="noStrike" cap="none">
                        <a:solidFill>
                          <a:schemeClr val="dk1"/>
                        </a:solidFill>
                        <a:latin typeface="Garamond"/>
                        <a:ea typeface="Garamond"/>
                        <a:cs typeface="Garamond"/>
                        <a:sym typeface="Garamond"/>
                      </a:endParaRPr>
                    </a:p>
                  </a:txBody>
                  <a:tcPr marL="13313" marR="411450" marT="13313"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1600"/>
                        <a:buFont typeface="Arial"/>
                        <a:buNone/>
                      </a:pPr>
                      <a:r>
                        <a:rPr lang="en-US" sz="2400" u="none" strike="noStrike" cap="none">
                          <a:latin typeface="Garamond"/>
                          <a:ea typeface="Garamond"/>
                          <a:cs typeface="Garamond"/>
                          <a:sym typeface="Garamond"/>
                        </a:rPr>
                        <a:t>IEP or School-Based Services</a:t>
                      </a:r>
                      <a:endParaRPr sz="2400" u="none" strike="noStrike" cap="none">
                        <a:latin typeface="Garamond"/>
                        <a:ea typeface="Garamond"/>
                        <a:cs typeface="Garamond"/>
                        <a:sym typeface="Garamond"/>
                      </a:endParaRPr>
                    </a:p>
                  </a:txBody>
                  <a:tcPr marL="13313" marR="411450" marT="13313"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3200">
                          <a:latin typeface="EB Garamond"/>
                          <a:ea typeface="EB Garamond"/>
                          <a:cs typeface="EB Garamond"/>
                          <a:sym typeface="EB Garamond"/>
                        </a:rPr>
                        <a:t>68</a:t>
                      </a:r>
                      <a:endParaRPr sz="2100" u="none" strike="noStrike" cap="none">
                        <a:latin typeface="EB Garamond"/>
                        <a:ea typeface="EB Garamond"/>
                        <a:cs typeface="EB Garamond"/>
                        <a:sym typeface="EB Garamond"/>
                      </a:endParaRPr>
                    </a:p>
                  </a:txBody>
                  <a:tcPr marL="14288" marR="14288" marT="14288"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2100" u="none" strike="noStrike" cap="none">
                          <a:latin typeface="EB Garamond"/>
                          <a:ea typeface="EB Garamond"/>
                          <a:cs typeface="EB Garamond"/>
                          <a:sym typeface="EB Garamond"/>
                        </a:rPr>
                        <a:t>21%</a:t>
                      </a:r>
                      <a:endParaRPr sz="2100" u="none" strike="noStrike" cap="none">
                        <a:latin typeface="EB Garamond"/>
                        <a:ea typeface="EB Garamond"/>
                        <a:cs typeface="EB Garamond"/>
                        <a:sym typeface="EB Garamond"/>
                      </a:endParaRPr>
                    </a:p>
                  </a:txBody>
                  <a:tcPr marL="14288" marR="14288" marT="14288"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8"/>
                  </a:ext>
                </a:extLst>
              </a:tr>
              <a:tr h="494348">
                <a:tc vMerge="1">
                  <a:txBody>
                    <a:bodyPr/>
                    <a:lstStyle/>
                    <a:p>
                      <a:endParaRPr lang="en-US"/>
                    </a:p>
                  </a:txBody>
                  <a:tcPr/>
                </a:tc>
                <a:tc>
                  <a:txBody>
                    <a:bodyPr/>
                    <a:lstStyle/>
                    <a:p>
                      <a:pPr marL="0" marR="0" lvl="0" indent="0" algn="r" rtl="0">
                        <a:lnSpc>
                          <a:spcPct val="100000"/>
                        </a:lnSpc>
                        <a:spcBef>
                          <a:spcPts val="0"/>
                        </a:spcBef>
                        <a:spcAft>
                          <a:spcPts val="0"/>
                        </a:spcAft>
                        <a:buClr>
                          <a:srgbClr val="000000"/>
                        </a:buClr>
                        <a:buSzPts val="1600"/>
                        <a:buFont typeface="Arial"/>
                        <a:buNone/>
                      </a:pPr>
                      <a:r>
                        <a:rPr lang="en-US" sz="2400">
                          <a:latin typeface="Garamond"/>
                          <a:ea typeface="Garamond"/>
                          <a:cs typeface="Garamond"/>
                          <a:sym typeface="Garamond"/>
                        </a:rPr>
                        <a:t>Counselling Services</a:t>
                      </a:r>
                      <a:endParaRPr sz="2400" u="none" strike="noStrike" cap="none">
                        <a:latin typeface="Garamond"/>
                        <a:ea typeface="Garamond"/>
                        <a:cs typeface="Garamond"/>
                        <a:sym typeface="Garamond"/>
                      </a:endParaRPr>
                    </a:p>
                  </a:txBody>
                  <a:tcPr marL="13313" marR="411450" marT="13313"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3200">
                          <a:latin typeface="EB Garamond"/>
                          <a:ea typeface="EB Garamond"/>
                          <a:cs typeface="EB Garamond"/>
                          <a:sym typeface="EB Garamond"/>
                        </a:rPr>
                        <a:t>67</a:t>
                      </a:r>
                      <a:endParaRPr sz="2100" u="none" strike="noStrike" cap="none">
                        <a:latin typeface="EB Garamond"/>
                        <a:ea typeface="EB Garamond"/>
                        <a:cs typeface="EB Garamond"/>
                        <a:sym typeface="EB Garamond"/>
                      </a:endParaRPr>
                    </a:p>
                  </a:txBody>
                  <a:tcPr marL="14288" marR="14288" marT="14288"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3200">
                          <a:latin typeface="EB Garamond"/>
                          <a:ea typeface="EB Garamond"/>
                          <a:cs typeface="EB Garamond"/>
                          <a:sym typeface="EB Garamond"/>
                        </a:rPr>
                        <a:t>21</a:t>
                      </a:r>
                      <a:r>
                        <a:rPr lang="en-US" sz="2100" u="none" strike="noStrike" cap="none">
                          <a:latin typeface="EB Garamond"/>
                          <a:ea typeface="EB Garamond"/>
                          <a:cs typeface="EB Garamond"/>
                          <a:sym typeface="EB Garamond"/>
                        </a:rPr>
                        <a:t>%</a:t>
                      </a:r>
                      <a:endParaRPr sz="2100" u="none" strike="noStrike" cap="none">
                        <a:latin typeface="EB Garamond"/>
                        <a:ea typeface="EB Garamond"/>
                        <a:cs typeface="EB Garamond"/>
                        <a:sym typeface="EB Garamond"/>
                      </a:endParaRPr>
                    </a:p>
                  </a:txBody>
                  <a:tcPr marL="14288" marR="14288" marT="14288"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9"/>
                  </a:ext>
                </a:extLst>
              </a:tr>
              <a:tr h="494348">
                <a:tc vMerge="1">
                  <a:txBody>
                    <a:bodyPr/>
                    <a:lstStyle/>
                    <a:p>
                      <a:endParaRPr lang="en-US"/>
                    </a:p>
                  </a:txBody>
                  <a:tcPr/>
                </a:tc>
                <a:tc>
                  <a:txBody>
                    <a:bodyPr/>
                    <a:lstStyle/>
                    <a:p>
                      <a:pPr marL="0" marR="0" lvl="0" indent="0" algn="r" rtl="0">
                        <a:lnSpc>
                          <a:spcPct val="100000"/>
                        </a:lnSpc>
                        <a:spcBef>
                          <a:spcPts val="0"/>
                        </a:spcBef>
                        <a:spcAft>
                          <a:spcPts val="0"/>
                        </a:spcAft>
                        <a:buClr>
                          <a:srgbClr val="000000"/>
                        </a:buClr>
                        <a:buSzPts val="1600"/>
                        <a:buFont typeface="Arial"/>
                        <a:buNone/>
                      </a:pPr>
                      <a:r>
                        <a:rPr lang="en-US" sz="2400" u="none" strike="noStrike" cap="none">
                          <a:latin typeface="Garamond"/>
                          <a:ea typeface="Garamond"/>
                          <a:cs typeface="Garamond"/>
                          <a:sym typeface="Garamond"/>
                        </a:rPr>
                        <a:t>Other Non-material Needs</a:t>
                      </a:r>
                      <a:endParaRPr sz="2400" u="none" strike="noStrike" cap="none">
                        <a:latin typeface="Garamond"/>
                        <a:ea typeface="Garamond"/>
                        <a:cs typeface="Garamond"/>
                        <a:sym typeface="Garamond"/>
                      </a:endParaRPr>
                    </a:p>
                  </a:txBody>
                  <a:tcPr marL="13313" marR="411450" marT="13313"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en-US" sz="3200">
                          <a:latin typeface="EB Garamond"/>
                          <a:ea typeface="EB Garamond"/>
                          <a:cs typeface="EB Garamond"/>
                          <a:sym typeface="EB Garamond"/>
                        </a:rPr>
                        <a:t>44</a:t>
                      </a:r>
                      <a:endParaRPr sz="2100" u="none" strike="noStrike" cap="none"/>
                    </a:p>
                  </a:txBody>
                  <a:tcPr marL="14288" marR="14288" marT="14288"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100"/>
                        <a:buFont typeface="Arial"/>
                        <a:buNone/>
                      </a:pPr>
                      <a:r>
                        <a:rPr lang="en-US" sz="3200">
                          <a:latin typeface="EB Garamond"/>
                          <a:ea typeface="EB Garamond"/>
                          <a:cs typeface="EB Garamond"/>
                          <a:sym typeface="EB Garamond"/>
                        </a:rPr>
                        <a:t>13</a:t>
                      </a:r>
                      <a:r>
                        <a:rPr lang="en-US" sz="2100" u="none" strike="noStrike" cap="none">
                          <a:latin typeface="EB Garamond"/>
                          <a:ea typeface="EB Garamond"/>
                          <a:cs typeface="EB Garamond"/>
                          <a:sym typeface="EB Garamond"/>
                        </a:rPr>
                        <a:t>%</a:t>
                      </a:r>
                      <a:endParaRPr sz="2100" u="none" strike="noStrike" cap="none"/>
                    </a:p>
                  </a:txBody>
                  <a:tcPr marL="14288" marR="14288" marT="14288"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10"/>
                  </a:ext>
                </a:extLst>
              </a:tr>
              <a:tr h="494348">
                <a:tc vMerge="1">
                  <a:txBody>
                    <a:bodyPr/>
                    <a:lstStyle/>
                    <a:p>
                      <a:endParaRPr lang="en-US"/>
                    </a:p>
                  </a:txBody>
                  <a:tcPr/>
                </a:tc>
                <a:tc>
                  <a:txBody>
                    <a:bodyPr/>
                    <a:lstStyle/>
                    <a:p>
                      <a:pPr marL="0" marR="0" lvl="0" indent="0" algn="r" rtl="0">
                        <a:lnSpc>
                          <a:spcPct val="100000"/>
                        </a:lnSpc>
                        <a:spcBef>
                          <a:spcPts val="0"/>
                        </a:spcBef>
                        <a:spcAft>
                          <a:spcPts val="0"/>
                        </a:spcAft>
                        <a:buClr>
                          <a:srgbClr val="000000"/>
                        </a:buClr>
                        <a:buSzPts val="1600"/>
                        <a:buFont typeface="Arial"/>
                        <a:buNone/>
                      </a:pPr>
                      <a:r>
                        <a:rPr lang="en-US" sz="2400" u="none" strike="noStrike" cap="none">
                          <a:latin typeface="Garamond"/>
                          <a:ea typeface="Garamond"/>
                          <a:cs typeface="Garamond"/>
                          <a:sym typeface="Garamond"/>
                        </a:rPr>
                        <a:t>Parent Group or Support</a:t>
                      </a:r>
                      <a:endParaRPr sz="2400" u="none" strike="noStrike" cap="none">
                        <a:latin typeface="Garamond"/>
                        <a:ea typeface="Garamond"/>
                        <a:cs typeface="Garamond"/>
                        <a:sym typeface="Garamond"/>
                      </a:endParaRPr>
                    </a:p>
                  </a:txBody>
                  <a:tcPr marL="13313" marR="411450" marT="13313"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3200">
                          <a:latin typeface="EB Garamond"/>
                          <a:ea typeface="EB Garamond"/>
                          <a:cs typeface="EB Garamond"/>
                          <a:sym typeface="EB Garamond"/>
                        </a:rPr>
                        <a:t>29</a:t>
                      </a:r>
                      <a:endParaRPr sz="2100" u="none" strike="noStrike" cap="none">
                        <a:latin typeface="EB Garamond"/>
                        <a:ea typeface="EB Garamond"/>
                        <a:cs typeface="EB Garamond"/>
                        <a:sym typeface="EB Garamond"/>
                      </a:endParaRPr>
                    </a:p>
                  </a:txBody>
                  <a:tcPr marL="14288" marR="14288" marT="14288"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3200">
                          <a:latin typeface="EB Garamond"/>
                          <a:ea typeface="EB Garamond"/>
                          <a:cs typeface="EB Garamond"/>
                          <a:sym typeface="EB Garamond"/>
                        </a:rPr>
                        <a:t>9</a:t>
                      </a:r>
                      <a:r>
                        <a:rPr lang="en-US" sz="2100" u="none" strike="noStrike" cap="none">
                          <a:latin typeface="EB Garamond"/>
                          <a:ea typeface="EB Garamond"/>
                          <a:cs typeface="EB Garamond"/>
                          <a:sym typeface="EB Garamond"/>
                        </a:rPr>
                        <a:t>%</a:t>
                      </a:r>
                      <a:endParaRPr sz="2100" u="none" strike="noStrike" cap="none">
                        <a:latin typeface="EB Garamond"/>
                        <a:ea typeface="EB Garamond"/>
                        <a:cs typeface="EB Garamond"/>
                        <a:sym typeface="EB Garamond"/>
                      </a:endParaRPr>
                    </a:p>
                  </a:txBody>
                  <a:tcPr marL="14288" marR="14288" marT="14288"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11"/>
                  </a:ext>
                </a:extLst>
              </a:tr>
              <a:tr h="494348">
                <a:tc vMerge="1">
                  <a:txBody>
                    <a:bodyPr/>
                    <a:lstStyle/>
                    <a:p>
                      <a:endParaRPr lang="en-US"/>
                    </a:p>
                  </a:txBody>
                  <a:tcPr/>
                </a:tc>
                <a:tc>
                  <a:txBody>
                    <a:bodyPr/>
                    <a:lstStyle/>
                    <a:p>
                      <a:pPr marL="0" marR="0" lvl="0" indent="0" algn="r" rtl="0">
                        <a:lnSpc>
                          <a:spcPct val="100000"/>
                        </a:lnSpc>
                        <a:spcBef>
                          <a:spcPts val="0"/>
                        </a:spcBef>
                        <a:spcAft>
                          <a:spcPts val="0"/>
                        </a:spcAft>
                        <a:buClr>
                          <a:srgbClr val="000000"/>
                        </a:buClr>
                        <a:buSzPts val="1600"/>
                        <a:buFont typeface="Arial"/>
                        <a:buNone/>
                      </a:pPr>
                      <a:r>
                        <a:rPr lang="en-US" sz="2400" u="none" strike="noStrike" cap="none">
                          <a:latin typeface="Garamond"/>
                          <a:ea typeface="Garamond"/>
                          <a:cs typeface="Garamond"/>
                          <a:sym typeface="Garamond"/>
                        </a:rPr>
                        <a:t>In-home Services</a:t>
                      </a:r>
                      <a:endParaRPr sz="2400" u="none" strike="noStrike" cap="none">
                        <a:latin typeface="Garamond"/>
                        <a:ea typeface="Garamond"/>
                        <a:cs typeface="Garamond"/>
                        <a:sym typeface="Garamond"/>
                      </a:endParaRPr>
                    </a:p>
                  </a:txBody>
                  <a:tcPr marL="13313" marR="411450" marT="13313"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3200">
                          <a:latin typeface="EB Garamond"/>
                          <a:ea typeface="EB Garamond"/>
                          <a:cs typeface="EB Garamond"/>
                          <a:sym typeface="EB Garamond"/>
                        </a:rPr>
                        <a:t>1</a:t>
                      </a:r>
                      <a:r>
                        <a:rPr lang="en-US" sz="2100" u="none" strike="noStrike" cap="none">
                          <a:latin typeface="EB Garamond"/>
                          <a:ea typeface="EB Garamond"/>
                          <a:cs typeface="EB Garamond"/>
                          <a:sym typeface="EB Garamond"/>
                        </a:rPr>
                        <a:t>8</a:t>
                      </a:r>
                      <a:endParaRPr sz="2100" u="none" strike="noStrike" cap="none">
                        <a:latin typeface="EB Garamond"/>
                        <a:ea typeface="EB Garamond"/>
                        <a:cs typeface="EB Garamond"/>
                        <a:sym typeface="EB Garamond"/>
                      </a:endParaRPr>
                    </a:p>
                  </a:txBody>
                  <a:tcPr marL="14288" marR="14288" marT="14288"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3200">
                          <a:latin typeface="EB Garamond"/>
                          <a:ea typeface="EB Garamond"/>
                          <a:cs typeface="EB Garamond"/>
                          <a:sym typeface="EB Garamond"/>
                        </a:rPr>
                        <a:t>6</a:t>
                      </a:r>
                      <a:r>
                        <a:rPr lang="en-US" sz="2100" u="none" strike="noStrike" cap="none">
                          <a:latin typeface="EB Garamond"/>
                          <a:ea typeface="EB Garamond"/>
                          <a:cs typeface="EB Garamond"/>
                          <a:sym typeface="EB Garamond"/>
                        </a:rPr>
                        <a:t>%</a:t>
                      </a:r>
                      <a:endParaRPr sz="2100" u="none" strike="noStrike" cap="none">
                        <a:latin typeface="EB Garamond"/>
                        <a:ea typeface="EB Garamond"/>
                        <a:cs typeface="EB Garamond"/>
                        <a:sym typeface="EB Garamond"/>
                      </a:endParaRPr>
                    </a:p>
                  </a:txBody>
                  <a:tcPr marL="14288" marR="14288" marT="14288"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12"/>
                  </a:ext>
                </a:extLst>
              </a:tr>
              <a:tr h="494348">
                <a:tc vMerge="1">
                  <a:txBody>
                    <a:bodyPr/>
                    <a:lstStyle/>
                    <a:p>
                      <a:endParaRPr lang="en-US"/>
                    </a:p>
                  </a:txBody>
                  <a:tcPr/>
                </a:tc>
                <a:tc>
                  <a:txBody>
                    <a:bodyPr/>
                    <a:lstStyle/>
                    <a:p>
                      <a:pPr marL="0" marR="0" lvl="0" indent="0" algn="r" rtl="0">
                        <a:lnSpc>
                          <a:spcPct val="100000"/>
                        </a:lnSpc>
                        <a:spcBef>
                          <a:spcPts val="0"/>
                        </a:spcBef>
                        <a:spcAft>
                          <a:spcPts val="0"/>
                        </a:spcAft>
                        <a:buNone/>
                      </a:pPr>
                      <a:r>
                        <a:rPr lang="en-US" sz="2400">
                          <a:latin typeface="Garamond"/>
                          <a:ea typeface="Garamond"/>
                          <a:cs typeface="Garamond"/>
                          <a:sym typeface="Garamond"/>
                        </a:rPr>
                        <a:t>Case Coordination/Referral Support</a:t>
                      </a:r>
                      <a:endParaRPr sz="2400">
                        <a:latin typeface="Garamond"/>
                        <a:ea typeface="Garamond"/>
                        <a:cs typeface="Garamond"/>
                        <a:sym typeface="Garamond"/>
                      </a:endParaRPr>
                    </a:p>
                  </a:txBody>
                  <a:tcPr marL="13313" marR="411450" marT="13313"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3200">
                          <a:latin typeface="EB Garamond"/>
                          <a:ea typeface="EB Garamond"/>
                          <a:cs typeface="EB Garamond"/>
                          <a:sym typeface="EB Garamond"/>
                        </a:rPr>
                        <a:t>14</a:t>
                      </a:r>
                      <a:endParaRPr sz="2100" u="none" strike="noStrike" cap="none">
                        <a:latin typeface="EB Garamond"/>
                        <a:ea typeface="EB Garamond"/>
                        <a:cs typeface="EB Garamond"/>
                        <a:sym typeface="EB Garamond"/>
                      </a:endParaRPr>
                    </a:p>
                  </a:txBody>
                  <a:tcPr marL="14288" marR="14288" marT="14288"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3200">
                          <a:latin typeface="EB Garamond"/>
                          <a:ea typeface="EB Garamond"/>
                          <a:cs typeface="EB Garamond"/>
                          <a:sym typeface="EB Garamond"/>
                        </a:rPr>
                        <a:t>4</a:t>
                      </a:r>
                      <a:r>
                        <a:rPr lang="en-US" sz="2100" u="none" strike="noStrike" cap="none">
                          <a:latin typeface="EB Garamond"/>
                          <a:ea typeface="EB Garamond"/>
                          <a:cs typeface="EB Garamond"/>
                          <a:sym typeface="EB Garamond"/>
                        </a:rPr>
                        <a:t>%</a:t>
                      </a:r>
                      <a:endParaRPr sz="2100" u="none" strike="noStrike" cap="none">
                        <a:latin typeface="EB Garamond"/>
                        <a:ea typeface="EB Garamond"/>
                        <a:cs typeface="EB Garamond"/>
                        <a:sym typeface="EB Garamond"/>
                      </a:endParaRPr>
                    </a:p>
                  </a:txBody>
                  <a:tcPr marL="14288" marR="14288" marT="14288"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13"/>
                  </a:ext>
                </a:extLst>
              </a:tr>
              <a:tr h="494348">
                <a:tc vMerge="1">
                  <a:txBody>
                    <a:bodyPr/>
                    <a:lstStyle/>
                    <a:p>
                      <a:endParaRPr lang="en-US"/>
                    </a:p>
                  </a:txBody>
                  <a:tcPr/>
                </a:tc>
                <a:tc>
                  <a:txBody>
                    <a:bodyPr/>
                    <a:lstStyle/>
                    <a:p>
                      <a:pPr marL="0" marR="0" lvl="0" indent="0" algn="r" rtl="0">
                        <a:lnSpc>
                          <a:spcPct val="100000"/>
                        </a:lnSpc>
                        <a:spcBef>
                          <a:spcPts val="0"/>
                        </a:spcBef>
                        <a:spcAft>
                          <a:spcPts val="0"/>
                        </a:spcAft>
                        <a:buClr>
                          <a:srgbClr val="000000"/>
                        </a:buClr>
                        <a:buSzPts val="1600"/>
                        <a:buFont typeface="Arial"/>
                        <a:buNone/>
                      </a:pPr>
                      <a:r>
                        <a:rPr lang="en-US" sz="2400" u="none" strike="noStrike" cap="none">
                          <a:latin typeface="Garamond"/>
                          <a:ea typeface="Garamond"/>
                          <a:cs typeface="Garamond"/>
                          <a:sym typeface="Garamond"/>
                        </a:rPr>
                        <a:t>Referral to EI</a:t>
                      </a:r>
                      <a:endParaRPr sz="2400">
                        <a:latin typeface="Garamond"/>
                        <a:ea typeface="Garamond"/>
                        <a:cs typeface="Garamond"/>
                        <a:sym typeface="Garamond"/>
                      </a:endParaRPr>
                    </a:p>
                  </a:txBody>
                  <a:tcPr marL="13313" marR="411450" marT="13313"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3200">
                          <a:latin typeface="EB Garamond"/>
                          <a:ea typeface="EB Garamond"/>
                          <a:cs typeface="EB Garamond"/>
                          <a:sym typeface="EB Garamond"/>
                        </a:rPr>
                        <a:t>12</a:t>
                      </a:r>
                      <a:endParaRPr sz="2100" u="none" strike="noStrike" cap="none">
                        <a:latin typeface="EB Garamond"/>
                        <a:ea typeface="EB Garamond"/>
                        <a:cs typeface="EB Garamond"/>
                        <a:sym typeface="EB Garamond"/>
                      </a:endParaRPr>
                    </a:p>
                  </a:txBody>
                  <a:tcPr marL="14288" marR="14288" marT="14288"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3200">
                          <a:latin typeface="EB Garamond"/>
                          <a:ea typeface="EB Garamond"/>
                          <a:cs typeface="EB Garamond"/>
                          <a:sym typeface="EB Garamond"/>
                        </a:rPr>
                        <a:t>4</a:t>
                      </a:r>
                      <a:r>
                        <a:rPr lang="en-US" sz="2100" u="none" strike="noStrike" cap="none">
                          <a:latin typeface="EB Garamond"/>
                          <a:ea typeface="EB Garamond"/>
                          <a:cs typeface="EB Garamond"/>
                          <a:sym typeface="EB Garamond"/>
                        </a:rPr>
                        <a:t>%</a:t>
                      </a:r>
                      <a:endParaRPr sz="2100" u="none" strike="noStrike" cap="none">
                        <a:latin typeface="EB Garamond"/>
                        <a:ea typeface="EB Garamond"/>
                        <a:cs typeface="EB Garamond"/>
                        <a:sym typeface="EB Garamond"/>
                      </a:endParaRPr>
                    </a:p>
                  </a:txBody>
                  <a:tcPr marL="14288" marR="14288" marT="14288"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14"/>
                  </a:ext>
                </a:extLst>
              </a:tr>
              <a:tr h="494348">
                <a:tc vMerge="1">
                  <a:txBody>
                    <a:bodyPr/>
                    <a:lstStyle/>
                    <a:p>
                      <a:endParaRPr lang="en-US"/>
                    </a:p>
                  </a:txBody>
                  <a:tcPr/>
                </a:tc>
                <a:tc>
                  <a:txBody>
                    <a:bodyPr/>
                    <a:lstStyle/>
                    <a:p>
                      <a:pPr marL="0" marR="0" lvl="0" indent="0" algn="r" rtl="0">
                        <a:lnSpc>
                          <a:spcPct val="100000"/>
                        </a:lnSpc>
                        <a:spcBef>
                          <a:spcPts val="0"/>
                        </a:spcBef>
                        <a:spcAft>
                          <a:spcPts val="0"/>
                        </a:spcAft>
                        <a:buClr>
                          <a:srgbClr val="000000"/>
                        </a:buClr>
                        <a:buSzPts val="1600"/>
                        <a:buFont typeface="Arial"/>
                        <a:buNone/>
                      </a:pPr>
                      <a:r>
                        <a:rPr lang="en-US" sz="2400" u="none" strike="noStrike" cap="none">
                          <a:latin typeface="Garamond"/>
                          <a:ea typeface="Garamond"/>
                          <a:cs typeface="Garamond"/>
                          <a:sym typeface="Garamond"/>
                        </a:rPr>
                        <a:t>ADHD Evaluation</a:t>
                      </a:r>
                      <a:endParaRPr sz="2400" u="none" strike="noStrike" cap="none">
                        <a:latin typeface="Garamond"/>
                        <a:ea typeface="Garamond"/>
                        <a:cs typeface="Garamond"/>
                        <a:sym typeface="Garamond"/>
                      </a:endParaRPr>
                    </a:p>
                  </a:txBody>
                  <a:tcPr marL="13313" marR="411450" marT="13313"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3200">
                          <a:latin typeface="EB Garamond"/>
                          <a:ea typeface="EB Garamond"/>
                          <a:cs typeface="EB Garamond"/>
                          <a:sym typeface="EB Garamond"/>
                        </a:rPr>
                        <a:t>12</a:t>
                      </a:r>
                      <a:endParaRPr sz="2100" u="none" strike="noStrike" cap="none">
                        <a:latin typeface="EB Garamond"/>
                        <a:ea typeface="EB Garamond"/>
                        <a:cs typeface="EB Garamond"/>
                        <a:sym typeface="EB Garamond"/>
                      </a:endParaRPr>
                    </a:p>
                  </a:txBody>
                  <a:tcPr marL="14288" marR="14288" marT="14288"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3200">
                          <a:latin typeface="EB Garamond"/>
                          <a:ea typeface="EB Garamond"/>
                          <a:cs typeface="EB Garamond"/>
                          <a:sym typeface="EB Garamond"/>
                        </a:rPr>
                        <a:t>4</a:t>
                      </a:r>
                      <a:r>
                        <a:rPr lang="en-US" sz="2100" u="none" strike="noStrike" cap="none">
                          <a:latin typeface="EB Garamond"/>
                          <a:ea typeface="EB Garamond"/>
                          <a:cs typeface="EB Garamond"/>
                          <a:sym typeface="EB Garamond"/>
                        </a:rPr>
                        <a:t>%</a:t>
                      </a:r>
                      <a:endParaRPr sz="2100" u="none" strike="noStrike" cap="none">
                        <a:latin typeface="EB Garamond"/>
                        <a:ea typeface="EB Garamond"/>
                        <a:cs typeface="EB Garamond"/>
                        <a:sym typeface="EB Garamond"/>
                      </a:endParaRPr>
                    </a:p>
                  </a:txBody>
                  <a:tcPr marL="14288" marR="14288" marT="14288"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15"/>
                  </a:ext>
                </a:extLst>
              </a:tr>
              <a:tr h="744833">
                <a:tc vMerge="1">
                  <a:txBody>
                    <a:bodyPr/>
                    <a:lstStyle/>
                    <a:p>
                      <a:endParaRPr lang="en-US"/>
                    </a:p>
                  </a:txBody>
                  <a:tcPr/>
                </a:tc>
                <a:tc>
                  <a:txBody>
                    <a:bodyPr/>
                    <a:lstStyle/>
                    <a:p>
                      <a:pPr marL="0" marR="0" lvl="0" indent="0" algn="r" rtl="0">
                        <a:lnSpc>
                          <a:spcPct val="100000"/>
                        </a:lnSpc>
                        <a:spcBef>
                          <a:spcPts val="0"/>
                        </a:spcBef>
                        <a:spcAft>
                          <a:spcPts val="0"/>
                        </a:spcAft>
                        <a:buClr>
                          <a:srgbClr val="000000"/>
                        </a:buClr>
                        <a:buSzPts val="1600"/>
                        <a:buFont typeface="Arial"/>
                        <a:buNone/>
                      </a:pPr>
                      <a:r>
                        <a:rPr lang="en-US" sz="2400" u="none" strike="noStrike" cap="none">
                          <a:latin typeface="Garamond"/>
                          <a:ea typeface="Garamond"/>
                          <a:cs typeface="Garamond"/>
                          <a:sym typeface="Garamond"/>
                        </a:rPr>
                        <a:t>ASD/Developmental Delay Evaluation</a:t>
                      </a:r>
                      <a:endParaRPr sz="2400" u="none" strike="noStrike" cap="none">
                        <a:latin typeface="Garamond"/>
                        <a:ea typeface="Garamond"/>
                        <a:cs typeface="Garamond"/>
                        <a:sym typeface="Garamond"/>
                      </a:endParaRPr>
                    </a:p>
                  </a:txBody>
                  <a:tcPr marL="13313" marR="411450" marT="13313"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3200">
                          <a:latin typeface="EB Garamond"/>
                          <a:ea typeface="EB Garamond"/>
                          <a:cs typeface="EB Garamond"/>
                          <a:sym typeface="EB Garamond"/>
                        </a:rPr>
                        <a:t>11</a:t>
                      </a:r>
                      <a:endParaRPr sz="2100" u="none" strike="noStrike" cap="none">
                        <a:latin typeface="EB Garamond"/>
                        <a:ea typeface="EB Garamond"/>
                        <a:cs typeface="EB Garamond"/>
                        <a:sym typeface="EB Garamond"/>
                      </a:endParaRPr>
                    </a:p>
                  </a:txBody>
                  <a:tcPr marL="14288" marR="14288" marT="14288"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3200">
                          <a:latin typeface="EB Garamond"/>
                          <a:ea typeface="EB Garamond"/>
                          <a:cs typeface="EB Garamond"/>
                          <a:sym typeface="EB Garamond"/>
                        </a:rPr>
                        <a:t>4</a:t>
                      </a:r>
                      <a:r>
                        <a:rPr lang="en-US" sz="2100" u="none" strike="noStrike" cap="none">
                          <a:latin typeface="EB Garamond"/>
                          <a:ea typeface="EB Garamond"/>
                          <a:cs typeface="EB Garamond"/>
                          <a:sym typeface="EB Garamond"/>
                        </a:rPr>
                        <a:t>%</a:t>
                      </a:r>
                      <a:endParaRPr sz="2100" u="none" strike="noStrike" cap="none">
                        <a:latin typeface="EB Garamond"/>
                        <a:ea typeface="EB Garamond"/>
                        <a:cs typeface="EB Garamond"/>
                        <a:sym typeface="EB Garamond"/>
                      </a:endParaRPr>
                    </a:p>
                  </a:txBody>
                  <a:tcPr marL="14288" marR="14288" marT="14288"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16"/>
                  </a:ext>
                </a:extLst>
              </a:tr>
              <a:tr h="744833">
                <a:tc vMerge="1">
                  <a:txBody>
                    <a:bodyPr/>
                    <a:lstStyle/>
                    <a:p>
                      <a:endParaRPr lang="en-US"/>
                    </a:p>
                  </a:txBody>
                  <a:tcPr/>
                </a:tc>
                <a:tc>
                  <a:txBody>
                    <a:bodyPr/>
                    <a:lstStyle/>
                    <a:p>
                      <a:pPr marL="0" marR="0" lvl="0" indent="0" algn="r" rtl="0">
                        <a:lnSpc>
                          <a:spcPct val="100000"/>
                        </a:lnSpc>
                        <a:spcBef>
                          <a:spcPts val="0"/>
                        </a:spcBef>
                        <a:spcAft>
                          <a:spcPts val="0"/>
                        </a:spcAft>
                        <a:buClr>
                          <a:srgbClr val="000000"/>
                        </a:buClr>
                        <a:buSzPts val="1600"/>
                        <a:buFont typeface="Arial"/>
                        <a:buNone/>
                      </a:pPr>
                      <a:r>
                        <a:rPr lang="en-US" sz="2400" u="none" strike="noStrike" cap="none">
                          <a:latin typeface="Garamond"/>
                          <a:ea typeface="Garamond"/>
                          <a:cs typeface="Garamond"/>
                          <a:sym typeface="Garamond"/>
                        </a:rPr>
                        <a:t>Help Completing Questionnaires/Forms</a:t>
                      </a:r>
                      <a:endParaRPr sz="2400" u="none" strike="noStrike" cap="none">
                        <a:latin typeface="Garamond"/>
                        <a:ea typeface="Garamond"/>
                        <a:cs typeface="Garamond"/>
                        <a:sym typeface="Garamond"/>
                      </a:endParaRPr>
                    </a:p>
                  </a:txBody>
                  <a:tcPr marL="13313" marR="411450" marT="13313"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2100" u="none" strike="noStrike" cap="none">
                          <a:latin typeface="EB Garamond"/>
                          <a:ea typeface="EB Garamond"/>
                          <a:cs typeface="EB Garamond"/>
                          <a:sym typeface="EB Garamond"/>
                        </a:rPr>
                        <a:t>10</a:t>
                      </a:r>
                      <a:endParaRPr sz="2100" u="none" strike="noStrike" cap="none">
                        <a:latin typeface="EB Garamond"/>
                        <a:ea typeface="EB Garamond"/>
                        <a:cs typeface="EB Garamond"/>
                        <a:sym typeface="EB Garamond"/>
                      </a:endParaRPr>
                    </a:p>
                  </a:txBody>
                  <a:tcPr marL="14288" marR="14288" marT="14288"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3200" dirty="0">
                          <a:latin typeface="EB Garamond"/>
                          <a:ea typeface="EB Garamond"/>
                          <a:cs typeface="EB Garamond"/>
                          <a:sym typeface="EB Garamond"/>
                        </a:rPr>
                        <a:t>3</a:t>
                      </a:r>
                      <a:r>
                        <a:rPr lang="en-US" sz="2100" u="none" strike="noStrike" cap="none" dirty="0">
                          <a:latin typeface="EB Garamond"/>
                          <a:ea typeface="EB Garamond"/>
                          <a:cs typeface="EB Garamond"/>
                          <a:sym typeface="EB Garamond"/>
                        </a:rPr>
                        <a:t>%</a:t>
                      </a:r>
                      <a:endParaRPr sz="2100" u="none" strike="noStrike" cap="none" dirty="0">
                        <a:latin typeface="EB Garamond"/>
                        <a:ea typeface="EB Garamond"/>
                        <a:cs typeface="EB Garamond"/>
                        <a:sym typeface="EB Garamond"/>
                      </a:endParaRPr>
                    </a:p>
                  </a:txBody>
                  <a:tcPr marL="14288" marR="14288" marT="14288"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17"/>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2fe3ae13222_0_65"/>
          <p:cNvSpPr txBox="1">
            <a:spLocks noGrp="1"/>
          </p:cNvSpPr>
          <p:nvPr>
            <p:ph type="title"/>
          </p:nvPr>
        </p:nvSpPr>
        <p:spPr>
          <a:xfrm>
            <a:off x="454875" y="-78563"/>
            <a:ext cx="15773400" cy="1988550"/>
          </a:xfrm>
          <a:prstGeom prst="rect">
            <a:avLst/>
          </a:prstGeom>
          <a:noFill/>
          <a:ln>
            <a:noFill/>
          </a:ln>
        </p:spPr>
        <p:txBody>
          <a:bodyPr spcFirstLastPara="1" wrap="square" lIns="137138" tIns="68550" rIns="137138" bIns="68550" anchor="ctr" anchorCtr="0">
            <a:normAutofit/>
          </a:bodyPr>
          <a:lstStyle/>
          <a:p>
            <a:r>
              <a:rPr lang="en-US"/>
              <a:t>CHW Integration: Adoption</a:t>
            </a:r>
            <a:endParaRPr/>
          </a:p>
        </p:txBody>
      </p:sp>
      <p:sp>
        <p:nvSpPr>
          <p:cNvPr id="227" name="Google Shape;227;g2fe3ae13222_0_65"/>
          <p:cNvSpPr txBox="1">
            <a:spLocks noGrp="1"/>
          </p:cNvSpPr>
          <p:nvPr>
            <p:ph type="body" idx="1"/>
          </p:nvPr>
        </p:nvSpPr>
        <p:spPr>
          <a:xfrm>
            <a:off x="454875" y="1976813"/>
            <a:ext cx="8000100" cy="4951800"/>
          </a:xfrm>
          <a:prstGeom prst="rect">
            <a:avLst/>
          </a:prstGeom>
          <a:noFill/>
          <a:ln>
            <a:noFill/>
          </a:ln>
        </p:spPr>
        <p:txBody>
          <a:bodyPr spcFirstLastPara="1" wrap="square" lIns="137138" tIns="68550" rIns="137138" bIns="68550" anchor="t" anchorCtr="0">
            <a:normAutofit/>
          </a:bodyPr>
          <a:lstStyle/>
          <a:p>
            <a:pPr indent="-571500">
              <a:lnSpc>
                <a:spcPct val="115000"/>
              </a:lnSpc>
              <a:spcBef>
                <a:spcPts val="0"/>
              </a:spcBef>
              <a:buSzPts val="2400"/>
              <a:buFont typeface="EB Garamond"/>
              <a:buChar char="•"/>
            </a:pPr>
            <a:r>
              <a:rPr lang="en-US" sz="3600"/>
              <a:t>Overwhelming clinical staff buy-in to integrate CHWs into the practice to: </a:t>
            </a:r>
            <a:endParaRPr sz="3600"/>
          </a:p>
          <a:p>
            <a:pPr lvl="1">
              <a:lnSpc>
                <a:spcPct val="115000"/>
              </a:lnSpc>
              <a:spcBef>
                <a:spcPts val="0"/>
              </a:spcBef>
              <a:buFont typeface="EB Garamond"/>
              <a:buChar char="•"/>
            </a:pPr>
            <a:r>
              <a:rPr lang="en-US">
                <a:solidFill>
                  <a:srgbClr val="202F6A"/>
                </a:solidFill>
              </a:rPr>
              <a:t>alleviate staffing issues</a:t>
            </a:r>
            <a:endParaRPr>
              <a:solidFill>
                <a:srgbClr val="202F6A"/>
              </a:solidFill>
            </a:endParaRPr>
          </a:p>
          <a:p>
            <a:pPr lvl="1">
              <a:lnSpc>
                <a:spcPct val="115000"/>
              </a:lnSpc>
              <a:spcBef>
                <a:spcPts val="0"/>
              </a:spcBef>
              <a:buFont typeface="EB Garamond"/>
              <a:buChar char="•"/>
            </a:pPr>
            <a:r>
              <a:rPr lang="en-US">
                <a:solidFill>
                  <a:srgbClr val="202F6A"/>
                </a:solidFill>
              </a:rPr>
              <a:t>support families </a:t>
            </a:r>
            <a:endParaRPr sz="3900"/>
          </a:p>
          <a:p>
            <a:pPr lvl="1">
              <a:lnSpc>
                <a:spcPct val="115000"/>
              </a:lnSpc>
              <a:spcBef>
                <a:spcPts val="0"/>
              </a:spcBef>
              <a:buFont typeface="EB Garamond"/>
              <a:buChar char="•"/>
            </a:pPr>
            <a:r>
              <a:rPr lang="en-US">
                <a:solidFill>
                  <a:srgbClr val="202F6A"/>
                </a:solidFill>
              </a:rPr>
              <a:t>increase clinicians’ capacity to focus on the provision of clinical care</a:t>
            </a:r>
            <a:endParaRPr>
              <a:solidFill>
                <a:srgbClr val="202F6A"/>
              </a:solidFill>
            </a:endParaRPr>
          </a:p>
          <a:p>
            <a:pPr indent="0">
              <a:lnSpc>
                <a:spcPct val="115000"/>
              </a:lnSpc>
              <a:spcBef>
                <a:spcPts val="0"/>
              </a:spcBef>
              <a:buNone/>
            </a:pPr>
            <a:endParaRPr sz="3150"/>
          </a:p>
        </p:txBody>
      </p:sp>
      <p:sp>
        <p:nvSpPr>
          <p:cNvPr id="228" name="Google Shape;228;g2fe3ae13222_0_65"/>
          <p:cNvSpPr/>
          <p:nvPr/>
        </p:nvSpPr>
        <p:spPr>
          <a:xfrm>
            <a:off x="8592075" y="1624463"/>
            <a:ext cx="9179100" cy="5813100"/>
          </a:xfrm>
          <a:prstGeom prst="cloudCallout">
            <a:avLst>
              <a:gd name="adj1" fmla="val -39349"/>
              <a:gd name="adj2" fmla="val 55326"/>
            </a:avLst>
          </a:prstGeom>
          <a:solidFill>
            <a:srgbClr val="26547C"/>
          </a:solidFill>
          <a:ln w="9525" cap="flat" cmpd="sng">
            <a:solidFill>
              <a:schemeClr val="dk2"/>
            </a:solidFill>
            <a:prstDash val="solid"/>
            <a:round/>
            <a:headEnd type="none" w="sm" len="sm"/>
            <a:tailEnd type="none" w="sm" len="sm"/>
          </a:ln>
        </p:spPr>
        <p:txBody>
          <a:bodyPr spcFirstLastPara="1" wrap="square" lIns="137138" tIns="137138" rIns="137138" bIns="137138" anchor="ctr" anchorCtr="0">
            <a:noAutofit/>
          </a:bodyPr>
          <a:lstStyle/>
          <a:p>
            <a:pPr marL="685800" defTabSz="1371600">
              <a:lnSpc>
                <a:spcPct val="115000"/>
              </a:lnSpc>
              <a:buClr>
                <a:srgbClr val="000000"/>
              </a:buClr>
              <a:buSzPts val="1100"/>
            </a:pPr>
            <a:r>
              <a:rPr lang="en-US" sz="2850" kern="0">
                <a:solidFill>
                  <a:srgbClr val="FFFFFF"/>
                </a:solidFill>
                <a:latin typeface="EB Garamond"/>
                <a:ea typeface="EB Garamond"/>
                <a:cs typeface="EB Garamond"/>
                <a:sym typeface="EB Garamond"/>
              </a:rPr>
              <a:t>“I was very excited about it [this opportunity]. I think that a lot of what got me so excited about this project is just being able to support these families and advocating and taking the next step. And I think that with the collaboration it provides a unique opportunity…” -CHW</a:t>
            </a:r>
            <a:r>
              <a:rPr lang="en-US" sz="2400" i="1" kern="0">
                <a:solidFill>
                  <a:srgbClr val="FFFFFF"/>
                </a:solidFill>
                <a:latin typeface="Arial"/>
                <a:ea typeface="Arial"/>
                <a:cs typeface="Arial"/>
                <a:sym typeface="Arial"/>
              </a:rPr>
              <a:t> </a:t>
            </a:r>
            <a:endParaRPr sz="2850" kern="0">
              <a:solidFill>
                <a:srgbClr val="FFFFFF"/>
              </a:solidFill>
              <a:latin typeface="EB Garamond"/>
              <a:ea typeface="EB Garamond"/>
              <a:cs typeface="EB Garamond"/>
              <a:sym typeface="EB Garamon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3000250ba5f_0_1"/>
          <p:cNvSpPr txBox="1">
            <a:spLocks noGrp="1"/>
          </p:cNvSpPr>
          <p:nvPr>
            <p:ph type="title"/>
          </p:nvPr>
        </p:nvSpPr>
        <p:spPr>
          <a:xfrm>
            <a:off x="454875" y="-78563"/>
            <a:ext cx="15773400" cy="1988550"/>
          </a:xfrm>
          <a:prstGeom prst="rect">
            <a:avLst/>
          </a:prstGeom>
          <a:noFill/>
          <a:ln>
            <a:noFill/>
          </a:ln>
        </p:spPr>
        <p:txBody>
          <a:bodyPr spcFirstLastPara="1" wrap="square" lIns="137138" tIns="68550" rIns="137138" bIns="68550" anchor="ctr" anchorCtr="0">
            <a:normAutofit/>
          </a:bodyPr>
          <a:lstStyle/>
          <a:p>
            <a:r>
              <a:rPr lang="en-US"/>
              <a:t>CHW Integration: Adoption</a:t>
            </a:r>
            <a:endParaRPr/>
          </a:p>
        </p:txBody>
      </p:sp>
      <p:sp>
        <p:nvSpPr>
          <p:cNvPr id="235" name="Google Shape;235;g3000250ba5f_0_1"/>
          <p:cNvSpPr txBox="1">
            <a:spLocks noGrp="1"/>
          </p:cNvSpPr>
          <p:nvPr>
            <p:ph type="body" idx="1"/>
          </p:nvPr>
        </p:nvSpPr>
        <p:spPr>
          <a:xfrm>
            <a:off x="533175" y="1996350"/>
            <a:ext cx="8141850" cy="5401800"/>
          </a:xfrm>
          <a:prstGeom prst="rect">
            <a:avLst/>
          </a:prstGeom>
          <a:noFill/>
          <a:ln>
            <a:noFill/>
          </a:ln>
        </p:spPr>
        <p:txBody>
          <a:bodyPr spcFirstLastPara="1" wrap="square" lIns="137138" tIns="68550" rIns="137138" bIns="68550" anchor="t" anchorCtr="0">
            <a:normAutofit/>
          </a:bodyPr>
          <a:lstStyle/>
          <a:p>
            <a:pPr indent="-542925">
              <a:lnSpc>
                <a:spcPct val="115000"/>
              </a:lnSpc>
              <a:spcBef>
                <a:spcPts val="0"/>
              </a:spcBef>
              <a:buSzPts val="2100"/>
            </a:pPr>
            <a:r>
              <a:rPr lang="en-US" sz="3150"/>
              <a:t>Despite buy-in, staff struggled to understand scope of CHW role and how to define it </a:t>
            </a:r>
            <a:endParaRPr sz="3150"/>
          </a:p>
          <a:p>
            <a:pPr lvl="1" indent="-600075">
              <a:lnSpc>
                <a:spcPct val="115000"/>
              </a:lnSpc>
              <a:spcBef>
                <a:spcPts val="0"/>
              </a:spcBef>
              <a:buSzPts val="2700"/>
              <a:buFont typeface="EB Garamond"/>
              <a:buChar char="•"/>
            </a:pPr>
            <a:r>
              <a:rPr lang="en-US" sz="3150"/>
              <a:t>uncertain when to use  CHWs and how their roles interfaced with other team members </a:t>
            </a:r>
            <a:endParaRPr sz="3150"/>
          </a:p>
          <a:p>
            <a:pPr lvl="1" indent="-600075">
              <a:lnSpc>
                <a:spcPct val="115000"/>
              </a:lnSpc>
              <a:spcBef>
                <a:spcPts val="0"/>
              </a:spcBef>
              <a:buSzPts val="2700"/>
              <a:buFont typeface="EB Garamond"/>
              <a:buChar char="•"/>
            </a:pPr>
            <a:r>
              <a:rPr lang="en-US" sz="3150"/>
              <a:t>Further training desired on CHW integration</a:t>
            </a:r>
            <a:endParaRPr sz="3150"/>
          </a:p>
        </p:txBody>
      </p:sp>
      <p:sp>
        <p:nvSpPr>
          <p:cNvPr id="236" name="Google Shape;236;g3000250ba5f_0_1"/>
          <p:cNvSpPr/>
          <p:nvPr/>
        </p:nvSpPr>
        <p:spPr>
          <a:xfrm>
            <a:off x="9257513" y="450113"/>
            <a:ext cx="8932500" cy="4716900"/>
          </a:xfrm>
          <a:prstGeom prst="wedgeEllipseCallout">
            <a:avLst>
              <a:gd name="adj1" fmla="val 44059"/>
              <a:gd name="adj2" fmla="val 53604"/>
            </a:avLst>
          </a:prstGeom>
          <a:solidFill>
            <a:srgbClr val="26547C"/>
          </a:solidFill>
          <a:ln w="9525" cap="flat" cmpd="sng">
            <a:solidFill>
              <a:schemeClr val="dk2"/>
            </a:solidFill>
            <a:prstDash val="solid"/>
            <a:round/>
            <a:headEnd type="none" w="sm" len="sm"/>
            <a:tailEnd type="none" w="sm" len="sm"/>
          </a:ln>
        </p:spPr>
        <p:txBody>
          <a:bodyPr spcFirstLastPara="1" wrap="square" lIns="137138" tIns="137138" rIns="137138" bIns="137138" anchor="ctr" anchorCtr="0">
            <a:noAutofit/>
          </a:bodyPr>
          <a:lstStyle/>
          <a:p>
            <a:pPr defTabSz="1371600">
              <a:lnSpc>
                <a:spcPct val="115000"/>
              </a:lnSpc>
              <a:buClr>
                <a:srgbClr val="000000"/>
              </a:buClr>
              <a:buSzPts val="1100"/>
            </a:pPr>
            <a:r>
              <a:rPr lang="en-US" sz="2700" kern="0">
                <a:solidFill>
                  <a:srgbClr val="FFFFFF"/>
                </a:solidFill>
                <a:latin typeface="EB Garamond"/>
                <a:ea typeface="EB Garamond"/>
                <a:cs typeface="EB Garamond"/>
                <a:sym typeface="EB Garamond"/>
              </a:rPr>
              <a:t>“We’re curious how other practices are instructing folks on the different roles within the practices… everybody is super excited about the CHW role but they get very easily confused by when do I go to social work, when do I go to the BSW, when do I go to the CHW?” - IBH supervisor</a:t>
            </a:r>
            <a:endParaRPr sz="3150" kern="0">
              <a:solidFill>
                <a:srgbClr val="FFFFFF"/>
              </a:solidFill>
              <a:latin typeface="EB Garamond"/>
              <a:ea typeface="EB Garamond"/>
              <a:cs typeface="EB Garamond"/>
              <a:sym typeface="EB Garamond"/>
            </a:endParaRPr>
          </a:p>
        </p:txBody>
      </p:sp>
      <p:sp>
        <p:nvSpPr>
          <p:cNvPr id="237" name="Google Shape;237;g3000250ba5f_0_1"/>
          <p:cNvSpPr/>
          <p:nvPr/>
        </p:nvSpPr>
        <p:spPr>
          <a:xfrm>
            <a:off x="7085025" y="5558438"/>
            <a:ext cx="9433800" cy="3875400"/>
          </a:xfrm>
          <a:prstGeom prst="wedgeRoundRectCallout">
            <a:avLst>
              <a:gd name="adj1" fmla="val -67427"/>
              <a:gd name="adj2" fmla="val 26764"/>
              <a:gd name="adj3" fmla="val 0"/>
            </a:avLst>
          </a:prstGeom>
          <a:solidFill>
            <a:srgbClr val="26547C"/>
          </a:solidFill>
          <a:ln w="9525" cap="flat" cmpd="sng">
            <a:solidFill>
              <a:schemeClr val="dk2"/>
            </a:solidFill>
            <a:prstDash val="solid"/>
            <a:round/>
            <a:headEnd type="none" w="sm" len="sm"/>
            <a:tailEnd type="none" w="sm" len="sm"/>
          </a:ln>
        </p:spPr>
        <p:txBody>
          <a:bodyPr spcFirstLastPara="1" wrap="square" lIns="137138" tIns="137138" rIns="137138" bIns="137138" anchor="ctr" anchorCtr="0">
            <a:noAutofit/>
          </a:bodyPr>
          <a:lstStyle/>
          <a:p>
            <a:pPr marL="685800" defTabSz="1371600">
              <a:lnSpc>
                <a:spcPct val="115000"/>
              </a:lnSpc>
              <a:buClr>
                <a:srgbClr val="000000"/>
              </a:buClr>
              <a:buSzPts val="1100"/>
            </a:pPr>
            <a:r>
              <a:rPr lang="en-US" sz="2700" kern="0">
                <a:solidFill>
                  <a:srgbClr val="FFFFFF"/>
                </a:solidFill>
                <a:latin typeface="EB Garamond"/>
                <a:ea typeface="EB Garamond"/>
                <a:cs typeface="EB Garamond"/>
                <a:sym typeface="EB Garamond"/>
              </a:rPr>
              <a:t>“There are certain individuals even in our system who are having a hard time grappling with the fact that we have a CHW on our IBH team who we are saying they are not as suited to take an SDOH need such as like meeting with a patient to do SSDI forms that would go to SDOH CHW. I think that because we are called community health workers, the doctors, they get confused about the specifics of this role on our IBH team…” -- IBH Director</a:t>
            </a:r>
            <a:endParaRPr sz="3150" kern="0">
              <a:solidFill>
                <a:srgbClr val="FFFFFF"/>
              </a:solidFill>
              <a:latin typeface="EB Garamond"/>
              <a:ea typeface="EB Garamond"/>
              <a:cs typeface="EB Garamond"/>
              <a:sym typeface="EB Garamon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3002293bf8c_0_0"/>
          <p:cNvSpPr txBox="1">
            <a:spLocks noGrp="1"/>
          </p:cNvSpPr>
          <p:nvPr>
            <p:ph type="title"/>
          </p:nvPr>
        </p:nvSpPr>
        <p:spPr>
          <a:xfrm>
            <a:off x="1257300" y="547688"/>
            <a:ext cx="15773400" cy="1988550"/>
          </a:xfrm>
          <a:prstGeom prst="rect">
            <a:avLst/>
          </a:prstGeom>
        </p:spPr>
        <p:txBody>
          <a:bodyPr spcFirstLastPara="1" wrap="square" lIns="137138" tIns="68550" rIns="137138" bIns="68550" anchor="ctr" anchorCtr="0">
            <a:normAutofit/>
          </a:bodyPr>
          <a:lstStyle/>
          <a:p>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Case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Stud</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y</a:t>
            </a:r>
            <a:endParaRPr/>
          </a:p>
        </p:txBody>
      </p:sp>
      <p:sp>
        <p:nvSpPr>
          <p:cNvPr id="244" name="Google Shape;244;g3002293bf8c_0_0"/>
          <p:cNvSpPr txBox="1">
            <a:spLocks noGrp="1"/>
          </p:cNvSpPr>
          <p:nvPr>
            <p:ph type="body" idx="1"/>
          </p:nvPr>
        </p:nvSpPr>
        <p:spPr>
          <a:xfrm>
            <a:off x="1257300" y="2738438"/>
            <a:ext cx="15773400" cy="6526800"/>
          </a:xfrm>
          <a:prstGeom prst="rect">
            <a:avLst/>
          </a:prstGeom>
        </p:spPr>
        <p:txBody>
          <a:bodyPr spcFirstLastPara="1" wrap="square" lIns="137138" tIns="68550" rIns="137138" bIns="68550" anchor="t" anchorCtr="0">
            <a:normAutofit/>
          </a:bodyPr>
          <a:lstStyle/>
          <a:p>
            <a:pPr marL="0" indent="0">
              <a:buNone/>
            </a:pPr>
            <a:r>
              <a:rPr lang="en-US"/>
              <a:t>“...One of the providers came to me and said ‘Oh I have this patient’ and she said ‘I don’t know. I feel like I’m missing something…I don’t see mom very [engaged] with the things I’m saying to her about the daughter…can you just go and talk to her to see? Maybe help me out’...So I went, talked to mom. Mom only speaks Spanish…We went to sit down outside…sat in the garden and talking to her you know she told me you know her story. And then by talking she told me that she’s not, you know, able to write or read in any language. I was like oh my god that’s why she was not engaging with the physician, with the doctor, because she couldn’t read all the papers she was given…So after talking to the provider she [the provider] said ‘Oh my god’. She’s been…the doctor for this family for many years… and never knew” -CHW</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g3002293bf8c_0_26"/>
          <p:cNvSpPr txBox="1">
            <a:spLocks noGrp="1"/>
          </p:cNvSpPr>
          <p:nvPr>
            <p:ph type="title"/>
          </p:nvPr>
        </p:nvSpPr>
        <p:spPr>
          <a:xfrm>
            <a:off x="1257300" y="547688"/>
            <a:ext cx="15773400" cy="1988550"/>
          </a:xfrm>
          <a:prstGeom prst="rect">
            <a:avLst/>
          </a:prstGeom>
        </p:spPr>
        <p:txBody>
          <a:bodyPr spcFirstLastPara="1" wrap="square" lIns="137138" tIns="68550" rIns="137138" bIns="68550" anchor="ctr" anchorCtr="0">
            <a:normAutofit/>
          </a:bodyPr>
          <a:lstStyle/>
          <a:p>
            <a:r>
              <a:rPr lang="en-US"/>
              <a:t>Case Study</a:t>
            </a:r>
            <a:endParaRPr/>
          </a:p>
        </p:txBody>
      </p:sp>
      <p:sp>
        <p:nvSpPr>
          <p:cNvPr id="251" name="Google Shape;251;g3002293bf8c_0_26"/>
          <p:cNvSpPr txBox="1">
            <a:spLocks noGrp="1"/>
          </p:cNvSpPr>
          <p:nvPr>
            <p:ph type="body" idx="1"/>
          </p:nvPr>
        </p:nvSpPr>
        <p:spPr>
          <a:xfrm>
            <a:off x="1257300" y="2738438"/>
            <a:ext cx="15773400" cy="6526800"/>
          </a:xfrm>
          <a:prstGeom prst="rect">
            <a:avLst/>
          </a:prstGeom>
        </p:spPr>
        <p:txBody>
          <a:bodyPr spcFirstLastPara="1" wrap="square" lIns="137138" tIns="68550" rIns="137138" bIns="68550" anchor="t" anchorCtr="0">
            <a:normAutofit/>
          </a:bodyPr>
          <a:lstStyle/>
          <a:p>
            <a:pPr marL="0" indent="0">
              <a:buNone/>
            </a:pPr>
            <a:r>
              <a:rPr lang="en-US"/>
              <a:t>“Sometimes we have moms that come in and don’t know where to go so to speak. They need help navigating—whether it is the healthcare system or the educational system. Um they find that something is not right with their child, but they are not sure or they are too ashamed or it is taboo. Coming from the Hispanic culture, it is unheard of to say depression, anxiety, autism, bipolar disorder. So, these things are now being talked about. And so a lot of times we get families that are afraid to address these things. And so we can talk about that now. And I’m that voice sometimes…even if the provider is you know assisting in that , I can be that other set of hands and be the voice for them to provide that educational piece and to be that shoulder to cry on and to be that support person to say hey there are services available. Let’s work together as a team. We are here for you.” -CHW</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2fe3ae13222_0_83"/>
          <p:cNvSpPr txBox="1">
            <a:spLocks noGrp="1"/>
          </p:cNvSpPr>
          <p:nvPr>
            <p:ph type="title"/>
          </p:nvPr>
        </p:nvSpPr>
        <p:spPr>
          <a:xfrm>
            <a:off x="454875" y="-215588"/>
            <a:ext cx="15773400" cy="1988550"/>
          </a:xfrm>
          <a:prstGeom prst="rect">
            <a:avLst/>
          </a:prstGeom>
          <a:noFill/>
          <a:ln>
            <a:noFill/>
          </a:ln>
        </p:spPr>
        <p:txBody>
          <a:bodyPr spcFirstLastPara="1" wrap="square" lIns="137138" tIns="68550" rIns="137138" bIns="68550" anchor="ctr" anchorCtr="0">
            <a:normAutofit/>
          </a:bodyPr>
          <a:lstStyle/>
          <a:p>
            <a:r>
              <a:rPr lang="en-US"/>
              <a:t>CHW Integration: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Implementation</a:t>
            </a:r>
            <a:endParaRPr/>
          </a:p>
        </p:txBody>
      </p:sp>
      <p:sp>
        <p:nvSpPr>
          <p:cNvPr id="258" name="Google Shape;258;g2fe3ae13222_0_83"/>
          <p:cNvSpPr txBox="1">
            <a:spLocks noGrp="1"/>
          </p:cNvSpPr>
          <p:nvPr>
            <p:ph type="body" idx="1"/>
          </p:nvPr>
        </p:nvSpPr>
        <p:spPr>
          <a:xfrm>
            <a:off x="454875" y="1585350"/>
            <a:ext cx="8944200" cy="4325400"/>
          </a:xfrm>
          <a:prstGeom prst="rect">
            <a:avLst/>
          </a:prstGeom>
          <a:noFill/>
          <a:ln>
            <a:noFill/>
          </a:ln>
        </p:spPr>
        <p:txBody>
          <a:bodyPr spcFirstLastPara="1" wrap="square" lIns="137138" tIns="68550" rIns="137138" bIns="68550" anchor="t" anchorCtr="0">
            <a:noAutofit/>
          </a:bodyPr>
          <a:lstStyle/>
          <a:p>
            <a:pPr indent="-576977">
              <a:lnSpc>
                <a:spcPct val="95000"/>
              </a:lnSpc>
              <a:buSzPts val="2458"/>
              <a:buFont typeface="EB Garamond"/>
              <a:buChar char="●"/>
            </a:pPr>
            <a:r>
              <a:rPr lang="en-US" sz="3685"/>
              <a:t>Sites struggled to implement CHW role and make corresponding changes to existing workflows:</a:t>
            </a:r>
            <a:endParaRPr sz="3685"/>
          </a:p>
          <a:p>
            <a:pPr lvl="1" indent="-576977">
              <a:lnSpc>
                <a:spcPct val="95000"/>
              </a:lnSpc>
              <a:spcBef>
                <a:spcPts val="1500"/>
              </a:spcBef>
              <a:buSzPts val="2458"/>
              <a:buChar char="○"/>
            </a:pPr>
            <a:r>
              <a:rPr lang="en-US" sz="3685"/>
              <a:t>Triaging appropriate referrals for CHW (SDoH vs IBH) </a:t>
            </a:r>
            <a:endParaRPr sz="3685"/>
          </a:p>
          <a:p>
            <a:pPr lvl="1" indent="-576977">
              <a:lnSpc>
                <a:spcPct val="95000"/>
              </a:lnSpc>
              <a:spcBef>
                <a:spcPts val="1500"/>
              </a:spcBef>
              <a:buSzPts val="2458"/>
              <a:buChar char="○"/>
            </a:pPr>
            <a:r>
              <a:rPr lang="en-US" sz="3685"/>
              <a:t>Space and visibility for CHW</a:t>
            </a:r>
            <a:endParaRPr sz="3685"/>
          </a:p>
          <a:p>
            <a:pPr indent="0">
              <a:lnSpc>
                <a:spcPct val="95000"/>
              </a:lnSpc>
              <a:buNone/>
            </a:pPr>
            <a:endParaRPr sz="4323"/>
          </a:p>
          <a:p>
            <a:pPr indent="0">
              <a:lnSpc>
                <a:spcPct val="95000"/>
              </a:lnSpc>
              <a:spcBef>
                <a:spcPts val="0"/>
              </a:spcBef>
              <a:buSzPts val="1018"/>
              <a:buNone/>
            </a:pPr>
            <a:endParaRPr sz="3746"/>
          </a:p>
        </p:txBody>
      </p:sp>
      <p:sp>
        <p:nvSpPr>
          <p:cNvPr id="259" name="Google Shape;259;g2fe3ae13222_0_83"/>
          <p:cNvSpPr/>
          <p:nvPr/>
        </p:nvSpPr>
        <p:spPr>
          <a:xfrm>
            <a:off x="1418100" y="5519288"/>
            <a:ext cx="8944200" cy="4098600"/>
          </a:xfrm>
          <a:prstGeom prst="wedgeEllipseCallout">
            <a:avLst>
              <a:gd name="adj1" fmla="val -47118"/>
              <a:gd name="adj2" fmla="val 37307"/>
            </a:avLst>
          </a:prstGeom>
          <a:solidFill>
            <a:srgbClr val="26547C"/>
          </a:solidFill>
          <a:ln w="9525" cap="flat" cmpd="sng">
            <a:solidFill>
              <a:schemeClr val="dk2"/>
            </a:solidFill>
            <a:prstDash val="solid"/>
            <a:round/>
            <a:headEnd type="none" w="sm" len="sm"/>
            <a:tailEnd type="none" w="sm" len="sm"/>
          </a:ln>
        </p:spPr>
        <p:txBody>
          <a:bodyPr spcFirstLastPara="1" wrap="square" lIns="137138" tIns="137138" rIns="137138" bIns="137138" anchor="ctr" anchorCtr="0">
            <a:noAutofit/>
          </a:bodyPr>
          <a:lstStyle/>
          <a:p>
            <a:pPr defTabSz="1371600">
              <a:buClr>
                <a:srgbClr val="000000"/>
              </a:buClr>
              <a:buSzPts val="1100"/>
            </a:pPr>
            <a:r>
              <a:rPr lang="en-US" sz="2850" kern="0">
                <a:solidFill>
                  <a:srgbClr val="FFFFFF"/>
                </a:solidFill>
                <a:highlight>
                  <a:srgbClr val="26547C"/>
                </a:highlight>
                <a:latin typeface="EB Garamond"/>
                <a:ea typeface="EB Garamond"/>
                <a:cs typeface="EB Garamond"/>
                <a:sym typeface="EB Garamond"/>
              </a:rPr>
              <a:t>“In listening to this conversation, I’m having a realization that we should probably have [CHW] and [IBH clinician] actually come to one of our doctor meetings at lunchtime for just 20 minutes and just kind of re-teach us now that you both are in place…” - PCP</a:t>
            </a:r>
            <a:endParaRPr sz="3150" kern="0">
              <a:solidFill>
                <a:srgbClr val="FFFFFF"/>
              </a:solidFill>
              <a:highlight>
                <a:srgbClr val="26547C"/>
              </a:highlight>
              <a:latin typeface="EB Garamond"/>
              <a:ea typeface="EB Garamond"/>
              <a:cs typeface="EB Garamond"/>
              <a:sym typeface="EB Garamond"/>
            </a:endParaRPr>
          </a:p>
        </p:txBody>
      </p:sp>
      <p:sp>
        <p:nvSpPr>
          <p:cNvPr id="260" name="Google Shape;260;g2fe3ae13222_0_83"/>
          <p:cNvSpPr/>
          <p:nvPr/>
        </p:nvSpPr>
        <p:spPr>
          <a:xfrm>
            <a:off x="9609825" y="1467938"/>
            <a:ext cx="8435700" cy="5347350"/>
          </a:xfrm>
          <a:prstGeom prst="cloudCallout">
            <a:avLst>
              <a:gd name="adj1" fmla="val 43139"/>
              <a:gd name="adj2" fmla="val 36188"/>
            </a:avLst>
          </a:prstGeom>
          <a:solidFill>
            <a:srgbClr val="26547C"/>
          </a:solidFill>
          <a:ln w="9525" cap="flat" cmpd="sng">
            <a:solidFill>
              <a:schemeClr val="dk2"/>
            </a:solidFill>
            <a:prstDash val="solid"/>
            <a:round/>
            <a:headEnd type="none" w="sm" len="sm"/>
            <a:tailEnd type="none" w="sm" len="sm"/>
          </a:ln>
        </p:spPr>
        <p:txBody>
          <a:bodyPr spcFirstLastPara="1" wrap="square" lIns="137138" tIns="137138" rIns="137138" bIns="137138" anchor="ctr" anchorCtr="0">
            <a:noAutofit/>
          </a:bodyPr>
          <a:lstStyle/>
          <a:p>
            <a:pPr defTabSz="1371600">
              <a:buClr>
                <a:srgbClr val="000000"/>
              </a:buClr>
              <a:buSzPts val="1100"/>
            </a:pPr>
            <a:r>
              <a:rPr lang="en-US" sz="2850" kern="0">
                <a:solidFill>
                  <a:srgbClr val="FFFFFF"/>
                </a:solidFill>
                <a:latin typeface="EB Garamond"/>
                <a:ea typeface="EB Garamond"/>
                <a:cs typeface="EB Garamond"/>
                <a:sym typeface="EB Garamond"/>
              </a:rPr>
              <a:t>“I do get consistent referrals from um a handful maybe like a couple of the doctors, not all of them.. I haven’t gotten anything from providers since we switched EMRs. We still have to figure out how that, how we want that workflow to go. But they just Teams me if they have a patient that they want to discuss….”- CHW</a:t>
            </a:r>
            <a:endParaRPr sz="3150" kern="0">
              <a:solidFill>
                <a:srgbClr val="FFFFFF"/>
              </a:solidFill>
              <a:latin typeface="EB Garamond"/>
              <a:ea typeface="EB Garamond"/>
              <a:cs typeface="EB Garamond"/>
              <a:sym typeface="EB Garamon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g2d3237a4d5d_1_29"/>
          <p:cNvSpPr txBox="1">
            <a:spLocks noGrp="1"/>
          </p:cNvSpPr>
          <p:nvPr>
            <p:ph type="title"/>
          </p:nvPr>
        </p:nvSpPr>
        <p:spPr>
          <a:xfrm>
            <a:off x="1257300" y="547688"/>
            <a:ext cx="15773400" cy="1988550"/>
          </a:xfrm>
          <a:prstGeom prst="rect">
            <a:avLst/>
          </a:prstGeom>
        </p:spPr>
        <p:txBody>
          <a:bodyPr spcFirstLastPara="1" wrap="square" lIns="137138" tIns="68550" rIns="137138" bIns="68550" anchor="ctr" anchorCtr="0">
            <a:normAutofit/>
          </a:bodyPr>
          <a:lstStyle/>
          <a:p>
            <a:r>
              <a:rPr lang="en-US"/>
              <a:t>Case Study</a:t>
            </a:r>
            <a:endParaRPr/>
          </a:p>
        </p:txBody>
      </p:sp>
      <p:sp>
        <p:nvSpPr>
          <p:cNvPr id="267" name="Google Shape;267;g2d3237a4d5d_1_29"/>
          <p:cNvSpPr txBox="1">
            <a:spLocks noGrp="1"/>
          </p:cNvSpPr>
          <p:nvPr>
            <p:ph type="body" idx="1"/>
          </p:nvPr>
        </p:nvSpPr>
        <p:spPr>
          <a:xfrm>
            <a:off x="1257300" y="2738438"/>
            <a:ext cx="15773400" cy="6526800"/>
          </a:xfrm>
          <a:prstGeom prst="rect">
            <a:avLst/>
          </a:prstGeom>
        </p:spPr>
        <p:txBody>
          <a:bodyPr spcFirstLastPara="1" wrap="square" lIns="137138" tIns="68550" rIns="137138" bIns="68550" anchor="t" anchorCtr="0">
            <a:normAutofit/>
          </a:bodyPr>
          <a:lstStyle/>
          <a:p>
            <a:pPr marL="0" indent="0">
              <a:buNone/>
            </a:pPr>
            <a:r>
              <a:rPr lang="en-US"/>
              <a:t>“We had a conversation regarding a patient that I just visited and there was some miscommunication in the office...I thought that I just had to go straight to the doctor's point person and something [the form] wasn’t completed…I talked to her [the IBH Clinician] and I was like that clearly [the process] wasn’t working, like we need to figure a different way to make sure the patient forms...are like getting completed or I’m getting a message back saying they need extra information... So we figured out a way to you know get the forms directly from the doctor and for me to have that direct connection with the doctor instead of having to go through a middle person. I appreciated that she [the IBH Clinician] advocated for me to be able to have that direct connection with the providers” -CHW</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2fe3ae13222_0_96"/>
          <p:cNvSpPr txBox="1">
            <a:spLocks noGrp="1"/>
          </p:cNvSpPr>
          <p:nvPr>
            <p:ph type="title"/>
          </p:nvPr>
        </p:nvSpPr>
        <p:spPr>
          <a:xfrm>
            <a:off x="454875" y="293288"/>
            <a:ext cx="15773400" cy="1988550"/>
          </a:xfrm>
          <a:prstGeom prst="rect">
            <a:avLst/>
          </a:prstGeom>
          <a:noFill/>
          <a:ln>
            <a:noFill/>
          </a:ln>
        </p:spPr>
        <p:txBody>
          <a:bodyPr spcFirstLastPara="1" wrap="square" lIns="137138" tIns="68550" rIns="137138" bIns="68550" anchor="ctr" anchorCtr="0">
            <a:normAutofit/>
          </a:bodyPr>
          <a:lstStyle/>
          <a:p>
            <a:r>
              <a:rPr lang="en-US"/>
              <a:t>CHW Role: Maintenance</a:t>
            </a:r>
            <a:endParaRPr/>
          </a:p>
        </p:txBody>
      </p:sp>
      <p:sp>
        <p:nvSpPr>
          <p:cNvPr id="274" name="Google Shape;274;g2fe3ae13222_0_96"/>
          <p:cNvSpPr txBox="1">
            <a:spLocks noGrp="1"/>
          </p:cNvSpPr>
          <p:nvPr>
            <p:ph type="body" idx="1"/>
          </p:nvPr>
        </p:nvSpPr>
        <p:spPr>
          <a:xfrm>
            <a:off x="533175" y="2151300"/>
            <a:ext cx="7699950" cy="7278300"/>
          </a:xfrm>
          <a:prstGeom prst="rect">
            <a:avLst/>
          </a:prstGeom>
          <a:noFill/>
          <a:ln>
            <a:noFill/>
          </a:ln>
        </p:spPr>
        <p:txBody>
          <a:bodyPr spcFirstLastPara="1" wrap="square" lIns="137138" tIns="68550" rIns="137138" bIns="68550" anchor="t" anchorCtr="0">
            <a:noAutofit/>
          </a:bodyPr>
          <a:lstStyle/>
          <a:p>
            <a:pPr indent="-542925">
              <a:lnSpc>
                <a:spcPct val="115000"/>
              </a:lnSpc>
              <a:buClr>
                <a:srgbClr val="002060"/>
              </a:buClr>
              <a:buSzPts val="2100"/>
              <a:buChar char="●"/>
            </a:pPr>
            <a:r>
              <a:rPr lang="en-US" sz="3150">
                <a:solidFill>
                  <a:srgbClr val="002060"/>
                </a:solidFill>
              </a:rPr>
              <a:t>Many sites are currently working toward allowing the CHW services to be billable. </a:t>
            </a:r>
            <a:endParaRPr sz="3150">
              <a:solidFill>
                <a:srgbClr val="002060"/>
              </a:solidFill>
            </a:endParaRPr>
          </a:p>
          <a:p>
            <a:pPr lvl="1" indent="-542925">
              <a:lnSpc>
                <a:spcPct val="115000"/>
              </a:lnSpc>
              <a:spcBef>
                <a:spcPts val="1500"/>
              </a:spcBef>
              <a:buClr>
                <a:srgbClr val="002060"/>
              </a:buClr>
              <a:buSzPts val="2100"/>
              <a:buChar char="○"/>
            </a:pPr>
            <a:r>
              <a:rPr lang="en-US" sz="3150">
                <a:solidFill>
                  <a:srgbClr val="002060"/>
                </a:solidFill>
              </a:rPr>
              <a:t>credentialing and approval by compliance is done</a:t>
            </a:r>
            <a:endParaRPr sz="3150">
              <a:solidFill>
                <a:srgbClr val="002060"/>
              </a:solidFill>
            </a:endParaRPr>
          </a:p>
          <a:p>
            <a:pPr indent="-542925">
              <a:lnSpc>
                <a:spcPct val="115000"/>
              </a:lnSpc>
              <a:buClr>
                <a:srgbClr val="002060"/>
              </a:buClr>
              <a:buSzPts val="2100"/>
              <a:buChar char="●"/>
            </a:pPr>
            <a:r>
              <a:rPr lang="en-US" sz="3150">
                <a:solidFill>
                  <a:srgbClr val="002060"/>
                </a:solidFill>
              </a:rPr>
              <a:t>Some sites have reported progress towards reaching this goal while others expressed needing more support from upper management</a:t>
            </a:r>
            <a:r>
              <a:rPr lang="en-US" sz="3150">
                <a:solidFill>
                  <a:schemeClr val="dk1"/>
                </a:solidFill>
              </a:rPr>
              <a:t>.</a:t>
            </a:r>
            <a:endParaRPr sz="3150">
              <a:solidFill>
                <a:schemeClr val="dk1"/>
              </a:solidFill>
            </a:endParaRPr>
          </a:p>
          <a:p>
            <a:pPr indent="-542925">
              <a:lnSpc>
                <a:spcPct val="115000"/>
              </a:lnSpc>
              <a:buSzPts val="2100"/>
              <a:buChar char="●"/>
            </a:pPr>
            <a:r>
              <a:rPr lang="en-US" sz="3150"/>
              <a:t>Challenges include:</a:t>
            </a:r>
            <a:endParaRPr sz="3150"/>
          </a:p>
          <a:p>
            <a:pPr lvl="1" indent="-542925">
              <a:lnSpc>
                <a:spcPct val="115000"/>
              </a:lnSpc>
              <a:spcBef>
                <a:spcPts val="1500"/>
              </a:spcBef>
              <a:buSzPts val="2100"/>
              <a:buChar char="○"/>
            </a:pPr>
            <a:r>
              <a:rPr lang="en-US" sz="3150"/>
              <a:t>Transitions to new EMRs</a:t>
            </a:r>
            <a:endParaRPr sz="3150"/>
          </a:p>
          <a:p>
            <a:pPr lvl="1" indent="-542925">
              <a:lnSpc>
                <a:spcPct val="115000"/>
              </a:lnSpc>
              <a:spcBef>
                <a:spcPts val="1500"/>
              </a:spcBef>
              <a:buSzPts val="2100"/>
              <a:buChar char="○"/>
            </a:pPr>
            <a:r>
              <a:rPr lang="en-US" sz="3150"/>
              <a:t>Lack of IT support </a:t>
            </a:r>
            <a:endParaRPr sz="3150"/>
          </a:p>
        </p:txBody>
      </p:sp>
      <p:sp>
        <p:nvSpPr>
          <p:cNvPr id="275" name="Google Shape;275;g2fe3ae13222_0_96"/>
          <p:cNvSpPr/>
          <p:nvPr/>
        </p:nvSpPr>
        <p:spPr>
          <a:xfrm>
            <a:off x="9565763" y="2151300"/>
            <a:ext cx="8141850" cy="4482000"/>
          </a:xfrm>
          <a:prstGeom prst="cloudCallout">
            <a:avLst>
              <a:gd name="adj1" fmla="val -39349"/>
              <a:gd name="adj2" fmla="val 55326"/>
            </a:avLst>
          </a:prstGeom>
          <a:solidFill>
            <a:srgbClr val="26547C"/>
          </a:solidFill>
          <a:ln w="9525" cap="flat" cmpd="sng">
            <a:solidFill>
              <a:schemeClr val="dk2"/>
            </a:solidFill>
            <a:prstDash val="solid"/>
            <a:round/>
            <a:headEnd type="none" w="sm" len="sm"/>
            <a:tailEnd type="none" w="sm" len="sm"/>
          </a:ln>
        </p:spPr>
        <p:txBody>
          <a:bodyPr spcFirstLastPara="1" wrap="square" lIns="137138" tIns="137138" rIns="137138" bIns="137138" anchor="ctr" anchorCtr="0">
            <a:noAutofit/>
          </a:bodyPr>
          <a:lstStyle/>
          <a:p>
            <a:pPr defTabSz="1371600">
              <a:buClr>
                <a:srgbClr val="000000"/>
              </a:buClr>
              <a:buSzPts val="1100"/>
            </a:pPr>
            <a:r>
              <a:rPr lang="en-US" sz="3150" kern="0">
                <a:solidFill>
                  <a:srgbClr val="FFFFFF"/>
                </a:solidFill>
                <a:latin typeface="EB Garamond"/>
                <a:ea typeface="EB Garamond"/>
                <a:cs typeface="EB Garamond"/>
                <a:sym typeface="EB Garamond"/>
              </a:rPr>
              <a:t>“I will do whatever it takes[to sustain the CHW role], I think this role is essential….we will do whatever it takes grant-wise or system-wise”- IBH supervisor </a:t>
            </a:r>
            <a:endParaRPr sz="3750" kern="0">
              <a:solidFill>
                <a:srgbClr val="FFFFFF"/>
              </a:solidFill>
              <a:latin typeface="EB Garamond"/>
              <a:ea typeface="EB Garamond"/>
              <a:cs typeface="EB Garamond"/>
              <a:sym typeface="EB Garamond"/>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g2936a74194e_0_81"/>
          <p:cNvSpPr txBox="1">
            <a:spLocks noGrp="1"/>
          </p:cNvSpPr>
          <p:nvPr>
            <p:ph type="title"/>
          </p:nvPr>
        </p:nvSpPr>
        <p:spPr>
          <a:xfrm>
            <a:off x="1571625" y="1631157"/>
            <a:ext cx="15773400" cy="4279050"/>
          </a:xfrm>
          <a:prstGeom prst="rect">
            <a:avLst/>
          </a:prstGeom>
          <a:noFill/>
          <a:ln>
            <a:noFill/>
          </a:ln>
        </p:spPr>
        <p:txBody>
          <a:bodyPr spcFirstLastPara="1" wrap="square" lIns="137138" tIns="68550" rIns="137138" bIns="68550" anchor="b" anchorCtr="0">
            <a:normAutofit/>
          </a:bodyPr>
          <a:lstStyle/>
          <a:p>
            <a:pPr algn="ctr"/>
            <a:r>
              <a:rPr lang="en-US"/>
              <a:t>Key Takeaways </a:t>
            </a:r>
            <a:endParaRPr sz="45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srcRect r="971" b="1234"/>
          <a:stretch>
            <a:fillRect/>
          </a:stretch>
        </p:blipFill>
        <p:spPr>
          <a:xfrm>
            <a:off x="14413077" y="195220"/>
            <a:ext cx="3657600" cy="1016000"/>
          </a:xfrm>
          <a:prstGeom prst="rect">
            <a:avLst/>
          </a:prstGeom>
        </p:spPr>
      </p:pic>
      <p:grpSp>
        <p:nvGrpSpPr>
          <p:cNvPr id="18" name="Group 17">
            <a:extLst>
              <a:ext uri="{FF2B5EF4-FFF2-40B4-BE49-F238E27FC236}">
                <a16:creationId xmlns:a16="http://schemas.microsoft.com/office/drawing/2014/main" id="{7730AEBB-4EB1-F666-501C-F5714A9AD3AF}"/>
              </a:ext>
            </a:extLst>
          </p:cNvPr>
          <p:cNvGrpSpPr/>
          <p:nvPr/>
        </p:nvGrpSpPr>
        <p:grpSpPr>
          <a:xfrm>
            <a:off x="0" y="9462474"/>
            <a:ext cx="18288000" cy="834278"/>
            <a:chOff x="-9525" y="9467848"/>
            <a:chExt cx="18288000" cy="834278"/>
          </a:xfrm>
        </p:grpSpPr>
        <p:grpSp>
          <p:nvGrpSpPr>
            <p:cNvPr id="2" name="Group 2"/>
            <p:cNvGrpSpPr>
              <a:grpSpLocks noChangeAspect="1"/>
            </p:cNvGrpSpPr>
            <p:nvPr/>
          </p:nvGrpSpPr>
          <p:grpSpPr>
            <a:xfrm>
              <a:off x="-9525" y="9467848"/>
              <a:ext cx="18288000" cy="819151"/>
              <a:chOff x="0" y="0"/>
              <a:chExt cx="24384000" cy="1092202"/>
            </a:xfrm>
          </p:grpSpPr>
          <p:sp>
            <p:nvSpPr>
              <p:cNvPr id="3" name="Freeform 3"/>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txBody>
              <a:bodyPr/>
              <a:lstStyle/>
              <a:p>
                <a:endParaRPr lang="en-US"/>
              </a:p>
            </p:txBody>
          </p:sp>
        </p:grpSp>
        <p:sp>
          <p:nvSpPr>
            <p:cNvPr id="6" name="Freeform 6"/>
            <p:cNvSpPr/>
            <p:nvPr/>
          </p:nvSpPr>
          <p:spPr>
            <a:xfrm>
              <a:off x="-9525" y="9610516"/>
              <a:ext cx="18288000" cy="691610"/>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txBody>
            <a:bodyPr/>
            <a:lstStyle/>
            <a:p>
              <a:endParaRPr lang="en-US"/>
            </a:p>
          </p:txBody>
        </p:sp>
      </p:grpSp>
      <p:pic>
        <p:nvPicPr>
          <p:cNvPr id="7" name="Picture 7"/>
          <p:cNvPicPr>
            <a:picLocks noChangeAspect="1"/>
          </p:cNvPicPr>
          <p:nvPr/>
        </p:nvPicPr>
        <p:blipFill>
          <a:blip r:embed="rId3"/>
          <a:srcRect r="971" b="1234"/>
          <a:stretch>
            <a:fillRect/>
          </a:stretch>
        </p:blipFill>
        <p:spPr>
          <a:xfrm>
            <a:off x="14413077" y="195220"/>
            <a:ext cx="3657600" cy="1016000"/>
          </a:xfrm>
          <a:prstGeom prst="rect">
            <a:avLst/>
          </a:prstGeom>
        </p:spPr>
      </p:pic>
      <p:sp>
        <p:nvSpPr>
          <p:cNvPr id="8" name="AutoShape 8"/>
          <p:cNvSpPr/>
          <p:nvPr/>
        </p:nvSpPr>
        <p:spPr>
          <a:xfrm>
            <a:off x="282390" y="962025"/>
            <a:ext cx="17788287" cy="0"/>
          </a:xfrm>
          <a:prstGeom prst="line">
            <a:avLst/>
          </a:prstGeom>
          <a:ln w="28575" cap="flat">
            <a:solidFill>
              <a:srgbClr val="F7B31D"/>
            </a:solidFill>
            <a:prstDash val="solid"/>
            <a:headEnd type="none" w="sm" len="sm"/>
            <a:tailEnd type="none" w="sm" len="sm"/>
          </a:ln>
        </p:spPr>
        <p:txBody>
          <a:bodyPr/>
          <a:lstStyle/>
          <a:p>
            <a:endParaRPr lang="en-US"/>
          </a:p>
        </p:txBody>
      </p:sp>
      <p:sp>
        <p:nvSpPr>
          <p:cNvPr id="12" name="TextBox 12"/>
          <p:cNvSpPr txBox="1"/>
          <p:nvPr/>
        </p:nvSpPr>
        <p:spPr>
          <a:xfrm>
            <a:off x="282390" y="1004587"/>
            <a:ext cx="17011001" cy="857250"/>
          </a:xfrm>
          <a:prstGeom prst="rect">
            <a:avLst/>
          </a:prstGeom>
        </p:spPr>
        <p:txBody>
          <a:bodyPr lIns="0" tIns="0" rIns="0" bIns="0" rtlCol="0" anchor="t">
            <a:spAutoFit/>
          </a:bodyPr>
          <a:lstStyle/>
          <a:p>
            <a:pPr algn="l">
              <a:lnSpc>
                <a:spcPts val="6721"/>
              </a:lnSpc>
            </a:pPr>
            <a:r>
              <a:rPr lang="en-US" sz="5600" spc="-223" dirty="0">
                <a:solidFill>
                  <a:srgbClr val="0070C0"/>
                </a:solidFill>
                <a:latin typeface="Open Sans Bold"/>
              </a:rPr>
              <a:t>Thank you to our funding partners</a:t>
            </a:r>
          </a:p>
        </p:txBody>
      </p:sp>
      <p:sp>
        <p:nvSpPr>
          <p:cNvPr id="13" name="TextBox 13"/>
          <p:cNvSpPr txBox="1"/>
          <p:nvPr/>
        </p:nvSpPr>
        <p:spPr>
          <a:xfrm>
            <a:off x="6371396" y="9817358"/>
            <a:ext cx="5545208" cy="257175"/>
          </a:xfrm>
          <a:prstGeom prst="rect">
            <a:avLst/>
          </a:prstGeom>
        </p:spPr>
        <p:txBody>
          <a:bodyPr lIns="0" tIns="0" rIns="0" bIns="0" rtlCol="0" anchor="t">
            <a:spAutoFit/>
          </a:bodyPr>
          <a:lstStyle/>
          <a:p>
            <a:pPr algn="l">
              <a:lnSpc>
                <a:spcPts val="2161"/>
              </a:lnSpc>
            </a:pPr>
            <a:r>
              <a:rPr lang="en-US" sz="1801" spc="-71" dirty="0">
                <a:solidFill>
                  <a:srgbClr val="FFFFFF"/>
                </a:solidFill>
                <a:latin typeface="Open Sans"/>
              </a:rPr>
              <a:t>Prepared by Care Transformation Collaborative of RI</a:t>
            </a:r>
          </a:p>
        </p:txBody>
      </p:sp>
      <p:sp>
        <p:nvSpPr>
          <p:cNvPr id="21" name="Slide Number Placeholder 29">
            <a:extLst>
              <a:ext uri="{FF2B5EF4-FFF2-40B4-BE49-F238E27FC236}">
                <a16:creationId xmlns:a16="http://schemas.microsoft.com/office/drawing/2014/main" id="{BECDD513-170B-EBB5-D225-F75BC5B52B1E}"/>
              </a:ext>
            </a:extLst>
          </p:cNvPr>
          <p:cNvSpPr>
            <a:spLocks noGrp="1"/>
          </p:cNvSpPr>
          <p:nvPr>
            <p:ph type="sldNum" sz="quarter" idx="12"/>
          </p:nvPr>
        </p:nvSpPr>
        <p:spPr>
          <a:xfrm>
            <a:off x="16031044" y="9831236"/>
            <a:ext cx="2133600" cy="365125"/>
          </a:xfrm>
        </p:spPr>
        <p:txBody>
          <a:bodyPr/>
          <a:lstStyle/>
          <a:p>
            <a:fld id="{B6F15528-21DE-4FAA-801E-634DDDAF4B2B}" type="slidenum">
              <a:rPr lang="en-US" sz="1800" smtClean="0">
                <a:solidFill>
                  <a:schemeClr val="bg1"/>
                </a:solidFill>
              </a:rPr>
              <a:pPr/>
              <a:t>3</a:t>
            </a:fld>
            <a:endParaRPr lang="en-US" sz="1800" dirty="0">
              <a:solidFill>
                <a:schemeClr val="bg1"/>
              </a:solidFill>
            </a:endParaRPr>
          </a:p>
        </p:txBody>
      </p:sp>
      <p:pic>
        <p:nvPicPr>
          <p:cNvPr id="5" name="image4.png">
            <a:extLst>
              <a:ext uri="{FF2B5EF4-FFF2-40B4-BE49-F238E27FC236}">
                <a16:creationId xmlns:a16="http://schemas.microsoft.com/office/drawing/2014/main" id="{83B7201F-6782-F422-2C22-42FD7470AF89}"/>
              </a:ext>
            </a:extLst>
          </p:cNvPr>
          <p:cNvPicPr>
            <a:picLocks noChangeAspect="1"/>
          </p:cNvPicPr>
          <p:nvPr/>
        </p:nvPicPr>
        <p:blipFill>
          <a:blip r:embed="rId4" cstate="print"/>
          <a:stretch>
            <a:fillRect/>
          </a:stretch>
        </p:blipFill>
        <p:spPr>
          <a:xfrm>
            <a:off x="1219200" y="2652528"/>
            <a:ext cx="5022458" cy="2109816"/>
          </a:xfrm>
          <a:prstGeom prst="rect">
            <a:avLst/>
          </a:prstGeom>
        </p:spPr>
      </p:pic>
      <p:pic>
        <p:nvPicPr>
          <p:cNvPr id="9" name="image1.png">
            <a:extLst>
              <a:ext uri="{FF2B5EF4-FFF2-40B4-BE49-F238E27FC236}">
                <a16:creationId xmlns:a16="http://schemas.microsoft.com/office/drawing/2014/main" id="{E00298FC-5295-0CCD-53BE-DB3D8C70196D}"/>
              </a:ext>
            </a:extLst>
          </p:cNvPr>
          <p:cNvPicPr>
            <a:picLocks noChangeAspect="1"/>
          </p:cNvPicPr>
          <p:nvPr/>
        </p:nvPicPr>
        <p:blipFill>
          <a:blip r:embed="rId5" cstate="print"/>
          <a:stretch>
            <a:fillRect/>
          </a:stretch>
        </p:blipFill>
        <p:spPr>
          <a:xfrm>
            <a:off x="10478487" y="2758436"/>
            <a:ext cx="5557473" cy="1383348"/>
          </a:xfrm>
          <a:prstGeom prst="rect">
            <a:avLst/>
          </a:prstGeom>
        </p:spPr>
      </p:pic>
      <p:pic>
        <p:nvPicPr>
          <p:cNvPr id="10" name="image2.jpeg">
            <a:extLst>
              <a:ext uri="{FF2B5EF4-FFF2-40B4-BE49-F238E27FC236}">
                <a16:creationId xmlns:a16="http://schemas.microsoft.com/office/drawing/2014/main" id="{ED7575D4-DC3F-386D-F4DF-4122BFAE83C8}"/>
              </a:ext>
            </a:extLst>
          </p:cNvPr>
          <p:cNvPicPr>
            <a:picLocks noChangeAspect="1"/>
          </p:cNvPicPr>
          <p:nvPr/>
        </p:nvPicPr>
        <p:blipFill>
          <a:blip r:embed="rId6" cstate="print"/>
          <a:stretch>
            <a:fillRect/>
          </a:stretch>
        </p:blipFill>
        <p:spPr>
          <a:xfrm>
            <a:off x="1371600" y="5911299"/>
            <a:ext cx="7025858" cy="1101725"/>
          </a:xfrm>
          <a:prstGeom prst="rect">
            <a:avLst/>
          </a:prstGeom>
        </p:spPr>
      </p:pic>
      <p:pic>
        <p:nvPicPr>
          <p:cNvPr id="15" name="Picture 14" descr="A picture containing text, screenshot, font, logo&#10;&#10;Description automatically generated">
            <a:extLst>
              <a:ext uri="{FF2B5EF4-FFF2-40B4-BE49-F238E27FC236}">
                <a16:creationId xmlns:a16="http://schemas.microsoft.com/office/drawing/2014/main" id="{D37513BD-3674-495C-B9FB-39D94731582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84081" y="5607464"/>
            <a:ext cx="6194668" cy="2126836"/>
          </a:xfrm>
          <a:prstGeom prst="rect">
            <a:avLst/>
          </a:prstGeom>
        </p:spPr>
      </p:pic>
    </p:spTree>
    <p:extLst>
      <p:ext uri="{BB962C8B-B14F-4D97-AF65-F5344CB8AC3E}">
        <p14:creationId xmlns:p14="http://schemas.microsoft.com/office/powerpoint/2010/main" val="40039290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g28bd713306d_0_15"/>
          <p:cNvSpPr txBox="1">
            <a:spLocks noGrp="1"/>
          </p:cNvSpPr>
          <p:nvPr>
            <p:ph type="body" idx="1"/>
          </p:nvPr>
        </p:nvSpPr>
        <p:spPr>
          <a:xfrm>
            <a:off x="951788" y="1577738"/>
            <a:ext cx="15773400" cy="6526800"/>
          </a:xfrm>
          <a:prstGeom prst="rect">
            <a:avLst/>
          </a:prstGeom>
          <a:noFill/>
          <a:ln>
            <a:noFill/>
          </a:ln>
        </p:spPr>
        <p:txBody>
          <a:bodyPr spcFirstLastPara="1" wrap="square" lIns="137138" tIns="68550" rIns="137138" bIns="68550" anchor="t" anchorCtr="0">
            <a:normAutofit/>
          </a:bodyPr>
          <a:lstStyle/>
          <a:p>
            <a:pPr indent="0">
              <a:lnSpc>
                <a:spcPct val="150000"/>
              </a:lnSpc>
              <a:spcBef>
                <a:spcPts val="0"/>
              </a:spcBef>
              <a:buSzPct val="108108"/>
              <a:buNone/>
            </a:pPr>
            <a:endParaRPr/>
          </a:p>
          <a:p>
            <a:pPr indent="-569595">
              <a:lnSpc>
                <a:spcPct val="150000"/>
              </a:lnSpc>
              <a:spcBef>
                <a:spcPts val="0"/>
              </a:spcBef>
              <a:buSzPct val="100000"/>
            </a:pPr>
            <a:r>
              <a:rPr lang="en-US"/>
              <a:t>Despite initial challenges, sites have implemented workflow changes to fully integrate CHWs and expand IBH capacity</a:t>
            </a:r>
            <a:endParaRPr/>
          </a:p>
          <a:p>
            <a:pPr lvl="1" indent="-537209">
              <a:lnSpc>
                <a:spcPct val="150000"/>
              </a:lnSpc>
              <a:spcBef>
                <a:spcPts val="0"/>
              </a:spcBef>
              <a:buSzPct val="100000"/>
            </a:pPr>
            <a:r>
              <a:rPr lang="en-US"/>
              <a:t>Commitment to expand school-aged screening</a:t>
            </a:r>
            <a:endParaRPr/>
          </a:p>
          <a:p>
            <a:pPr lvl="1" indent="-537207">
              <a:lnSpc>
                <a:spcPct val="150000"/>
              </a:lnSpc>
              <a:spcBef>
                <a:spcPts val="0"/>
              </a:spcBef>
              <a:buSzPct val="100000"/>
            </a:pPr>
            <a:r>
              <a:rPr lang="en-US"/>
              <a:t>Shift from utilizing CHW for only SDoH needs to utilizing them to address IBH needs</a:t>
            </a:r>
            <a:endParaRPr/>
          </a:p>
          <a:p>
            <a:pPr lvl="2" indent="-504825">
              <a:lnSpc>
                <a:spcPct val="150000"/>
              </a:lnSpc>
              <a:spcBef>
                <a:spcPts val="0"/>
              </a:spcBef>
              <a:buSzPct val="100000"/>
            </a:pPr>
            <a:r>
              <a:rPr lang="en-US"/>
              <a:t>CHWs remain an important resource to help families meet critical needs</a:t>
            </a:r>
            <a:endParaRPr/>
          </a:p>
          <a:p>
            <a:pPr lvl="1" indent="-537209">
              <a:lnSpc>
                <a:spcPct val="150000"/>
              </a:lnSpc>
              <a:spcBef>
                <a:spcPts val="0"/>
              </a:spcBef>
              <a:buSzPct val="100000"/>
            </a:pPr>
            <a:r>
              <a:rPr lang="en-US"/>
              <a:t>Increase in warm handoffs </a:t>
            </a:r>
            <a:endParaRPr/>
          </a:p>
          <a:p>
            <a:pPr lvl="1" indent="-537209">
              <a:lnSpc>
                <a:spcPct val="150000"/>
              </a:lnSpc>
              <a:spcBef>
                <a:spcPts val="0"/>
              </a:spcBef>
              <a:buSzPct val="100000"/>
            </a:pPr>
            <a:r>
              <a:rPr lang="en-US"/>
              <a:t>Pursuing CHW reimbursement </a:t>
            </a:r>
            <a:endParaRPr/>
          </a:p>
          <a:p>
            <a:pPr indent="0">
              <a:lnSpc>
                <a:spcPct val="150000"/>
              </a:lnSpc>
              <a:spcBef>
                <a:spcPts val="0"/>
              </a:spcBef>
              <a:buSzPct val="108108"/>
              <a:buNone/>
            </a:pPr>
            <a:endParaRPr/>
          </a:p>
          <a:p>
            <a:pPr indent="0">
              <a:lnSpc>
                <a:spcPct val="150000"/>
              </a:lnSpc>
              <a:spcBef>
                <a:spcPts val="0"/>
              </a:spcBef>
              <a:buSzPct val="108108"/>
              <a:buNone/>
            </a:pPr>
            <a:endParaRPr/>
          </a:p>
        </p:txBody>
      </p:sp>
      <p:sp>
        <p:nvSpPr>
          <p:cNvPr id="287" name="Google Shape;287;g28bd713306d_0_15"/>
          <p:cNvSpPr txBox="1">
            <a:spLocks noGrp="1"/>
          </p:cNvSpPr>
          <p:nvPr>
            <p:ph type="title"/>
          </p:nvPr>
        </p:nvSpPr>
        <p:spPr>
          <a:xfrm>
            <a:off x="1018088" y="245475"/>
            <a:ext cx="15773400" cy="1988550"/>
          </a:xfrm>
          <a:prstGeom prst="rect">
            <a:avLst/>
          </a:prstGeom>
          <a:noFill/>
          <a:ln>
            <a:noFill/>
          </a:ln>
        </p:spPr>
        <p:txBody>
          <a:bodyPr spcFirstLastPara="1" wrap="square" lIns="137138" tIns="68550" rIns="137138" bIns="68550" anchor="ctr" anchorCtr="0">
            <a:normAutofit/>
          </a:bodyPr>
          <a:lstStyle/>
          <a:p>
            <a:r>
              <a:rPr lang="en-US"/>
              <a:t>Summary of Findings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g2fe3ae13222_0_104"/>
          <p:cNvSpPr txBox="1">
            <a:spLocks noGrp="1"/>
          </p:cNvSpPr>
          <p:nvPr>
            <p:ph type="title"/>
          </p:nvPr>
        </p:nvSpPr>
        <p:spPr>
          <a:xfrm>
            <a:off x="1571625" y="1631157"/>
            <a:ext cx="15773400" cy="4279050"/>
          </a:xfrm>
          <a:prstGeom prst="rect">
            <a:avLst/>
          </a:prstGeom>
          <a:noFill/>
          <a:ln>
            <a:noFill/>
          </a:ln>
        </p:spPr>
        <p:txBody>
          <a:bodyPr spcFirstLastPara="1" wrap="square" lIns="137138" tIns="68550" rIns="137138" bIns="68550" anchor="b" anchorCtr="0">
            <a:normAutofit/>
          </a:bodyPr>
          <a:lstStyle/>
          <a:p>
            <a:pPr algn="ctr"/>
            <a:r>
              <a:rPr lang="en-US"/>
              <a:t>Next steps  </a:t>
            </a:r>
            <a:endParaRPr sz="45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g2fe3ae13222_0_109"/>
          <p:cNvSpPr txBox="1">
            <a:spLocks noGrp="1"/>
          </p:cNvSpPr>
          <p:nvPr>
            <p:ph type="body" idx="1"/>
          </p:nvPr>
        </p:nvSpPr>
        <p:spPr>
          <a:xfrm>
            <a:off x="1034025" y="2754713"/>
            <a:ext cx="15773400" cy="6526800"/>
          </a:xfrm>
          <a:prstGeom prst="rect">
            <a:avLst/>
          </a:prstGeom>
          <a:noFill/>
          <a:ln>
            <a:noFill/>
          </a:ln>
        </p:spPr>
        <p:txBody>
          <a:bodyPr spcFirstLastPara="1" wrap="square" lIns="137138" tIns="68550" rIns="137138" bIns="68550" anchor="t" anchorCtr="0">
            <a:normAutofit/>
          </a:bodyPr>
          <a:lstStyle/>
          <a:p>
            <a:r>
              <a:rPr lang="en-US"/>
              <a:t>Continue screening rates and CHW data collection</a:t>
            </a:r>
            <a:endParaRPr/>
          </a:p>
          <a:p>
            <a:r>
              <a:rPr lang="en-US"/>
              <a:t>Conduct midpoint qualitative interviews around January and final interviews in May  </a:t>
            </a:r>
            <a:endParaRPr/>
          </a:p>
          <a:p>
            <a:r>
              <a:rPr lang="en-US"/>
              <a:t>Analyze pre and post IBH integration surveys </a:t>
            </a:r>
            <a:endParaRPr/>
          </a:p>
          <a:p>
            <a:pPr>
              <a:spcAft>
                <a:spcPts val="1500"/>
              </a:spcAft>
            </a:pPr>
            <a:r>
              <a:rPr lang="en-US"/>
              <a:t>Prepare final report at end of Y2</a:t>
            </a:r>
            <a:endParaRPr/>
          </a:p>
        </p:txBody>
      </p:sp>
      <p:sp>
        <p:nvSpPr>
          <p:cNvPr id="300" name="Google Shape;300;g2fe3ae13222_0_109"/>
          <p:cNvSpPr txBox="1">
            <a:spLocks noGrp="1"/>
          </p:cNvSpPr>
          <p:nvPr>
            <p:ph type="title"/>
          </p:nvPr>
        </p:nvSpPr>
        <p:spPr>
          <a:xfrm>
            <a:off x="1034025" y="404925"/>
            <a:ext cx="15773400" cy="1988550"/>
          </a:xfrm>
          <a:prstGeom prst="rect">
            <a:avLst/>
          </a:prstGeom>
          <a:noFill/>
          <a:ln>
            <a:noFill/>
          </a:ln>
        </p:spPr>
        <p:txBody>
          <a:bodyPr spcFirstLastPara="1" wrap="square" lIns="137138" tIns="68550" rIns="137138" bIns="68550" anchor="ctr" anchorCtr="0">
            <a:normAutofit/>
          </a:bodyPr>
          <a:lstStyle/>
          <a:p>
            <a:r>
              <a:rPr lang="en-US"/>
              <a:t>Next Steps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F73C5-9040-634C-0BDF-4AD7011CC1AF}"/>
            </a:ext>
          </a:extLst>
        </p:cNvPr>
        <p:cNvGrpSpPr/>
        <p:nvPr/>
      </p:nvGrpSpPr>
      <p:grpSpPr>
        <a:xfrm>
          <a:off x="0" y="0"/>
          <a:ext cx="0" cy="0"/>
          <a:chOff x="0" y="0"/>
          <a:chExt cx="0" cy="0"/>
        </a:xfrm>
      </p:grpSpPr>
      <p:pic>
        <p:nvPicPr>
          <p:cNvPr id="4" name="Picture 4">
            <a:extLst>
              <a:ext uri="{FF2B5EF4-FFF2-40B4-BE49-F238E27FC236}">
                <a16:creationId xmlns:a16="http://schemas.microsoft.com/office/drawing/2014/main" id="{E276CAA1-1141-7095-10DA-AE7F4BD729C0}"/>
              </a:ext>
            </a:extLst>
          </p:cNvPr>
          <p:cNvPicPr>
            <a:picLocks noChangeAspect="1"/>
          </p:cNvPicPr>
          <p:nvPr/>
        </p:nvPicPr>
        <p:blipFill>
          <a:blip r:embed="rId3"/>
          <a:srcRect r="971" b="1234"/>
          <a:stretch>
            <a:fillRect/>
          </a:stretch>
        </p:blipFill>
        <p:spPr>
          <a:xfrm>
            <a:off x="14413077" y="195220"/>
            <a:ext cx="3657600" cy="1016000"/>
          </a:xfrm>
          <a:prstGeom prst="rect">
            <a:avLst/>
          </a:prstGeom>
        </p:spPr>
      </p:pic>
      <p:grpSp>
        <p:nvGrpSpPr>
          <p:cNvPr id="18" name="Group 17">
            <a:extLst>
              <a:ext uri="{FF2B5EF4-FFF2-40B4-BE49-F238E27FC236}">
                <a16:creationId xmlns:a16="http://schemas.microsoft.com/office/drawing/2014/main" id="{8A9305C4-A3D6-0A92-2F9C-BD717A8EE1AE}"/>
              </a:ext>
            </a:extLst>
          </p:cNvPr>
          <p:cNvGrpSpPr/>
          <p:nvPr/>
        </p:nvGrpSpPr>
        <p:grpSpPr>
          <a:xfrm>
            <a:off x="0" y="9462474"/>
            <a:ext cx="18288000" cy="834278"/>
            <a:chOff x="-9525" y="9467848"/>
            <a:chExt cx="18288000" cy="834278"/>
          </a:xfrm>
        </p:grpSpPr>
        <p:grpSp>
          <p:nvGrpSpPr>
            <p:cNvPr id="2" name="Group 2">
              <a:extLst>
                <a:ext uri="{FF2B5EF4-FFF2-40B4-BE49-F238E27FC236}">
                  <a16:creationId xmlns:a16="http://schemas.microsoft.com/office/drawing/2014/main" id="{9C52CB71-4B3B-18A0-08B0-BC4394F1FFD2}"/>
                </a:ext>
              </a:extLst>
            </p:cNvPr>
            <p:cNvGrpSpPr>
              <a:grpSpLocks noChangeAspect="1"/>
            </p:cNvGrpSpPr>
            <p:nvPr/>
          </p:nvGrpSpPr>
          <p:grpSpPr>
            <a:xfrm>
              <a:off x="-9525" y="9467848"/>
              <a:ext cx="18288000" cy="819151"/>
              <a:chOff x="0" y="0"/>
              <a:chExt cx="24384000" cy="1092202"/>
            </a:xfrm>
          </p:grpSpPr>
          <p:sp>
            <p:nvSpPr>
              <p:cNvPr id="3" name="Freeform 3">
                <a:extLst>
                  <a:ext uri="{FF2B5EF4-FFF2-40B4-BE49-F238E27FC236}">
                    <a16:creationId xmlns:a16="http://schemas.microsoft.com/office/drawing/2014/main" id="{C81BF641-89C5-59DB-258A-50D38117942B}"/>
                  </a:ext>
                </a:extLst>
              </p:cNvPr>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txBody>
              <a:bodyPr/>
              <a:lstStyle/>
              <a:p>
                <a:endParaRPr lang="en-US"/>
              </a:p>
            </p:txBody>
          </p:sp>
        </p:grpSp>
        <p:sp>
          <p:nvSpPr>
            <p:cNvPr id="6" name="Freeform 6">
              <a:extLst>
                <a:ext uri="{FF2B5EF4-FFF2-40B4-BE49-F238E27FC236}">
                  <a16:creationId xmlns:a16="http://schemas.microsoft.com/office/drawing/2014/main" id="{F5DCBB90-923D-8EB6-3439-F59865452D13}"/>
                </a:ext>
              </a:extLst>
            </p:cNvPr>
            <p:cNvSpPr/>
            <p:nvPr/>
          </p:nvSpPr>
          <p:spPr>
            <a:xfrm>
              <a:off x="-9525" y="9610516"/>
              <a:ext cx="18288000" cy="691610"/>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txBody>
            <a:bodyPr/>
            <a:lstStyle/>
            <a:p>
              <a:endParaRPr lang="en-US"/>
            </a:p>
          </p:txBody>
        </p:sp>
      </p:grpSp>
      <p:pic>
        <p:nvPicPr>
          <p:cNvPr id="7" name="Picture 7">
            <a:extLst>
              <a:ext uri="{FF2B5EF4-FFF2-40B4-BE49-F238E27FC236}">
                <a16:creationId xmlns:a16="http://schemas.microsoft.com/office/drawing/2014/main" id="{B018333C-C620-F40A-2743-BDC8F682CC8B}"/>
              </a:ext>
            </a:extLst>
          </p:cNvPr>
          <p:cNvPicPr>
            <a:picLocks noChangeAspect="1"/>
          </p:cNvPicPr>
          <p:nvPr/>
        </p:nvPicPr>
        <p:blipFill>
          <a:blip r:embed="rId3"/>
          <a:srcRect r="971" b="1234"/>
          <a:stretch>
            <a:fillRect/>
          </a:stretch>
        </p:blipFill>
        <p:spPr>
          <a:xfrm>
            <a:off x="14413077" y="195220"/>
            <a:ext cx="3657600" cy="1016000"/>
          </a:xfrm>
          <a:prstGeom prst="rect">
            <a:avLst/>
          </a:prstGeom>
        </p:spPr>
      </p:pic>
      <p:sp>
        <p:nvSpPr>
          <p:cNvPr id="8" name="AutoShape 8">
            <a:extLst>
              <a:ext uri="{FF2B5EF4-FFF2-40B4-BE49-F238E27FC236}">
                <a16:creationId xmlns:a16="http://schemas.microsoft.com/office/drawing/2014/main" id="{844C700F-792E-61C4-154C-968D183FC0D9}"/>
              </a:ext>
            </a:extLst>
          </p:cNvPr>
          <p:cNvSpPr/>
          <p:nvPr/>
        </p:nvSpPr>
        <p:spPr>
          <a:xfrm>
            <a:off x="282390" y="962025"/>
            <a:ext cx="17788287" cy="0"/>
          </a:xfrm>
          <a:prstGeom prst="line">
            <a:avLst/>
          </a:prstGeom>
          <a:ln w="28575" cap="flat">
            <a:solidFill>
              <a:srgbClr val="F7B31D"/>
            </a:solidFill>
            <a:prstDash val="solid"/>
            <a:headEnd type="none" w="sm" len="sm"/>
            <a:tailEnd type="none" w="sm" len="sm"/>
          </a:ln>
        </p:spPr>
        <p:txBody>
          <a:bodyPr/>
          <a:lstStyle/>
          <a:p>
            <a:endParaRPr lang="en-US"/>
          </a:p>
        </p:txBody>
      </p:sp>
      <p:sp>
        <p:nvSpPr>
          <p:cNvPr id="12" name="TextBox 12">
            <a:extLst>
              <a:ext uri="{FF2B5EF4-FFF2-40B4-BE49-F238E27FC236}">
                <a16:creationId xmlns:a16="http://schemas.microsoft.com/office/drawing/2014/main" id="{04AA2855-C1A7-E9B8-0B83-83083514A61A}"/>
              </a:ext>
            </a:extLst>
          </p:cNvPr>
          <p:cNvSpPr txBox="1"/>
          <p:nvPr/>
        </p:nvSpPr>
        <p:spPr>
          <a:xfrm>
            <a:off x="282390" y="90639"/>
            <a:ext cx="17011001" cy="857250"/>
          </a:xfrm>
          <a:prstGeom prst="rect">
            <a:avLst/>
          </a:prstGeom>
        </p:spPr>
        <p:txBody>
          <a:bodyPr lIns="0" tIns="0" rIns="0" bIns="0" rtlCol="0" anchor="t">
            <a:spAutoFit/>
          </a:bodyPr>
          <a:lstStyle/>
          <a:p>
            <a:pPr algn="l">
              <a:lnSpc>
                <a:spcPts val="6721"/>
              </a:lnSpc>
            </a:pPr>
            <a:r>
              <a:rPr lang="en-US" sz="5600" spc="-223" dirty="0">
                <a:solidFill>
                  <a:srgbClr val="0070C0"/>
                </a:solidFill>
                <a:latin typeface="Open Sans Bold"/>
              </a:rPr>
              <a:t>Y2 Upcoming Milestones</a:t>
            </a:r>
          </a:p>
        </p:txBody>
      </p:sp>
      <p:sp>
        <p:nvSpPr>
          <p:cNvPr id="13" name="TextBox 13">
            <a:extLst>
              <a:ext uri="{FF2B5EF4-FFF2-40B4-BE49-F238E27FC236}">
                <a16:creationId xmlns:a16="http://schemas.microsoft.com/office/drawing/2014/main" id="{D444A5A5-0B82-D4A7-3381-23136E65A5F5}"/>
              </a:ext>
            </a:extLst>
          </p:cNvPr>
          <p:cNvSpPr txBox="1"/>
          <p:nvPr/>
        </p:nvSpPr>
        <p:spPr>
          <a:xfrm>
            <a:off x="6371396" y="9817358"/>
            <a:ext cx="5545208" cy="257175"/>
          </a:xfrm>
          <a:prstGeom prst="rect">
            <a:avLst/>
          </a:prstGeom>
        </p:spPr>
        <p:txBody>
          <a:bodyPr lIns="0" tIns="0" rIns="0" bIns="0" rtlCol="0" anchor="t">
            <a:spAutoFit/>
          </a:bodyPr>
          <a:lstStyle/>
          <a:p>
            <a:pPr algn="l">
              <a:lnSpc>
                <a:spcPts val="2161"/>
              </a:lnSpc>
            </a:pPr>
            <a:r>
              <a:rPr lang="en-US" sz="1801" spc="-71" dirty="0">
                <a:solidFill>
                  <a:srgbClr val="FFFFFF"/>
                </a:solidFill>
                <a:latin typeface="Open Sans"/>
              </a:rPr>
              <a:t>Prepared by Care Transformation Collaborative of RI</a:t>
            </a:r>
          </a:p>
        </p:txBody>
      </p:sp>
      <p:sp>
        <p:nvSpPr>
          <p:cNvPr id="14" name="Content Placeholder 5">
            <a:extLst>
              <a:ext uri="{FF2B5EF4-FFF2-40B4-BE49-F238E27FC236}">
                <a16:creationId xmlns:a16="http://schemas.microsoft.com/office/drawing/2014/main" id="{629D0C59-2893-A12A-EE98-0FEB5FCA145E}"/>
              </a:ext>
            </a:extLst>
          </p:cNvPr>
          <p:cNvSpPr txBox="1">
            <a:spLocks/>
          </p:cNvSpPr>
          <p:nvPr/>
        </p:nvSpPr>
        <p:spPr>
          <a:xfrm>
            <a:off x="990826" y="1904399"/>
            <a:ext cx="16916174" cy="6472730"/>
          </a:xfrm>
          <a:prstGeom prst="rect">
            <a:avLst/>
          </a:prstGeom>
        </p:spPr>
        <p:txBody>
          <a:bodyPr vert="horz" lIns="137160" tIns="68580" rIns="137160" bIns="6858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3600"/>
              </a:spcBef>
              <a:buNone/>
            </a:pPr>
            <a:endParaRPr lang="en-US" sz="2800" dirty="0">
              <a:ea typeface="Calibri" panose="020F0502020204030204" pitchFamily="34" charset="0"/>
            </a:endParaRPr>
          </a:p>
        </p:txBody>
      </p:sp>
      <p:sp>
        <p:nvSpPr>
          <p:cNvPr id="21" name="Slide Number Placeholder 29">
            <a:extLst>
              <a:ext uri="{FF2B5EF4-FFF2-40B4-BE49-F238E27FC236}">
                <a16:creationId xmlns:a16="http://schemas.microsoft.com/office/drawing/2014/main" id="{2620B2A3-C757-33A7-7B39-2EA8B79DC215}"/>
              </a:ext>
            </a:extLst>
          </p:cNvPr>
          <p:cNvSpPr>
            <a:spLocks noGrp="1"/>
          </p:cNvSpPr>
          <p:nvPr>
            <p:ph type="sldNum" sz="quarter" idx="12"/>
          </p:nvPr>
        </p:nvSpPr>
        <p:spPr>
          <a:xfrm>
            <a:off x="16031044" y="9831236"/>
            <a:ext cx="2133600" cy="365125"/>
          </a:xfrm>
        </p:spPr>
        <p:txBody>
          <a:bodyPr/>
          <a:lstStyle/>
          <a:p>
            <a:fld id="{B6F15528-21DE-4FAA-801E-634DDDAF4B2B}" type="slidenum">
              <a:rPr lang="en-US" sz="1800" smtClean="0">
                <a:solidFill>
                  <a:schemeClr val="bg1"/>
                </a:solidFill>
              </a:rPr>
              <a:pPr/>
              <a:t>33</a:t>
            </a:fld>
            <a:endParaRPr lang="en-US" sz="1800" dirty="0">
              <a:solidFill>
                <a:schemeClr val="bg1"/>
              </a:solidFill>
            </a:endParaRPr>
          </a:p>
        </p:txBody>
      </p:sp>
      <p:graphicFrame>
        <p:nvGraphicFramePr>
          <p:cNvPr id="5" name="Table 4">
            <a:extLst>
              <a:ext uri="{FF2B5EF4-FFF2-40B4-BE49-F238E27FC236}">
                <a16:creationId xmlns:a16="http://schemas.microsoft.com/office/drawing/2014/main" id="{82F381F4-5CCF-427D-DE7C-CD0248CC3EF5}"/>
              </a:ext>
            </a:extLst>
          </p:cNvPr>
          <p:cNvGraphicFramePr>
            <a:graphicFrameLocks noGrp="1"/>
          </p:cNvGraphicFramePr>
          <p:nvPr>
            <p:extLst>
              <p:ext uri="{D42A27DB-BD31-4B8C-83A1-F6EECF244321}">
                <p14:modId xmlns:p14="http://schemas.microsoft.com/office/powerpoint/2010/main" val="1331956424"/>
              </p:ext>
            </p:extLst>
          </p:nvPr>
        </p:nvGraphicFramePr>
        <p:xfrm>
          <a:off x="990827" y="1437315"/>
          <a:ext cx="16302564" cy="7359793"/>
        </p:xfrm>
        <a:graphic>
          <a:graphicData uri="http://schemas.openxmlformats.org/drawingml/2006/table">
            <a:tbl>
              <a:tblPr firstRow="1" firstCol="1" bandRow="1"/>
              <a:tblGrid>
                <a:gridCol w="7429018">
                  <a:extLst>
                    <a:ext uri="{9D8B030D-6E8A-4147-A177-3AD203B41FA5}">
                      <a16:colId xmlns:a16="http://schemas.microsoft.com/office/drawing/2014/main" val="2791712046"/>
                    </a:ext>
                  </a:extLst>
                </a:gridCol>
                <a:gridCol w="8873546">
                  <a:extLst>
                    <a:ext uri="{9D8B030D-6E8A-4147-A177-3AD203B41FA5}">
                      <a16:colId xmlns:a16="http://schemas.microsoft.com/office/drawing/2014/main" val="2450601988"/>
                    </a:ext>
                  </a:extLst>
                </a:gridCol>
              </a:tblGrid>
              <a:tr h="364116">
                <a:tc>
                  <a:txBody>
                    <a:bodyPr/>
                    <a:lstStyle/>
                    <a:p>
                      <a:pPr marL="0" marR="0" algn="ctr">
                        <a:spcBef>
                          <a:spcPts val="0"/>
                        </a:spcBef>
                        <a:spcAft>
                          <a:spcPts val="0"/>
                        </a:spcAft>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 Milestone </a:t>
                      </a:r>
                    </a:p>
                  </a:txBody>
                  <a:tcPr marL="56204" marR="56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spcBef>
                          <a:spcPts val="0"/>
                        </a:spcBef>
                        <a:spcAft>
                          <a:spcPts val="0"/>
                        </a:spcAft>
                      </a:pPr>
                      <a:r>
                        <a:rPr lang="en-US"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Status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204" marR="56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605543712"/>
                  </a:ext>
                </a:extLst>
              </a:tr>
              <a:tr h="411997">
                <a:tc>
                  <a:txBody>
                    <a:bodyPr/>
                    <a:lstStyle/>
                    <a:p>
                      <a:pPr marL="0" marR="0" algn="ctr">
                        <a:spcBef>
                          <a:spcPts val="0"/>
                        </a:spcBef>
                        <a:spcAft>
                          <a:spcPts val="0"/>
                        </a:spcAft>
                      </a:pPr>
                      <a:r>
                        <a:rPr lang="en-US" sz="1600" b="1" i="1" dirty="0">
                          <a:effectLst/>
                          <a:latin typeface="Times New Roman" panose="02020603050405020304" pitchFamily="18" charset="0"/>
                          <a:cs typeface="Times New Roman" panose="02020603050405020304" pitchFamily="18" charset="0"/>
                        </a:rPr>
                        <a:t>Required Meetings </a:t>
                      </a:r>
                      <a:endParaRPr lang="en-US" sz="1600" b="1" dirty="0">
                        <a:effectLst/>
                        <a:latin typeface="Times New Roman" panose="02020603050405020304" pitchFamily="18" charset="0"/>
                        <a:cs typeface="Times New Roman" panose="02020603050405020304" pitchFamily="18" charset="0"/>
                      </a:endParaRPr>
                    </a:p>
                  </a:txBody>
                  <a:tcPr marL="56204" marR="56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endParaRPr sz="1600" dirty="0"/>
                    </a:p>
                  </a:txBody>
                  <a:tcPr marL="56204" marR="56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3604460097"/>
                  </a:ext>
                </a:extLst>
              </a:tr>
              <a:tr h="6554099">
                <a:tc>
                  <a:txBody>
                    <a:bodyPr/>
                    <a:lstStyle/>
                    <a:p>
                      <a:pPr marL="0" marR="0">
                        <a:spcBef>
                          <a:spcPts val="0"/>
                        </a:spcBef>
                        <a:spcAft>
                          <a:spcPts val="0"/>
                        </a:spcAft>
                      </a:pPr>
                      <a:r>
                        <a:rPr lang="en-US"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Learning Collaborative Meetings: </a:t>
                      </a:r>
                    </a:p>
                    <a:p>
                      <a:pPr marL="914400" marR="0" lvl="1" indent="-457200">
                        <a:spcBef>
                          <a:spcPts val="0"/>
                        </a:spcBef>
                        <a:spcAft>
                          <a:spcPts val="0"/>
                        </a:spcAft>
                        <a:buAutoNum type="arabicPeriod"/>
                      </a:pPr>
                      <a:r>
                        <a:rPr lang="en-US"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Y2 Mid-Point Meeting </a:t>
                      </a:r>
                      <a:r>
                        <a:rPr lang="en-US" sz="16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600" b="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Zoom</a:t>
                      </a:r>
                      <a:r>
                        <a:rPr lang="en-US" sz="16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914400" marR="0" lvl="1" indent="-457200">
                        <a:spcBef>
                          <a:spcPts val="0"/>
                        </a:spcBef>
                        <a:spcAft>
                          <a:spcPts val="0"/>
                        </a:spcAft>
                        <a:buAutoNum type="arabicPeriod"/>
                      </a:pPr>
                      <a:r>
                        <a:rPr lang="en-US"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Wrap-Up Meeting </a:t>
                      </a:r>
                      <a:r>
                        <a:rPr lang="en-US" sz="16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600" b="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person, 4-5PM</a:t>
                      </a:r>
                      <a:r>
                        <a:rPr lang="en-US" sz="16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CHW meetings with TEAM UP </a:t>
                      </a:r>
                      <a:endParaRPr lang="en-US" sz="16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b="0" i="1" dirty="0">
                          <a:effectLst/>
                          <a:latin typeface="Times New Roman" panose="02020603050405020304" pitchFamily="18" charset="0"/>
                          <a:ea typeface="Times New Roman" panose="02020603050405020304" pitchFamily="18" charset="0"/>
                          <a:cs typeface="Times New Roman" panose="02020603050405020304" pitchFamily="18" charset="0"/>
                        </a:rPr>
                        <a:t>1-hour Zoom meetings</a:t>
                      </a:r>
                    </a:p>
                    <a:p>
                      <a:pPr marL="0" marR="0">
                        <a:spcBef>
                          <a:spcPts val="0"/>
                        </a:spcBef>
                        <a:spcAft>
                          <a:spcPts val="0"/>
                        </a:spcAft>
                      </a:pPr>
                      <a:endParaRPr lang="en-US"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Core Team Based Care Training</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8-9 am Zoom meetings with all core team members – PCP, BHC, and CHW</a:t>
                      </a:r>
                      <a:endPar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CHW Specific Trainings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Quarterly, in-person, half-day; January virtual</a:t>
                      </a:r>
                      <a:endParaRPr lang="en-US" sz="16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US"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2-Day IBH Clinician Training</a:t>
                      </a:r>
                    </a:p>
                    <a:p>
                      <a:pPr marL="0" marR="0">
                        <a:spcBef>
                          <a:spcPts val="0"/>
                        </a:spcBef>
                        <a:spcAft>
                          <a:spcPts val="0"/>
                        </a:spcAft>
                      </a:pPr>
                      <a:r>
                        <a:rPr lang="en-US" sz="1600" b="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person, in Boston, 9:30-4:30</a:t>
                      </a:r>
                    </a:p>
                    <a:p>
                      <a:pPr marL="0" marR="0">
                        <a:spcBef>
                          <a:spcPts val="0"/>
                        </a:spcBef>
                        <a:spcAft>
                          <a:spcPts val="0"/>
                        </a:spcAft>
                      </a:pPr>
                      <a:endParaRPr lang="en-US"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Optional 1-Day IBH clinician Early</a:t>
                      </a:r>
                    </a:p>
                    <a:p>
                      <a:pPr marL="0" marR="0">
                        <a:spcBef>
                          <a:spcPts val="0"/>
                        </a:spcBef>
                        <a:spcAft>
                          <a:spcPts val="0"/>
                        </a:spcAft>
                      </a:pPr>
                      <a:r>
                        <a:rPr lang="en-US" sz="1600" b="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 person, in Boston, 9:30-4:30</a:t>
                      </a:r>
                    </a:p>
                    <a:p>
                      <a:pPr marL="0" marR="0">
                        <a:spcBef>
                          <a:spcPts val="0"/>
                        </a:spcBef>
                        <a:spcAft>
                          <a:spcPts val="0"/>
                        </a:spcAft>
                      </a:pPr>
                      <a:endParaRPr lang="en-US" sz="1600" b="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b="1" i="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BHC Case Consultation with TEAM UP</a:t>
                      </a:r>
                    </a:p>
                    <a:p>
                      <a:pPr marL="0" marR="0">
                        <a:spcBef>
                          <a:spcPts val="0"/>
                        </a:spcBef>
                        <a:spcAft>
                          <a:spcPts val="0"/>
                        </a:spcAft>
                      </a:pPr>
                      <a:r>
                        <a:rPr lang="en-US" sz="1600" b="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Zoom meetings from 10-11am</a:t>
                      </a:r>
                    </a:p>
                  </a:txBody>
                  <a:tcPr marL="56204" marR="56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February 2025 (Tentative)</a:t>
                      </a:r>
                    </a:p>
                    <a:p>
                      <a:pPr marL="0" marR="0" algn="ctr">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August 7, 2025</a:t>
                      </a:r>
                    </a:p>
                    <a:p>
                      <a:pPr marL="0" marR="0" algn="ctr">
                        <a:spcBef>
                          <a:spcPts val="0"/>
                        </a:spcBef>
                        <a:spcAft>
                          <a:spcPts val="0"/>
                        </a:spcAft>
                      </a:pPr>
                      <a:endPar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Completed</a:t>
                      </a:r>
                    </a:p>
                    <a:p>
                      <a:pPr marL="0" marR="0" algn="ctr">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Monthly from September 2024-August 2025</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September 17, 2024, </a:t>
                      </a:r>
                      <a:r>
                        <a:rPr lang="en-US" sz="1600" b="1" i="1" dirty="0">
                          <a:effectLst/>
                          <a:latin typeface="Times New Roman" panose="02020603050405020304" pitchFamily="18" charset="0"/>
                          <a:ea typeface="Times New Roman" panose="02020603050405020304" pitchFamily="18" charset="0"/>
                          <a:cs typeface="Times New Roman" panose="02020603050405020304" pitchFamily="18" charset="0"/>
                        </a:rPr>
                        <a:t>Complete</a:t>
                      </a:r>
                    </a:p>
                    <a:p>
                      <a:pPr marL="0" marR="0" algn="ctr">
                        <a:spcBef>
                          <a:spcPts val="0"/>
                        </a:spcBef>
                        <a:spcAft>
                          <a:spcPts val="0"/>
                        </a:spcAft>
                      </a:pPr>
                      <a:r>
                        <a:rPr lang="en-US" sz="1600" b="0" i="0" dirty="0">
                          <a:effectLst/>
                          <a:latin typeface="Times New Roman" panose="02020603050405020304" pitchFamily="18" charset="0"/>
                          <a:ea typeface="Times New Roman" panose="02020603050405020304" pitchFamily="18" charset="0"/>
                          <a:cs typeface="Times New Roman" panose="02020603050405020304" pitchFamily="18" charset="0"/>
                        </a:rPr>
                        <a:t>November 6, 2024</a:t>
                      </a:r>
                    </a:p>
                    <a:p>
                      <a:pPr marL="0" marR="0" algn="ctr">
                        <a:spcBef>
                          <a:spcPts val="0"/>
                        </a:spcBef>
                        <a:spcAft>
                          <a:spcPts val="0"/>
                        </a:spcAft>
                      </a:pPr>
                      <a:r>
                        <a:rPr lang="en-US" sz="1600" b="0" i="0" dirty="0">
                          <a:effectLst/>
                          <a:latin typeface="Times New Roman" panose="02020603050405020304" pitchFamily="18" charset="0"/>
                          <a:ea typeface="Times New Roman" panose="02020603050405020304" pitchFamily="18" charset="0"/>
                          <a:cs typeface="Times New Roman" panose="02020603050405020304" pitchFamily="18" charset="0"/>
                        </a:rPr>
                        <a:t>January 14, 2025</a:t>
                      </a:r>
                    </a:p>
                    <a:p>
                      <a:pPr marL="0" marR="0" algn="ctr">
                        <a:spcBef>
                          <a:spcPts val="0"/>
                        </a:spcBef>
                        <a:spcAft>
                          <a:spcPts val="0"/>
                        </a:spcAft>
                      </a:pPr>
                      <a:r>
                        <a:rPr lang="en-US" sz="1600" b="0" i="0" dirty="0">
                          <a:effectLst/>
                          <a:latin typeface="Times New Roman" panose="02020603050405020304" pitchFamily="18" charset="0"/>
                          <a:ea typeface="Times New Roman" panose="02020603050405020304" pitchFamily="18" charset="0"/>
                          <a:cs typeface="Times New Roman" panose="02020603050405020304" pitchFamily="18" charset="0"/>
                        </a:rPr>
                        <a:t>March 3, 2025</a:t>
                      </a:r>
                    </a:p>
                    <a:p>
                      <a:pPr marL="0" marR="0" algn="ctr">
                        <a:spcBef>
                          <a:spcPts val="0"/>
                        </a:spcBef>
                        <a:spcAft>
                          <a:spcPts val="0"/>
                        </a:spcAft>
                      </a:pPr>
                      <a:r>
                        <a:rPr lang="en-US" sz="1600" b="0" i="0" dirty="0">
                          <a:effectLst/>
                          <a:latin typeface="Times New Roman" panose="02020603050405020304" pitchFamily="18" charset="0"/>
                          <a:ea typeface="Times New Roman" panose="02020603050405020304" pitchFamily="18" charset="0"/>
                          <a:cs typeface="Times New Roman" panose="02020603050405020304" pitchFamily="18" charset="0"/>
                        </a:rPr>
                        <a:t>May 7, 2025</a:t>
                      </a:r>
                    </a:p>
                    <a:p>
                      <a:pPr marL="0" marR="0" algn="ctr">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October 11, 2024, 9:30 – 1:30 – School Navigation</a:t>
                      </a:r>
                    </a:p>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January 10, 2025, 9:30 – 1:30 – CHW Billing</a:t>
                      </a:r>
                    </a:p>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April 11, 2025 – 9:30 – 1:30 – TBD</a:t>
                      </a:r>
                    </a:p>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July 11, 2025 – 9:30 – 1:30 – TBD</a:t>
                      </a:r>
                    </a:p>
                    <a:p>
                      <a:pPr marL="0" marR="0" algn="ctr">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October 25, 2024</a:t>
                      </a:r>
                    </a:p>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November 8, 2024</a:t>
                      </a:r>
                    </a:p>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Spring 2025, TBD</a:t>
                      </a:r>
                    </a:p>
                    <a:p>
                      <a:pPr marL="0" marR="0" algn="ctr">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November 15, 2024</a:t>
                      </a:r>
                    </a:p>
                    <a:p>
                      <a:pPr marL="0" marR="0" algn="ctr">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First Tuesday of Every Month</a:t>
                      </a:r>
                    </a:p>
                  </a:txBody>
                  <a:tcPr marL="56204" marR="56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48508459"/>
                  </a:ext>
                </a:extLst>
              </a:tr>
            </a:tbl>
          </a:graphicData>
        </a:graphic>
      </p:graphicFrame>
    </p:spTree>
    <p:extLst>
      <p:ext uri="{BB962C8B-B14F-4D97-AF65-F5344CB8AC3E}">
        <p14:creationId xmlns:p14="http://schemas.microsoft.com/office/powerpoint/2010/main" val="19326850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F73C5-9040-634C-0BDF-4AD7011CC1AF}"/>
            </a:ext>
          </a:extLst>
        </p:cNvPr>
        <p:cNvGrpSpPr/>
        <p:nvPr/>
      </p:nvGrpSpPr>
      <p:grpSpPr>
        <a:xfrm>
          <a:off x="0" y="0"/>
          <a:ext cx="0" cy="0"/>
          <a:chOff x="0" y="0"/>
          <a:chExt cx="0" cy="0"/>
        </a:xfrm>
      </p:grpSpPr>
      <p:pic>
        <p:nvPicPr>
          <p:cNvPr id="4" name="Picture 4">
            <a:extLst>
              <a:ext uri="{FF2B5EF4-FFF2-40B4-BE49-F238E27FC236}">
                <a16:creationId xmlns:a16="http://schemas.microsoft.com/office/drawing/2014/main" id="{E276CAA1-1141-7095-10DA-AE7F4BD729C0}"/>
              </a:ext>
            </a:extLst>
          </p:cNvPr>
          <p:cNvPicPr>
            <a:picLocks noChangeAspect="1"/>
          </p:cNvPicPr>
          <p:nvPr/>
        </p:nvPicPr>
        <p:blipFill>
          <a:blip r:embed="rId3"/>
          <a:srcRect r="971" b="1234"/>
          <a:stretch>
            <a:fillRect/>
          </a:stretch>
        </p:blipFill>
        <p:spPr>
          <a:xfrm>
            <a:off x="14413077" y="195220"/>
            <a:ext cx="3657600" cy="1016000"/>
          </a:xfrm>
          <a:prstGeom prst="rect">
            <a:avLst/>
          </a:prstGeom>
        </p:spPr>
      </p:pic>
      <p:grpSp>
        <p:nvGrpSpPr>
          <p:cNvPr id="18" name="Group 17">
            <a:extLst>
              <a:ext uri="{FF2B5EF4-FFF2-40B4-BE49-F238E27FC236}">
                <a16:creationId xmlns:a16="http://schemas.microsoft.com/office/drawing/2014/main" id="{8A9305C4-A3D6-0A92-2F9C-BD717A8EE1AE}"/>
              </a:ext>
            </a:extLst>
          </p:cNvPr>
          <p:cNvGrpSpPr/>
          <p:nvPr/>
        </p:nvGrpSpPr>
        <p:grpSpPr>
          <a:xfrm>
            <a:off x="0" y="9462474"/>
            <a:ext cx="18288000" cy="834278"/>
            <a:chOff x="-9525" y="9467848"/>
            <a:chExt cx="18288000" cy="834278"/>
          </a:xfrm>
        </p:grpSpPr>
        <p:grpSp>
          <p:nvGrpSpPr>
            <p:cNvPr id="2" name="Group 2">
              <a:extLst>
                <a:ext uri="{FF2B5EF4-FFF2-40B4-BE49-F238E27FC236}">
                  <a16:creationId xmlns:a16="http://schemas.microsoft.com/office/drawing/2014/main" id="{9C52CB71-4B3B-18A0-08B0-BC4394F1FFD2}"/>
                </a:ext>
              </a:extLst>
            </p:cNvPr>
            <p:cNvGrpSpPr>
              <a:grpSpLocks noChangeAspect="1"/>
            </p:cNvGrpSpPr>
            <p:nvPr/>
          </p:nvGrpSpPr>
          <p:grpSpPr>
            <a:xfrm>
              <a:off x="-9525" y="9467848"/>
              <a:ext cx="18288000" cy="819151"/>
              <a:chOff x="0" y="0"/>
              <a:chExt cx="24384000" cy="1092202"/>
            </a:xfrm>
          </p:grpSpPr>
          <p:sp>
            <p:nvSpPr>
              <p:cNvPr id="3" name="Freeform 3">
                <a:extLst>
                  <a:ext uri="{FF2B5EF4-FFF2-40B4-BE49-F238E27FC236}">
                    <a16:creationId xmlns:a16="http://schemas.microsoft.com/office/drawing/2014/main" id="{C81BF641-89C5-59DB-258A-50D38117942B}"/>
                  </a:ext>
                </a:extLst>
              </p:cNvPr>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txBody>
              <a:bodyPr/>
              <a:lstStyle/>
              <a:p>
                <a:endParaRPr lang="en-US"/>
              </a:p>
            </p:txBody>
          </p:sp>
        </p:grpSp>
        <p:sp>
          <p:nvSpPr>
            <p:cNvPr id="6" name="Freeform 6">
              <a:extLst>
                <a:ext uri="{FF2B5EF4-FFF2-40B4-BE49-F238E27FC236}">
                  <a16:creationId xmlns:a16="http://schemas.microsoft.com/office/drawing/2014/main" id="{F5DCBB90-923D-8EB6-3439-F59865452D13}"/>
                </a:ext>
              </a:extLst>
            </p:cNvPr>
            <p:cNvSpPr/>
            <p:nvPr/>
          </p:nvSpPr>
          <p:spPr>
            <a:xfrm>
              <a:off x="-9525" y="9610516"/>
              <a:ext cx="18288000" cy="691610"/>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txBody>
            <a:bodyPr/>
            <a:lstStyle/>
            <a:p>
              <a:endParaRPr lang="en-US"/>
            </a:p>
          </p:txBody>
        </p:sp>
      </p:grpSp>
      <p:pic>
        <p:nvPicPr>
          <p:cNvPr id="7" name="Picture 7">
            <a:extLst>
              <a:ext uri="{FF2B5EF4-FFF2-40B4-BE49-F238E27FC236}">
                <a16:creationId xmlns:a16="http://schemas.microsoft.com/office/drawing/2014/main" id="{B018333C-C620-F40A-2743-BDC8F682CC8B}"/>
              </a:ext>
            </a:extLst>
          </p:cNvPr>
          <p:cNvPicPr>
            <a:picLocks noChangeAspect="1"/>
          </p:cNvPicPr>
          <p:nvPr/>
        </p:nvPicPr>
        <p:blipFill>
          <a:blip r:embed="rId3"/>
          <a:srcRect r="971" b="1234"/>
          <a:stretch>
            <a:fillRect/>
          </a:stretch>
        </p:blipFill>
        <p:spPr>
          <a:xfrm>
            <a:off x="14413077" y="195220"/>
            <a:ext cx="3657600" cy="1016000"/>
          </a:xfrm>
          <a:prstGeom prst="rect">
            <a:avLst/>
          </a:prstGeom>
        </p:spPr>
      </p:pic>
      <p:sp>
        <p:nvSpPr>
          <p:cNvPr id="8" name="AutoShape 8">
            <a:extLst>
              <a:ext uri="{FF2B5EF4-FFF2-40B4-BE49-F238E27FC236}">
                <a16:creationId xmlns:a16="http://schemas.microsoft.com/office/drawing/2014/main" id="{844C700F-792E-61C4-154C-968D183FC0D9}"/>
              </a:ext>
            </a:extLst>
          </p:cNvPr>
          <p:cNvSpPr/>
          <p:nvPr/>
        </p:nvSpPr>
        <p:spPr>
          <a:xfrm>
            <a:off x="282390" y="962025"/>
            <a:ext cx="17788287" cy="0"/>
          </a:xfrm>
          <a:prstGeom prst="line">
            <a:avLst/>
          </a:prstGeom>
          <a:ln w="28575" cap="flat">
            <a:solidFill>
              <a:srgbClr val="F7B31D"/>
            </a:solidFill>
            <a:prstDash val="solid"/>
            <a:headEnd type="none" w="sm" len="sm"/>
            <a:tailEnd type="none" w="sm" len="sm"/>
          </a:ln>
        </p:spPr>
        <p:txBody>
          <a:bodyPr/>
          <a:lstStyle/>
          <a:p>
            <a:endParaRPr lang="en-US"/>
          </a:p>
        </p:txBody>
      </p:sp>
      <p:sp>
        <p:nvSpPr>
          <p:cNvPr id="12" name="TextBox 12">
            <a:extLst>
              <a:ext uri="{FF2B5EF4-FFF2-40B4-BE49-F238E27FC236}">
                <a16:creationId xmlns:a16="http://schemas.microsoft.com/office/drawing/2014/main" id="{04AA2855-C1A7-E9B8-0B83-83083514A61A}"/>
              </a:ext>
            </a:extLst>
          </p:cNvPr>
          <p:cNvSpPr txBox="1"/>
          <p:nvPr/>
        </p:nvSpPr>
        <p:spPr>
          <a:xfrm>
            <a:off x="282390" y="90639"/>
            <a:ext cx="17011001" cy="857250"/>
          </a:xfrm>
          <a:prstGeom prst="rect">
            <a:avLst/>
          </a:prstGeom>
        </p:spPr>
        <p:txBody>
          <a:bodyPr lIns="0" tIns="0" rIns="0" bIns="0" rtlCol="0" anchor="t">
            <a:spAutoFit/>
          </a:bodyPr>
          <a:lstStyle/>
          <a:p>
            <a:pPr algn="l">
              <a:lnSpc>
                <a:spcPts val="6721"/>
              </a:lnSpc>
            </a:pPr>
            <a:r>
              <a:rPr lang="en-US" sz="5600" spc="-223" dirty="0">
                <a:solidFill>
                  <a:srgbClr val="0070C0"/>
                </a:solidFill>
                <a:latin typeface="Open Sans Bold"/>
              </a:rPr>
              <a:t>Y2 Upcoming Milestones</a:t>
            </a:r>
          </a:p>
        </p:txBody>
      </p:sp>
      <p:sp>
        <p:nvSpPr>
          <p:cNvPr id="13" name="TextBox 13">
            <a:extLst>
              <a:ext uri="{FF2B5EF4-FFF2-40B4-BE49-F238E27FC236}">
                <a16:creationId xmlns:a16="http://schemas.microsoft.com/office/drawing/2014/main" id="{D444A5A5-0B82-D4A7-3381-23136E65A5F5}"/>
              </a:ext>
            </a:extLst>
          </p:cNvPr>
          <p:cNvSpPr txBox="1"/>
          <p:nvPr/>
        </p:nvSpPr>
        <p:spPr>
          <a:xfrm>
            <a:off x="6371396" y="9817358"/>
            <a:ext cx="5545208" cy="257175"/>
          </a:xfrm>
          <a:prstGeom prst="rect">
            <a:avLst/>
          </a:prstGeom>
        </p:spPr>
        <p:txBody>
          <a:bodyPr lIns="0" tIns="0" rIns="0" bIns="0" rtlCol="0" anchor="t">
            <a:spAutoFit/>
          </a:bodyPr>
          <a:lstStyle/>
          <a:p>
            <a:pPr algn="l">
              <a:lnSpc>
                <a:spcPts val="2161"/>
              </a:lnSpc>
            </a:pPr>
            <a:r>
              <a:rPr lang="en-US" sz="1801" spc="-71" dirty="0">
                <a:solidFill>
                  <a:srgbClr val="FFFFFF"/>
                </a:solidFill>
                <a:latin typeface="Open Sans"/>
              </a:rPr>
              <a:t>Prepared by Care Transformation Collaborative of RI</a:t>
            </a:r>
          </a:p>
        </p:txBody>
      </p:sp>
      <p:sp>
        <p:nvSpPr>
          <p:cNvPr id="14" name="Content Placeholder 5">
            <a:extLst>
              <a:ext uri="{FF2B5EF4-FFF2-40B4-BE49-F238E27FC236}">
                <a16:creationId xmlns:a16="http://schemas.microsoft.com/office/drawing/2014/main" id="{629D0C59-2893-A12A-EE98-0FEB5FCA145E}"/>
              </a:ext>
            </a:extLst>
          </p:cNvPr>
          <p:cNvSpPr txBox="1">
            <a:spLocks/>
          </p:cNvSpPr>
          <p:nvPr/>
        </p:nvSpPr>
        <p:spPr>
          <a:xfrm>
            <a:off x="990826" y="1904399"/>
            <a:ext cx="16916174" cy="6472730"/>
          </a:xfrm>
          <a:prstGeom prst="rect">
            <a:avLst/>
          </a:prstGeom>
        </p:spPr>
        <p:txBody>
          <a:bodyPr vert="horz" lIns="137160" tIns="68580" rIns="137160" bIns="68580" rtlCol="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3600"/>
              </a:spcBef>
              <a:buNone/>
            </a:pPr>
            <a:endParaRPr lang="en-US" sz="2800" dirty="0">
              <a:ea typeface="Calibri" panose="020F0502020204030204" pitchFamily="34" charset="0"/>
            </a:endParaRPr>
          </a:p>
        </p:txBody>
      </p:sp>
      <p:sp>
        <p:nvSpPr>
          <p:cNvPr id="21" name="Slide Number Placeholder 29">
            <a:extLst>
              <a:ext uri="{FF2B5EF4-FFF2-40B4-BE49-F238E27FC236}">
                <a16:creationId xmlns:a16="http://schemas.microsoft.com/office/drawing/2014/main" id="{2620B2A3-C757-33A7-7B39-2EA8B79DC215}"/>
              </a:ext>
            </a:extLst>
          </p:cNvPr>
          <p:cNvSpPr>
            <a:spLocks noGrp="1"/>
          </p:cNvSpPr>
          <p:nvPr>
            <p:ph type="sldNum" sz="quarter" idx="12"/>
          </p:nvPr>
        </p:nvSpPr>
        <p:spPr>
          <a:xfrm>
            <a:off x="16031044" y="9831236"/>
            <a:ext cx="2133600" cy="365125"/>
          </a:xfrm>
        </p:spPr>
        <p:txBody>
          <a:bodyPr/>
          <a:lstStyle/>
          <a:p>
            <a:fld id="{B6F15528-21DE-4FAA-801E-634DDDAF4B2B}" type="slidenum">
              <a:rPr lang="en-US" sz="1800" smtClean="0">
                <a:solidFill>
                  <a:schemeClr val="bg1"/>
                </a:solidFill>
              </a:rPr>
              <a:pPr/>
              <a:t>34</a:t>
            </a:fld>
            <a:endParaRPr lang="en-US" sz="1800" dirty="0">
              <a:solidFill>
                <a:schemeClr val="bg1"/>
              </a:solidFill>
            </a:endParaRPr>
          </a:p>
        </p:txBody>
      </p:sp>
      <p:graphicFrame>
        <p:nvGraphicFramePr>
          <p:cNvPr id="11" name="Table 10">
            <a:extLst>
              <a:ext uri="{FF2B5EF4-FFF2-40B4-BE49-F238E27FC236}">
                <a16:creationId xmlns:a16="http://schemas.microsoft.com/office/drawing/2014/main" id="{0E4771D5-EA1C-FF65-85E1-3E426CECEAA0}"/>
              </a:ext>
            </a:extLst>
          </p:cNvPr>
          <p:cNvGraphicFramePr>
            <a:graphicFrameLocks noGrp="1"/>
          </p:cNvGraphicFramePr>
          <p:nvPr>
            <p:extLst>
              <p:ext uri="{D42A27DB-BD31-4B8C-83A1-F6EECF244321}">
                <p14:modId xmlns:p14="http://schemas.microsoft.com/office/powerpoint/2010/main" val="1091893088"/>
              </p:ext>
            </p:extLst>
          </p:nvPr>
        </p:nvGraphicFramePr>
        <p:xfrm>
          <a:off x="990827" y="1243468"/>
          <a:ext cx="16302564" cy="2995044"/>
        </p:xfrm>
        <a:graphic>
          <a:graphicData uri="http://schemas.openxmlformats.org/drawingml/2006/table">
            <a:tbl>
              <a:tblPr firstRow="1" firstCol="1" bandRow="1"/>
              <a:tblGrid>
                <a:gridCol w="7429018">
                  <a:extLst>
                    <a:ext uri="{9D8B030D-6E8A-4147-A177-3AD203B41FA5}">
                      <a16:colId xmlns:a16="http://schemas.microsoft.com/office/drawing/2014/main" val="2791712046"/>
                    </a:ext>
                  </a:extLst>
                </a:gridCol>
                <a:gridCol w="8873546">
                  <a:extLst>
                    <a:ext uri="{9D8B030D-6E8A-4147-A177-3AD203B41FA5}">
                      <a16:colId xmlns:a16="http://schemas.microsoft.com/office/drawing/2014/main" val="2450601988"/>
                    </a:ext>
                  </a:extLst>
                </a:gridCol>
              </a:tblGrid>
              <a:tr h="201034">
                <a:tc>
                  <a:txBody>
                    <a:bodyPr/>
                    <a:lstStyle/>
                    <a:p>
                      <a:pPr marL="0" marR="0" algn="ctr">
                        <a:spcBef>
                          <a:spcPts val="0"/>
                        </a:spcBef>
                        <a:spcAft>
                          <a:spcPts val="0"/>
                        </a:spcAft>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 Milestone </a:t>
                      </a:r>
                    </a:p>
                  </a:txBody>
                  <a:tcPr marL="56204" marR="56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marL="0" marR="0" algn="ctr">
                        <a:spcBef>
                          <a:spcPts val="0"/>
                        </a:spcBef>
                        <a:spcAft>
                          <a:spcPts val="0"/>
                        </a:spcAft>
                      </a:pPr>
                      <a:r>
                        <a:rPr lang="en-US"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Status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204" marR="56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605543712"/>
                  </a:ext>
                </a:extLst>
              </a:tr>
              <a:tr h="201034">
                <a:tc>
                  <a:txBody>
                    <a:bodyPr/>
                    <a:lstStyle/>
                    <a:p>
                      <a:pPr marL="0" marR="0" algn="ctr">
                        <a:spcBef>
                          <a:spcPts val="0"/>
                        </a:spcBef>
                        <a:spcAft>
                          <a:spcPts val="0"/>
                        </a:spcAft>
                      </a:pPr>
                      <a:r>
                        <a:rPr lang="en-US" sz="16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PDSA/Quality Improvement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endParaRPr sz="1600" dirty="0"/>
                    </a:p>
                  </a:txBody>
                  <a:tcPr marL="56204" marR="56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3604460097"/>
                  </a:ext>
                </a:extLst>
              </a:tr>
              <a:tr h="2507364">
                <a:tc>
                  <a:txBody>
                    <a:bodyPr/>
                    <a:lstStyle/>
                    <a:p>
                      <a:pPr marL="342900" marR="0" lvl="0" indent="-342900">
                        <a:lnSpc>
                          <a:spcPct val="107000"/>
                        </a:lnSpc>
                        <a:spcBef>
                          <a:spcPts val="0"/>
                        </a:spcBef>
                        <a:spcAft>
                          <a:spcPts val="800"/>
                        </a:spcAft>
                        <a:buFont typeface="+mj-lt"/>
                        <a:buAutoNum type="arabicPeriod"/>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Implementation of universal BH screening for ages 0-17, with demonstrated improvement against baseline and end-of-year-1 performance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Select 1 of the following quality improvement projects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marR="0" lvl="1" indent="-285750">
                        <a:lnSpc>
                          <a:spcPct val="107000"/>
                        </a:lnSpc>
                        <a:spcBef>
                          <a:spcPts val="0"/>
                        </a:spcBef>
                        <a:spcAft>
                          <a:spcPts val="800"/>
                        </a:spcAft>
                        <a:buFont typeface="+mj-lt"/>
                        <a:buAutoNum type="alphaLcPeriod"/>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Development and piloting of workflow/process mapping for school navigation (this could include navigation to Early Intervention, school-based assessment and services)</a:t>
                      </a:r>
                    </a:p>
                    <a:p>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Development and piloting of workflow/process mapping of warm hand-offs between PCP, IBH Clinician and CHW</a:t>
                      </a:r>
                      <a:endParaRPr lang="en-US" sz="1600" b="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204" marR="56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sz="1600" kern="1200" dirty="0">
                          <a:solidFill>
                            <a:schemeClr val="tx1"/>
                          </a:solidFill>
                          <a:effectLst/>
                          <a:latin typeface="Times New Roman" panose="02020603050405020304" pitchFamily="18" charset="0"/>
                          <a:ea typeface="+mn-ea"/>
                          <a:cs typeface="Times New Roman" panose="02020603050405020304" pitchFamily="18" charset="0"/>
                        </a:rPr>
                        <a:t>Initial plan due Nov 15, 2024</a:t>
                      </a:r>
                    </a:p>
                    <a:p>
                      <a:r>
                        <a:rPr lang="en-US" sz="1600" kern="1200" dirty="0">
                          <a:solidFill>
                            <a:schemeClr val="tx1"/>
                          </a:solidFill>
                          <a:effectLst/>
                          <a:latin typeface="Times New Roman" panose="02020603050405020304" pitchFamily="18" charset="0"/>
                          <a:ea typeface="+mn-ea"/>
                          <a:cs typeface="Times New Roman" panose="02020603050405020304" pitchFamily="18" charset="0"/>
                        </a:rPr>
                        <a:t>Midpoint due March 31, 2025</a:t>
                      </a:r>
                    </a:p>
                    <a:p>
                      <a:r>
                        <a:rPr lang="en-US" sz="1600" kern="1200" dirty="0">
                          <a:solidFill>
                            <a:schemeClr val="tx1"/>
                          </a:solidFill>
                          <a:effectLst/>
                          <a:latin typeface="Times New Roman" panose="02020603050405020304" pitchFamily="18" charset="0"/>
                          <a:ea typeface="+mn-ea"/>
                          <a:cs typeface="Times New Roman" panose="02020603050405020304" pitchFamily="18" charset="0"/>
                        </a:rPr>
                        <a:t>Final due Aug 15, 2025</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204" marR="56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48508459"/>
                  </a:ext>
                </a:extLst>
              </a:tr>
            </a:tbl>
          </a:graphicData>
        </a:graphic>
      </p:graphicFrame>
      <p:graphicFrame>
        <p:nvGraphicFramePr>
          <p:cNvPr id="15" name="Table 14">
            <a:extLst>
              <a:ext uri="{FF2B5EF4-FFF2-40B4-BE49-F238E27FC236}">
                <a16:creationId xmlns:a16="http://schemas.microsoft.com/office/drawing/2014/main" id="{D4A1CED5-BA6F-8392-D215-9E2614443025}"/>
              </a:ext>
            </a:extLst>
          </p:cNvPr>
          <p:cNvGraphicFramePr>
            <a:graphicFrameLocks noGrp="1"/>
          </p:cNvGraphicFramePr>
          <p:nvPr>
            <p:extLst>
              <p:ext uri="{D42A27DB-BD31-4B8C-83A1-F6EECF244321}">
                <p14:modId xmlns:p14="http://schemas.microsoft.com/office/powerpoint/2010/main" val="205363792"/>
              </p:ext>
            </p:extLst>
          </p:nvPr>
        </p:nvGraphicFramePr>
        <p:xfrm>
          <a:off x="990827" y="4214815"/>
          <a:ext cx="16302564" cy="4145280"/>
        </p:xfrm>
        <a:graphic>
          <a:graphicData uri="http://schemas.openxmlformats.org/drawingml/2006/table">
            <a:tbl>
              <a:tblPr firstRow="1" firstCol="1" bandRow="1"/>
              <a:tblGrid>
                <a:gridCol w="7429018">
                  <a:extLst>
                    <a:ext uri="{9D8B030D-6E8A-4147-A177-3AD203B41FA5}">
                      <a16:colId xmlns:a16="http://schemas.microsoft.com/office/drawing/2014/main" val="2791712046"/>
                    </a:ext>
                  </a:extLst>
                </a:gridCol>
                <a:gridCol w="8873546">
                  <a:extLst>
                    <a:ext uri="{9D8B030D-6E8A-4147-A177-3AD203B41FA5}">
                      <a16:colId xmlns:a16="http://schemas.microsoft.com/office/drawing/2014/main" val="2450601988"/>
                    </a:ext>
                  </a:extLst>
                </a:gridCol>
              </a:tblGrid>
              <a:tr h="191176">
                <a:tc>
                  <a:txBody>
                    <a:bodyPr/>
                    <a:lstStyle/>
                    <a:p>
                      <a:pPr marL="0" marR="0" algn="ctr">
                        <a:spcBef>
                          <a:spcPts val="0"/>
                        </a:spcBef>
                        <a:spcAft>
                          <a:spcPts val="0"/>
                        </a:spcAft>
                      </a:pPr>
                      <a:r>
                        <a:rPr lang="en-US" sz="16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Assessments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endParaRPr sz="1600" dirty="0"/>
                    </a:p>
                  </a:txBody>
                  <a:tcPr marL="56204" marR="562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3604460097"/>
                  </a:ext>
                </a:extLst>
              </a:tr>
              <a:tr h="3041251">
                <a:tc>
                  <a:txBody>
                    <a:bodyPr/>
                    <a:lstStyle/>
                    <a:p>
                      <a:pPr marL="0" marR="0">
                        <a:spcBef>
                          <a:spcPts val="0"/>
                        </a:spcBef>
                        <a:spcAft>
                          <a:spcPts val="0"/>
                        </a:spcAft>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Post Assessments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Times New Roman" panose="02020603050405020304" pitchFamily="18" charset="0"/>
                        <a:buChar char="•"/>
                        <a:tabLst>
                          <a:tab pos="457200" algn="l"/>
                        </a:tabLs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AAP Mental health Practice Readiness Inventory</a:t>
                      </a:r>
                    </a:p>
                    <a:p>
                      <a:pPr marL="342900" marR="0" lvl="0" indent="-342900">
                        <a:spcBef>
                          <a:spcPts val="0"/>
                        </a:spcBef>
                        <a:spcAft>
                          <a:spcPts val="0"/>
                        </a:spcAft>
                        <a:buFont typeface="Times New Roman" panose="02020603050405020304" pitchFamily="18" charset="0"/>
                        <a:buChar char="•"/>
                        <a:tabLst>
                          <a:tab pos="457200" algn="l"/>
                        </a:tabLs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Maine Health Access Foundation (</a:t>
                      </a:r>
                      <a:r>
                        <a:rPr lang="en-US" sz="1600" dirty="0" err="1">
                          <a:effectLst/>
                          <a:latin typeface="Times New Roman" panose="02020603050405020304" pitchFamily="18" charset="0"/>
                          <a:ea typeface="Times New Roman" panose="02020603050405020304" pitchFamily="18" charset="0"/>
                          <a:cs typeface="Times New Roman" panose="02020603050405020304" pitchFamily="18" charset="0"/>
                        </a:rPr>
                        <a:t>MeHAF</a:t>
                      </a: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Assessment</a:t>
                      </a:r>
                    </a:p>
                    <a:p>
                      <a:pPr marL="342900" marR="0" lvl="0" indent="-342900">
                        <a:spcBef>
                          <a:spcPts val="0"/>
                        </a:spcBef>
                        <a:spcAft>
                          <a:spcPts val="0"/>
                        </a:spcAft>
                        <a:buFont typeface="Times New Roman" panose="02020603050405020304" pitchFamily="18" charset="0"/>
                        <a:buChar char="•"/>
                        <a:tabLst>
                          <a:tab pos="457200" algn="l"/>
                        </a:tabLs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Maslach Burnout Inventory</a:t>
                      </a:r>
                    </a:p>
                    <a:p>
                      <a:pPr marL="0" marR="0">
                        <a:spcBef>
                          <a:spcPts val="0"/>
                        </a:spcBef>
                        <a:spcAft>
                          <a:spcPts val="0"/>
                        </a:spcAft>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BH Screening Rates</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Evaluation Interviews with Hassenfeld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CHW data collection sheet</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CHW Questionnaire</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228600" marR="0" indent="-171450" algn="ctr">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May-June 2025</a:t>
                      </a:r>
                    </a:p>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4 data collection timepoints  </a:t>
                      </a:r>
                    </a:p>
                    <a:p>
                      <a:pPr marL="0" marR="0" algn="ctr">
                        <a:spcBef>
                          <a:spcPts val="0"/>
                        </a:spcBef>
                        <a:spcAft>
                          <a:spcPts val="0"/>
                        </a:spcAft>
                      </a:pPr>
                      <a:endParaRPr lang="en-US"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January-February 2025</a:t>
                      </a:r>
                    </a:p>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July-August 2025</a:t>
                      </a:r>
                    </a:p>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5 data collection timepoints </a:t>
                      </a:r>
                    </a:p>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Completed once at end of program</a:t>
                      </a:r>
                    </a:p>
                    <a:p>
                      <a:pPr marL="0" marR="0">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48508459"/>
                  </a:ext>
                </a:extLst>
              </a:tr>
            </a:tbl>
          </a:graphicData>
        </a:graphic>
      </p:graphicFrame>
    </p:spTree>
    <p:extLst>
      <p:ext uri="{BB962C8B-B14F-4D97-AF65-F5344CB8AC3E}">
        <p14:creationId xmlns:p14="http://schemas.microsoft.com/office/powerpoint/2010/main" val="38966394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srcRect r="971" b="1234"/>
          <a:stretch>
            <a:fillRect/>
          </a:stretch>
        </p:blipFill>
        <p:spPr>
          <a:xfrm>
            <a:off x="14413077" y="195220"/>
            <a:ext cx="3657600" cy="1016000"/>
          </a:xfrm>
          <a:prstGeom prst="rect">
            <a:avLst/>
          </a:prstGeom>
        </p:spPr>
      </p:pic>
      <p:grpSp>
        <p:nvGrpSpPr>
          <p:cNvPr id="18" name="Group 17">
            <a:extLst>
              <a:ext uri="{FF2B5EF4-FFF2-40B4-BE49-F238E27FC236}">
                <a16:creationId xmlns:a16="http://schemas.microsoft.com/office/drawing/2014/main" id="{7730AEBB-4EB1-F666-501C-F5714A9AD3AF}"/>
              </a:ext>
            </a:extLst>
          </p:cNvPr>
          <p:cNvGrpSpPr/>
          <p:nvPr/>
        </p:nvGrpSpPr>
        <p:grpSpPr>
          <a:xfrm>
            <a:off x="0" y="9462474"/>
            <a:ext cx="18288000" cy="834278"/>
            <a:chOff x="-9525" y="9467848"/>
            <a:chExt cx="18288000" cy="834278"/>
          </a:xfrm>
        </p:grpSpPr>
        <p:grpSp>
          <p:nvGrpSpPr>
            <p:cNvPr id="2" name="Group 2"/>
            <p:cNvGrpSpPr>
              <a:grpSpLocks noChangeAspect="1"/>
            </p:cNvGrpSpPr>
            <p:nvPr/>
          </p:nvGrpSpPr>
          <p:grpSpPr>
            <a:xfrm>
              <a:off x="-9525" y="9467848"/>
              <a:ext cx="18288000" cy="819151"/>
              <a:chOff x="0" y="0"/>
              <a:chExt cx="24384000" cy="1092202"/>
            </a:xfrm>
          </p:grpSpPr>
          <p:sp>
            <p:nvSpPr>
              <p:cNvPr id="3" name="Freeform 3"/>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txBody>
              <a:bodyPr/>
              <a:lstStyle/>
              <a:p>
                <a:endParaRPr lang="en-US"/>
              </a:p>
            </p:txBody>
          </p:sp>
        </p:grpSp>
        <p:sp>
          <p:nvSpPr>
            <p:cNvPr id="6" name="Freeform 6"/>
            <p:cNvSpPr/>
            <p:nvPr/>
          </p:nvSpPr>
          <p:spPr>
            <a:xfrm>
              <a:off x="-9525" y="9610516"/>
              <a:ext cx="18288000" cy="691610"/>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txBody>
            <a:bodyPr/>
            <a:lstStyle/>
            <a:p>
              <a:endParaRPr lang="en-US"/>
            </a:p>
          </p:txBody>
        </p:sp>
      </p:grpSp>
      <p:pic>
        <p:nvPicPr>
          <p:cNvPr id="7" name="Picture 7"/>
          <p:cNvPicPr>
            <a:picLocks noChangeAspect="1"/>
          </p:cNvPicPr>
          <p:nvPr/>
        </p:nvPicPr>
        <p:blipFill>
          <a:blip r:embed="rId3"/>
          <a:srcRect r="971" b="1234"/>
          <a:stretch>
            <a:fillRect/>
          </a:stretch>
        </p:blipFill>
        <p:spPr>
          <a:xfrm>
            <a:off x="14413077" y="195220"/>
            <a:ext cx="3657600" cy="1016000"/>
          </a:xfrm>
          <a:prstGeom prst="rect">
            <a:avLst/>
          </a:prstGeom>
        </p:spPr>
      </p:pic>
      <p:sp>
        <p:nvSpPr>
          <p:cNvPr id="8" name="AutoShape 8"/>
          <p:cNvSpPr/>
          <p:nvPr/>
        </p:nvSpPr>
        <p:spPr>
          <a:xfrm>
            <a:off x="282390" y="962025"/>
            <a:ext cx="17788287" cy="0"/>
          </a:xfrm>
          <a:prstGeom prst="line">
            <a:avLst/>
          </a:prstGeom>
          <a:ln w="28575" cap="flat">
            <a:solidFill>
              <a:srgbClr val="F7B31D"/>
            </a:solidFill>
            <a:prstDash val="solid"/>
            <a:headEnd type="none" w="sm" len="sm"/>
            <a:tailEnd type="none" w="sm" len="sm"/>
          </a:ln>
        </p:spPr>
        <p:txBody>
          <a:bodyPr/>
          <a:lstStyle/>
          <a:p>
            <a:endParaRPr lang="en-US"/>
          </a:p>
        </p:txBody>
      </p:sp>
      <p:sp>
        <p:nvSpPr>
          <p:cNvPr id="12" name="TextBox 12"/>
          <p:cNvSpPr txBox="1"/>
          <p:nvPr/>
        </p:nvSpPr>
        <p:spPr>
          <a:xfrm>
            <a:off x="282390" y="1174242"/>
            <a:ext cx="17011001" cy="857250"/>
          </a:xfrm>
          <a:prstGeom prst="rect">
            <a:avLst/>
          </a:prstGeom>
        </p:spPr>
        <p:txBody>
          <a:bodyPr lIns="0" tIns="0" rIns="0" bIns="0" rtlCol="0" anchor="t">
            <a:spAutoFit/>
          </a:bodyPr>
          <a:lstStyle/>
          <a:p>
            <a:pPr marL="0" marR="0" lvl="0" indent="0" algn="l" defTabSz="914400" rtl="0" eaLnBrk="1" fontAlgn="auto" latinLnBrk="0" hangingPunct="1">
              <a:lnSpc>
                <a:spcPts val="6721"/>
              </a:lnSpc>
              <a:spcBef>
                <a:spcPts val="0"/>
              </a:spcBef>
              <a:spcAft>
                <a:spcPts val="0"/>
              </a:spcAft>
              <a:buClrTx/>
              <a:buSzTx/>
              <a:buFontTx/>
              <a:buNone/>
              <a:tabLst/>
              <a:defRPr/>
            </a:pPr>
            <a:r>
              <a:rPr kumimoji="0" lang="en-US" sz="5600" b="0" i="0" u="none" strike="noStrike" kern="1200" cap="none" spc="-223" normalizeH="0" baseline="0" noProof="0" dirty="0">
                <a:ln>
                  <a:noFill/>
                </a:ln>
                <a:solidFill>
                  <a:srgbClr val="0070C0"/>
                </a:solidFill>
                <a:effectLst/>
                <a:uLnTx/>
                <a:uFillTx/>
                <a:latin typeface="Open Sans Bold"/>
                <a:ea typeface="+mn-ea"/>
                <a:cs typeface="+mn-cs"/>
              </a:rPr>
              <a:t>Next Steps</a:t>
            </a:r>
          </a:p>
        </p:txBody>
      </p:sp>
      <p:sp>
        <p:nvSpPr>
          <p:cNvPr id="13" name="TextBox 13"/>
          <p:cNvSpPr txBox="1"/>
          <p:nvPr/>
        </p:nvSpPr>
        <p:spPr>
          <a:xfrm>
            <a:off x="6371396" y="9817358"/>
            <a:ext cx="5545208" cy="257175"/>
          </a:xfrm>
          <a:prstGeom prst="rect">
            <a:avLst/>
          </a:prstGeom>
        </p:spPr>
        <p:txBody>
          <a:bodyPr lIns="0" tIns="0" rIns="0" bIns="0" rtlCol="0" anchor="t">
            <a:spAutoFit/>
          </a:bodyPr>
          <a:lstStyle/>
          <a:p>
            <a:pPr marL="0" marR="0" lvl="0" indent="0" algn="l" defTabSz="914400" rtl="0" eaLnBrk="1" fontAlgn="auto" latinLnBrk="0" hangingPunct="1">
              <a:lnSpc>
                <a:spcPts val="2161"/>
              </a:lnSpc>
              <a:spcBef>
                <a:spcPts val="0"/>
              </a:spcBef>
              <a:spcAft>
                <a:spcPts val="0"/>
              </a:spcAft>
              <a:buClrTx/>
              <a:buSzTx/>
              <a:buFontTx/>
              <a:buNone/>
              <a:tabLst/>
              <a:defRPr/>
            </a:pPr>
            <a:r>
              <a:rPr kumimoji="0" lang="en-US" sz="1801" b="0" i="0" u="none" strike="noStrike" kern="1200" cap="none" spc="-71" normalizeH="0" baseline="0" noProof="0" dirty="0">
                <a:ln>
                  <a:noFill/>
                </a:ln>
                <a:solidFill>
                  <a:srgbClr val="FFFFFF"/>
                </a:solidFill>
                <a:effectLst/>
                <a:uLnTx/>
                <a:uFillTx/>
                <a:latin typeface="Open Sans"/>
                <a:ea typeface="+mn-ea"/>
                <a:cs typeface="+mn-cs"/>
              </a:rPr>
              <a:t>Prepared by Care Transformation Collaborative of RI</a:t>
            </a:r>
          </a:p>
        </p:txBody>
      </p:sp>
      <p:sp>
        <p:nvSpPr>
          <p:cNvPr id="21" name="Slide Number Placeholder 29">
            <a:extLst>
              <a:ext uri="{FF2B5EF4-FFF2-40B4-BE49-F238E27FC236}">
                <a16:creationId xmlns:a16="http://schemas.microsoft.com/office/drawing/2014/main" id="{BECDD513-170B-EBB5-D225-F75BC5B52B1E}"/>
              </a:ext>
            </a:extLst>
          </p:cNvPr>
          <p:cNvSpPr>
            <a:spLocks noGrp="1"/>
          </p:cNvSpPr>
          <p:nvPr>
            <p:ph type="sldNum" sz="quarter" idx="12"/>
          </p:nvPr>
        </p:nvSpPr>
        <p:spPr>
          <a:xfrm>
            <a:off x="16031044" y="9831236"/>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F5D24E43-8694-C785-E0D8-FEEA3FDAFD28}"/>
              </a:ext>
            </a:extLst>
          </p:cNvPr>
          <p:cNvSpPr txBox="1"/>
          <p:nvPr/>
        </p:nvSpPr>
        <p:spPr>
          <a:xfrm>
            <a:off x="634490" y="1772138"/>
            <a:ext cx="16306800" cy="6081345"/>
          </a:xfrm>
          <a:prstGeom prst="rect">
            <a:avLst/>
          </a:prstGeom>
          <a:noFill/>
        </p:spPr>
        <p:txBody>
          <a:bodyPr wrap="square">
            <a:spAutoFit/>
          </a:bodyPr>
          <a:lstStyle/>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mn-cs"/>
              </a:rPr>
              <a:t>Practices continue monthly Practice Facilitation meetings </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4400" dirty="0">
                <a:latin typeface="Calibri" panose="020F0502020204030204" pitchFamily="34" charset="0"/>
                <a:ea typeface="Calibri" panose="020F0502020204030204" pitchFamily="34" charset="0"/>
              </a:rPr>
              <a:t>Next Core Team based Training is November 6</a:t>
            </a:r>
            <a:r>
              <a:rPr lang="en-US" sz="4400" baseline="30000" dirty="0">
                <a:latin typeface="Calibri" panose="020F0502020204030204" pitchFamily="34" charset="0"/>
                <a:ea typeface="Calibri" panose="020F0502020204030204" pitchFamily="34" charset="0"/>
              </a:rPr>
              <a:t>th</a:t>
            </a:r>
            <a:endParaRPr lang="en-US" sz="4400" dirty="0">
              <a:latin typeface="Calibri" panose="020F0502020204030204" pitchFamily="34" charset="0"/>
              <a:ea typeface="Calibri" panose="020F0502020204030204" pitchFamily="34" charset="0"/>
            </a:endParaRP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4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mn-cs"/>
              </a:rPr>
              <a:t>Next CHW Specific Training is October 11</a:t>
            </a:r>
            <a:r>
              <a:rPr kumimoji="0" lang="en-US" sz="4400" b="0" i="0" u="none" strike="noStrike" kern="1200" cap="none" spc="0" normalizeH="0" baseline="30000" noProof="0" dirty="0">
                <a:ln>
                  <a:noFill/>
                </a:ln>
                <a:effectLst/>
                <a:uLnTx/>
                <a:uFillTx/>
                <a:latin typeface="Calibri" panose="020F0502020204030204" pitchFamily="34" charset="0"/>
                <a:ea typeface="Calibri" panose="020F0502020204030204" pitchFamily="34" charset="0"/>
                <a:cs typeface="+mn-cs"/>
              </a:rPr>
              <a:t>th</a:t>
            </a:r>
            <a:r>
              <a:rPr kumimoji="0" lang="en-US" sz="44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mn-cs"/>
              </a:rPr>
              <a:t>, in person, covering School Navigation</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4400" dirty="0">
                <a:latin typeface="Calibri" panose="020F0502020204030204" pitchFamily="34" charset="0"/>
                <a:ea typeface="Calibri" panose="020F0502020204030204" pitchFamily="34" charset="0"/>
              </a:rPr>
              <a:t>2-Day IBH Clinician Training in person in Boston is on October 25</a:t>
            </a:r>
            <a:r>
              <a:rPr lang="en-US" sz="4400" baseline="30000" dirty="0">
                <a:latin typeface="Calibri" panose="020F0502020204030204" pitchFamily="34" charset="0"/>
                <a:ea typeface="Calibri" panose="020F0502020204030204" pitchFamily="34" charset="0"/>
              </a:rPr>
              <a:t>th</a:t>
            </a:r>
            <a:r>
              <a:rPr lang="en-US" sz="4400" dirty="0">
                <a:latin typeface="Calibri" panose="020F0502020204030204" pitchFamily="34" charset="0"/>
                <a:ea typeface="Calibri" panose="020F0502020204030204" pitchFamily="34" charset="0"/>
              </a:rPr>
              <a:t> </a:t>
            </a:r>
          </a:p>
          <a:p>
            <a:pPr marL="457200" marR="0" lvl="0" indent="-4572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4400" dirty="0">
                <a:latin typeface="Calibri" panose="020F0502020204030204" pitchFamily="34" charset="0"/>
                <a:ea typeface="Calibri" panose="020F0502020204030204" pitchFamily="34" charset="0"/>
              </a:rPr>
              <a:t>Next Steering Committee Meeting – December 20, 2024</a:t>
            </a:r>
            <a:endParaRPr kumimoji="0" lang="en-US" sz="44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mn-cs"/>
            </a:endParaRPr>
          </a:p>
        </p:txBody>
      </p:sp>
    </p:spTree>
    <p:extLst>
      <p:ext uri="{BB962C8B-B14F-4D97-AF65-F5344CB8AC3E}">
        <p14:creationId xmlns:p14="http://schemas.microsoft.com/office/powerpoint/2010/main" val="39789192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a:srcRect r="971" b="1234"/>
          <a:stretch>
            <a:fillRect/>
          </a:stretch>
        </p:blipFill>
        <p:spPr>
          <a:xfrm>
            <a:off x="14413077" y="195220"/>
            <a:ext cx="3657600" cy="1016000"/>
          </a:xfrm>
          <a:prstGeom prst="rect">
            <a:avLst/>
          </a:prstGeom>
        </p:spPr>
      </p:pic>
      <p:grpSp>
        <p:nvGrpSpPr>
          <p:cNvPr id="18" name="Group 17">
            <a:extLst>
              <a:ext uri="{FF2B5EF4-FFF2-40B4-BE49-F238E27FC236}">
                <a16:creationId xmlns:a16="http://schemas.microsoft.com/office/drawing/2014/main" id="{7730AEBB-4EB1-F666-501C-F5714A9AD3AF}"/>
              </a:ext>
            </a:extLst>
          </p:cNvPr>
          <p:cNvGrpSpPr/>
          <p:nvPr/>
        </p:nvGrpSpPr>
        <p:grpSpPr>
          <a:xfrm>
            <a:off x="0" y="9462474"/>
            <a:ext cx="18288000" cy="834278"/>
            <a:chOff x="-9525" y="9467848"/>
            <a:chExt cx="18288000" cy="834278"/>
          </a:xfrm>
        </p:grpSpPr>
        <p:grpSp>
          <p:nvGrpSpPr>
            <p:cNvPr id="2" name="Group 2"/>
            <p:cNvGrpSpPr>
              <a:grpSpLocks noChangeAspect="1"/>
            </p:cNvGrpSpPr>
            <p:nvPr/>
          </p:nvGrpSpPr>
          <p:grpSpPr>
            <a:xfrm>
              <a:off x="-9525" y="9467848"/>
              <a:ext cx="18288000" cy="819151"/>
              <a:chOff x="0" y="0"/>
              <a:chExt cx="24384000" cy="1092202"/>
            </a:xfrm>
          </p:grpSpPr>
          <p:sp>
            <p:nvSpPr>
              <p:cNvPr id="3" name="Freeform 3"/>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txBody>
              <a:bodyPr/>
              <a:lstStyle/>
              <a:p>
                <a:endParaRPr lang="en-US"/>
              </a:p>
            </p:txBody>
          </p:sp>
        </p:grpSp>
        <p:sp>
          <p:nvSpPr>
            <p:cNvPr id="6" name="Freeform 6"/>
            <p:cNvSpPr/>
            <p:nvPr/>
          </p:nvSpPr>
          <p:spPr>
            <a:xfrm>
              <a:off x="-9525" y="9610516"/>
              <a:ext cx="18288000" cy="691610"/>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txBody>
            <a:bodyPr/>
            <a:lstStyle/>
            <a:p>
              <a:endParaRPr lang="en-US"/>
            </a:p>
          </p:txBody>
        </p:sp>
      </p:grpSp>
      <p:pic>
        <p:nvPicPr>
          <p:cNvPr id="7" name="Picture 7"/>
          <p:cNvPicPr>
            <a:picLocks noChangeAspect="1"/>
          </p:cNvPicPr>
          <p:nvPr/>
        </p:nvPicPr>
        <p:blipFill>
          <a:blip r:embed="rId2"/>
          <a:srcRect r="971" b="1234"/>
          <a:stretch>
            <a:fillRect/>
          </a:stretch>
        </p:blipFill>
        <p:spPr>
          <a:xfrm>
            <a:off x="14413077" y="195220"/>
            <a:ext cx="3657600" cy="1016000"/>
          </a:xfrm>
          <a:prstGeom prst="rect">
            <a:avLst/>
          </a:prstGeom>
        </p:spPr>
      </p:pic>
      <p:sp>
        <p:nvSpPr>
          <p:cNvPr id="8" name="AutoShape 8"/>
          <p:cNvSpPr/>
          <p:nvPr/>
        </p:nvSpPr>
        <p:spPr>
          <a:xfrm>
            <a:off x="282390" y="962025"/>
            <a:ext cx="17788287" cy="0"/>
          </a:xfrm>
          <a:prstGeom prst="line">
            <a:avLst/>
          </a:prstGeom>
          <a:ln w="28575" cap="flat">
            <a:solidFill>
              <a:srgbClr val="F7B31D"/>
            </a:solidFill>
            <a:prstDash val="solid"/>
            <a:headEnd type="none" w="sm" len="sm"/>
            <a:tailEnd type="none" w="sm" len="sm"/>
          </a:ln>
        </p:spPr>
        <p:txBody>
          <a:bodyPr/>
          <a:lstStyle/>
          <a:p>
            <a:endParaRPr lang="en-US"/>
          </a:p>
        </p:txBody>
      </p:sp>
      <p:sp>
        <p:nvSpPr>
          <p:cNvPr id="13" name="TextBox 13"/>
          <p:cNvSpPr txBox="1"/>
          <p:nvPr/>
        </p:nvSpPr>
        <p:spPr>
          <a:xfrm>
            <a:off x="6371396" y="9817358"/>
            <a:ext cx="5545208" cy="257175"/>
          </a:xfrm>
          <a:prstGeom prst="rect">
            <a:avLst/>
          </a:prstGeom>
        </p:spPr>
        <p:txBody>
          <a:bodyPr lIns="0" tIns="0" rIns="0" bIns="0" rtlCol="0" anchor="t">
            <a:spAutoFit/>
          </a:bodyPr>
          <a:lstStyle/>
          <a:p>
            <a:pPr algn="l">
              <a:lnSpc>
                <a:spcPts val="2161"/>
              </a:lnSpc>
            </a:pPr>
            <a:r>
              <a:rPr lang="en-US" sz="1801" spc="-71" dirty="0">
                <a:solidFill>
                  <a:srgbClr val="FFFFFF"/>
                </a:solidFill>
                <a:latin typeface="Open Sans"/>
              </a:rPr>
              <a:t>Prepared by Care Transformation Collaborative of RI</a:t>
            </a:r>
          </a:p>
        </p:txBody>
      </p:sp>
      <p:sp>
        <p:nvSpPr>
          <p:cNvPr id="17" name="TextBox 16">
            <a:extLst>
              <a:ext uri="{FF2B5EF4-FFF2-40B4-BE49-F238E27FC236}">
                <a16:creationId xmlns:a16="http://schemas.microsoft.com/office/drawing/2014/main" id="{A4F97AAE-FE16-75A1-132A-FBD3058A2E86}"/>
              </a:ext>
            </a:extLst>
          </p:cNvPr>
          <p:cNvSpPr txBox="1"/>
          <p:nvPr/>
        </p:nvSpPr>
        <p:spPr>
          <a:xfrm>
            <a:off x="667234" y="2521698"/>
            <a:ext cx="16934481" cy="1200329"/>
          </a:xfrm>
          <a:prstGeom prst="rect">
            <a:avLst/>
          </a:prstGeom>
          <a:noFill/>
        </p:spPr>
        <p:txBody>
          <a:bodyPr wrap="square">
            <a:spAutoFit/>
          </a:bodyPr>
          <a:lstStyle/>
          <a:p>
            <a:pPr marL="0" indent="0">
              <a:spcBef>
                <a:spcPts val="3600"/>
              </a:spcBef>
              <a:buFont typeface="Arial" pitchFamily="34" charset="0"/>
              <a:buNone/>
            </a:pPr>
            <a:r>
              <a:rPr lang="en-US" sz="3600" dirty="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Funded by RI Executive Office of Health and Human Services (Health Systems Transformation Project (HSTP) and RI Department of Health to: </a:t>
            </a:r>
          </a:p>
        </p:txBody>
      </p:sp>
      <p:sp>
        <p:nvSpPr>
          <p:cNvPr id="21" name="Slide Number Placeholder 29">
            <a:extLst>
              <a:ext uri="{FF2B5EF4-FFF2-40B4-BE49-F238E27FC236}">
                <a16:creationId xmlns:a16="http://schemas.microsoft.com/office/drawing/2014/main" id="{BECDD513-170B-EBB5-D225-F75BC5B52B1E}"/>
              </a:ext>
            </a:extLst>
          </p:cNvPr>
          <p:cNvSpPr>
            <a:spLocks noGrp="1"/>
          </p:cNvSpPr>
          <p:nvPr>
            <p:ph type="sldNum" sz="quarter" idx="12"/>
          </p:nvPr>
        </p:nvSpPr>
        <p:spPr>
          <a:xfrm>
            <a:off x="16031044" y="9831236"/>
            <a:ext cx="2133600" cy="365125"/>
          </a:xfrm>
        </p:spPr>
        <p:txBody>
          <a:bodyPr/>
          <a:lstStyle/>
          <a:p>
            <a:fld id="{B6F15528-21DE-4FAA-801E-634DDDAF4B2B}" type="slidenum">
              <a:rPr lang="en-US" sz="1800" smtClean="0">
                <a:solidFill>
                  <a:schemeClr val="bg1"/>
                </a:solidFill>
              </a:rPr>
              <a:pPr/>
              <a:t>36</a:t>
            </a:fld>
            <a:endParaRPr lang="en-US" sz="1800" dirty="0">
              <a:solidFill>
                <a:schemeClr val="bg1"/>
              </a:solidFill>
            </a:endParaRPr>
          </a:p>
        </p:txBody>
      </p:sp>
      <p:pic>
        <p:nvPicPr>
          <p:cNvPr id="9" name="Picture 8" descr="A hand writing with a black marker on a transparent board&#10;&#10;Description automatically generated with medium confidence">
            <a:extLst>
              <a:ext uri="{FF2B5EF4-FFF2-40B4-BE49-F238E27FC236}">
                <a16:creationId xmlns:a16="http://schemas.microsoft.com/office/drawing/2014/main" id="{0B0F3B80-9569-C6E4-0C48-B20732935D0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271962" y="1490662"/>
            <a:ext cx="9744075" cy="7305675"/>
          </a:xfrm>
          <a:prstGeom prst="rect">
            <a:avLst/>
          </a:prstGeom>
        </p:spPr>
      </p:pic>
    </p:spTree>
    <p:extLst>
      <p:ext uri="{BB962C8B-B14F-4D97-AF65-F5344CB8AC3E}">
        <p14:creationId xmlns:p14="http://schemas.microsoft.com/office/powerpoint/2010/main" val="143598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3"/>
          <a:srcRect r="971" b="1234"/>
          <a:stretch>
            <a:fillRect/>
          </a:stretch>
        </p:blipFill>
        <p:spPr>
          <a:xfrm>
            <a:off x="14413077" y="195220"/>
            <a:ext cx="3657600" cy="1016000"/>
          </a:xfrm>
          <a:prstGeom prst="rect">
            <a:avLst/>
          </a:prstGeom>
        </p:spPr>
      </p:pic>
      <p:grpSp>
        <p:nvGrpSpPr>
          <p:cNvPr id="18" name="Group 17">
            <a:extLst>
              <a:ext uri="{FF2B5EF4-FFF2-40B4-BE49-F238E27FC236}">
                <a16:creationId xmlns:a16="http://schemas.microsoft.com/office/drawing/2014/main" id="{7730AEBB-4EB1-F666-501C-F5714A9AD3AF}"/>
              </a:ext>
            </a:extLst>
          </p:cNvPr>
          <p:cNvGrpSpPr/>
          <p:nvPr/>
        </p:nvGrpSpPr>
        <p:grpSpPr>
          <a:xfrm>
            <a:off x="0" y="9462474"/>
            <a:ext cx="18288000" cy="834278"/>
            <a:chOff x="-9525" y="9467848"/>
            <a:chExt cx="18288000" cy="834278"/>
          </a:xfrm>
        </p:grpSpPr>
        <p:grpSp>
          <p:nvGrpSpPr>
            <p:cNvPr id="2" name="Group 2"/>
            <p:cNvGrpSpPr>
              <a:grpSpLocks noChangeAspect="1"/>
            </p:cNvGrpSpPr>
            <p:nvPr/>
          </p:nvGrpSpPr>
          <p:grpSpPr>
            <a:xfrm>
              <a:off x="-9525" y="9467848"/>
              <a:ext cx="18288000" cy="819151"/>
              <a:chOff x="0" y="0"/>
              <a:chExt cx="24384000" cy="1092202"/>
            </a:xfrm>
          </p:grpSpPr>
          <p:sp>
            <p:nvSpPr>
              <p:cNvPr id="3" name="Freeform 3"/>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txBody>
              <a:bodyPr/>
              <a:lstStyle/>
              <a:p>
                <a:endParaRPr lang="en-US"/>
              </a:p>
            </p:txBody>
          </p:sp>
        </p:grpSp>
        <p:sp>
          <p:nvSpPr>
            <p:cNvPr id="6" name="Freeform 6"/>
            <p:cNvSpPr/>
            <p:nvPr/>
          </p:nvSpPr>
          <p:spPr>
            <a:xfrm>
              <a:off x="-9525" y="9610516"/>
              <a:ext cx="18288000" cy="691610"/>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txBody>
            <a:bodyPr/>
            <a:lstStyle/>
            <a:p>
              <a:endParaRPr lang="en-US"/>
            </a:p>
          </p:txBody>
        </p:sp>
      </p:grpSp>
      <p:pic>
        <p:nvPicPr>
          <p:cNvPr id="7" name="Picture 7"/>
          <p:cNvPicPr>
            <a:picLocks noChangeAspect="1"/>
          </p:cNvPicPr>
          <p:nvPr/>
        </p:nvPicPr>
        <p:blipFill>
          <a:blip r:embed="rId3"/>
          <a:srcRect r="971" b="1234"/>
          <a:stretch>
            <a:fillRect/>
          </a:stretch>
        </p:blipFill>
        <p:spPr>
          <a:xfrm>
            <a:off x="14413077" y="195220"/>
            <a:ext cx="3657600" cy="1016000"/>
          </a:xfrm>
          <a:prstGeom prst="rect">
            <a:avLst/>
          </a:prstGeom>
        </p:spPr>
      </p:pic>
      <p:sp>
        <p:nvSpPr>
          <p:cNvPr id="8" name="AutoShape 8"/>
          <p:cNvSpPr/>
          <p:nvPr/>
        </p:nvSpPr>
        <p:spPr>
          <a:xfrm>
            <a:off x="282390" y="962025"/>
            <a:ext cx="17788287" cy="0"/>
          </a:xfrm>
          <a:prstGeom prst="line">
            <a:avLst/>
          </a:prstGeom>
          <a:ln w="28575" cap="flat">
            <a:solidFill>
              <a:srgbClr val="F7B31D"/>
            </a:solidFill>
            <a:prstDash val="solid"/>
            <a:headEnd type="none" w="sm" len="sm"/>
            <a:tailEnd type="none" w="sm" len="sm"/>
          </a:ln>
        </p:spPr>
        <p:txBody>
          <a:bodyPr/>
          <a:lstStyle/>
          <a:p>
            <a:endParaRPr lang="en-US"/>
          </a:p>
        </p:txBody>
      </p:sp>
      <p:sp>
        <p:nvSpPr>
          <p:cNvPr id="13" name="TextBox 13"/>
          <p:cNvSpPr txBox="1"/>
          <p:nvPr/>
        </p:nvSpPr>
        <p:spPr>
          <a:xfrm>
            <a:off x="6371396" y="9817358"/>
            <a:ext cx="5545208" cy="257175"/>
          </a:xfrm>
          <a:prstGeom prst="rect">
            <a:avLst/>
          </a:prstGeom>
        </p:spPr>
        <p:txBody>
          <a:bodyPr lIns="0" tIns="0" rIns="0" bIns="0" rtlCol="0" anchor="t">
            <a:spAutoFit/>
          </a:bodyPr>
          <a:lstStyle/>
          <a:p>
            <a:pPr algn="l">
              <a:lnSpc>
                <a:spcPts val="2161"/>
              </a:lnSpc>
            </a:pPr>
            <a:r>
              <a:rPr lang="en-US" sz="1801" spc="-71" dirty="0">
                <a:solidFill>
                  <a:srgbClr val="FFFFFF"/>
                </a:solidFill>
                <a:latin typeface="Open Sans"/>
              </a:rPr>
              <a:t>Prepared by Care Transformation Collaborative of RI</a:t>
            </a:r>
          </a:p>
        </p:txBody>
      </p:sp>
      <p:sp>
        <p:nvSpPr>
          <p:cNvPr id="21" name="Slide Number Placeholder 29">
            <a:extLst>
              <a:ext uri="{FF2B5EF4-FFF2-40B4-BE49-F238E27FC236}">
                <a16:creationId xmlns:a16="http://schemas.microsoft.com/office/drawing/2014/main" id="{BECDD513-170B-EBB5-D225-F75BC5B52B1E}"/>
              </a:ext>
            </a:extLst>
          </p:cNvPr>
          <p:cNvSpPr>
            <a:spLocks noGrp="1"/>
          </p:cNvSpPr>
          <p:nvPr>
            <p:ph type="sldNum" sz="quarter" idx="12"/>
          </p:nvPr>
        </p:nvSpPr>
        <p:spPr>
          <a:xfrm>
            <a:off x="16031044" y="9831236"/>
            <a:ext cx="2133600" cy="365125"/>
          </a:xfrm>
        </p:spPr>
        <p:txBody>
          <a:bodyPr/>
          <a:lstStyle/>
          <a:p>
            <a:fld id="{B6F15528-21DE-4FAA-801E-634DDDAF4B2B}" type="slidenum">
              <a:rPr lang="en-US" sz="1800" smtClean="0">
                <a:solidFill>
                  <a:schemeClr val="bg1"/>
                </a:solidFill>
              </a:rPr>
              <a:pPr/>
              <a:t>4</a:t>
            </a:fld>
            <a:endParaRPr lang="en-US" sz="1800" dirty="0">
              <a:solidFill>
                <a:schemeClr val="bg1"/>
              </a:solidFill>
            </a:endParaRPr>
          </a:p>
        </p:txBody>
      </p:sp>
      <p:sp>
        <p:nvSpPr>
          <p:cNvPr id="19" name="TextBox 18">
            <a:extLst>
              <a:ext uri="{FF2B5EF4-FFF2-40B4-BE49-F238E27FC236}">
                <a16:creationId xmlns:a16="http://schemas.microsoft.com/office/drawing/2014/main" id="{D62F5BD5-A178-4D79-8C5B-01236B30131E}"/>
              </a:ext>
            </a:extLst>
          </p:cNvPr>
          <p:cNvSpPr txBox="1"/>
          <p:nvPr/>
        </p:nvSpPr>
        <p:spPr>
          <a:xfrm>
            <a:off x="351596" y="1253059"/>
            <a:ext cx="12039600" cy="951543"/>
          </a:xfrm>
          <a:prstGeom prst="rect">
            <a:avLst/>
          </a:prstGeom>
          <a:noFill/>
        </p:spPr>
        <p:txBody>
          <a:bodyPr wrap="square">
            <a:spAutoFit/>
          </a:bodyPr>
          <a:lstStyle/>
          <a:p>
            <a:pPr marL="0" marR="0" lvl="0" indent="0" algn="l" defTabSz="914400" rtl="0" eaLnBrk="1" fontAlgn="auto" latinLnBrk="0" hangingPunct="1">
              <a:lnSpc>
                <a:spcPts val="6721"/>
              </a:lnSpc>
              <a:spcBef>
                <a:spcPts val="0"/>
              </a:spcBef>
              <a:spcAft>
                <a:spcPts val="0"/>
              </a:spcAft>
              <a:buClrTx/>
              <a:buSzTx/>
              <a:buFontTx/>
              <a:buNone/>
              <a:tabLst/>
              <a:defRPr/>
            </a:pPr>
            <a:r>
              <a:rPr kumimoji="0" lang="en-US" sz="5600" b="0" i="0" u="none" strike="noStrike" kern="1200" cap="none" spc="-223" normalizeH="0" baseline="0" noProof="0" dirty="0">
                <a:ln>
                  <a:noFill/>
                </a:ln>
                <a:solidFill>
                  <a:srgbClr val="0070C0"/>
                </a:solidFill>
                <a:effectLst/>
                <a:uLnTx/>
                <a:uFillTx/>
                <a:latin typeface="Open Sans Bold"/>
                <a:ea typeface="+mn-ea"/>
                <a:cs typeface="+mn-cs"/>
              </a:rPr>
              <a:t>Participating Practices </a:t>
            </a:r>
          </a:p>
        </p:txBody>
      </p:sp>
      <p:graphicFrame>
        <p:nvGraphicFramePr>
          <p:cNvPr id="27" name="Table 26">
            <a:extLst>
              <a:ext uri="{FF2B5EF4-FFF2-40B4-BE49-F238E27FC236}">
                <a16:creationId xmlns:a16="http://schemas.microsoft.com/office/drawing/2014/main" id="{CEE163FF-E7E2-E641-B475-A609CBC87D0B}"/>
              </a:ext>
            </a:extLst>
          </p:cNvPr>
          <p:cNvGraphicFramePr>
            <a:graphicFrameLocks noGrp="1"/>
          </p:cNvGraphicFramePr>
          <p:nvPr>
            <p:extLst>
              <p:ext uri="{D42A27DB-BD31-4B8C-83A1-F6EECF244321}">
                <p14:modId xmlns:p14="http://schemas.microsoft.com/office/powerpoint/2010/main" val="1986655418"/>
              </p:ext>
            </p:extLst>
          </p:nvPr>
        </p:nvGraphicFramePr>
        <p:xfrm>
          <a:off x="1111825" y="2495635"/>
          <a:ext cx="8001000" cy="6256194"/>
        </p:xfrm>
        <a:graphic>
          <a:graphicData uri="http://schemas.openxmlformats.org/drawingml/2006/table">
            <a:tbl>
              <a:tblPr>
                <a:tableStyleId>{5C22544A-7EE6-4342-B048-85BDC9FD1C3A}</a:tableStyleId>
              </a:tblPr>
              <a:tblGrid>
                <a:gridCol w="8001000">
                  <a:extLst>
                    <a:ext uri="{9D8B030D-6E8A-4147-A177-3AD203B41FA5}">
                      <a16:colId xmlns:a16="http://schemas.microsoft.com/office/drawing/2014/main" val="3535209169"/>
                    </a:ext>
                  </a:extLst>
                </a:gridCol>
              </a:tblGrid>
              <a:tr h="738467">
                <a:tc>
                  <a:txBody>
                    <a:bodyPr/>
                    <a:lstStyle/>
                    <a:p>
                      <a:pPr algn="ctr" fontAlgn="ctr"/>
                      <a:r>
                        <a:rPr lang="en-US" sz="3600" b="1" u="none" strike="noStrike" dirty="0">
                          <a:solidFill>
                            <a:schemeClr val="bg1"/>
                          </a:solidFill>
                          <a:effectLst/>
                        </a:rPr>
                        <a:t>Track 1</a:t>
                      </a:r>
                    </a:p>
                  </a:txBody>
                  <a:tcPr marL="7620" marR="7620" marT="7620" marB="0" anchor="ctr">
                    <a:solidFill>
                      <a:srgbClr val="0070C0"/>
                    </a:solidFill>
                  </a:tcPr>
                </a:tc>
                <a:extLst>
                  <a:ext uri="{0D108BD9-81ED-4DB2-BD59-A6C34878D82A}">
                    <a16:rowId xmlns:a16="http://schemas.microsoft.com/office/drawing/2014/main" val="3153483331"/>
                  </a:ext>
                </a:extLst>
              </a:tr>
              <a:tr h="1480815">
                <a:tc>
                  <a:txBody>
                    <a:bodyPr/>
                    <a:lstStyle/>
                    <a:p>
                      <a:pPr algn="ctr" fontAlgn="ctr"/>
                      <a:r>
                        <a:rPr lang="en-US" sz="3600" u="none" strike="noStrike" dirty="0">
                          <a:effectLst/>
                        </a:rPr>
                        <a:t>Coastal Medical </a:t>
                      </a:r>
                    </a:p>
                    <a:p>
                      <a:pPr algn="ctr" fontAlgn="ctr"/>
                      <a:r>
                        <a:rPr lang="en-US" sz="3600" u="none" strike="noStrike" dirty="0">
                          <a:effectLst/>
                        </a:rPr>
                        <a:t>Bald Hill Pediatrics</a:t>
                      </a:r>
                    </a:p>
                  </a:txBody>
                  <a:tcPr marL="7620" marR="7620" marT="7620" marB="0" anchor="ctr"/>
                </a:tc>
                <a:extLst>
                  <a:ext uri="{0D108BD9-81ED-4DB2-BD59-A6C34878D82A}">
                    <a16:rowId xmlns:a16="http://schemas.microsoft.com/office/drawing/2014/main" val="1542171080"/>
                  </a:ext>
                </a:extLst>
              </a:tr>
              <a:tr h="1918991">
                <a:tc>
                  <a:txBody>
                    <a:bodyPr/>
                    <a:lstStyle/>
                    <a:p>
                      <a:pPr algn="ctr" fontAlgn="ctr"/>
                      <a:r>
                        <a:rPr lang="en-US" sz="3600" u="none" strike="noStrike" dirty="0">
                          <a:effectLst/>
                        </a:rPr>
                        <a:t>Coastal Medical </a:t>
                      </a:r>
                    </a:p>
                    <a:p>
                      <a:pPr algn="ctr" fontAlgn="ctr"/>
                      <a:r>
                        <a:rPr lang="en-US" sz="3600" u="none" strike="noStrike" dirty="0">
                          <a:effectLst/>
                        </a:rPr>
                        <a:t>Waterman Pediatrics</a:t>
                      </a:r>
                    </a:p>
                  </a:txBody>
                  <a:tcPr marL="7620" marR="7620" marT="7620" marB="0" anchor="ctr"/>
                </a:tc>
                <a:extLst>
                  <a:ext uri="{0D108BD9-81ED-4DB2-BD59-A6C34878D82A}">
                    <a16:rowId xmlns:a16="http://schemas.microsoft.com/office/drawing/2014/main" val="861277701"/>
                  </a:ext>
                </a:extLst>
              </a:tr>
              <a:tr h="955365">
                <a:tc>
                  <a:txBody>
                    <a:bodyPr/>
                    <a:lstStyle/>
                    <a:p>
                      <a:pPr algn="ctr" fontAlgn="b"/>
                      <a:r>
                        <a:rPr lang="en-US" sz="3600" u="none" strike="noStrike" dirty="0">
                          <a:effectLst/>
                        </a:rPr>
                        <a:t>CCAP</a:t>
                      </a:r>
                    </a:p>
                  </a:txBody>
                  <a:tcPr marL="7620" marR="7620" marT="7620" marB="0" anchor="ctr"/>
                </a:tc>
                <a:extLst>
                  <a:ext uri="{0D108BD9-81ED-4DB2-BD59-A6C34878D82A}">
                    <a16:rowId xmlns:a16="http://schemas.microsoft.com/office/drawing/2014/main" val="2760934042"/>
                  </a:ext>
                </a:extLst>
              </a:tr>
              <a:tr h="116255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3600" u="none" strike="noStrike" dirty="0">
                          <a:effectLst/>
                        </a:rPr>
                        <a:t>Pediatric Primary Care, Hasbro Children’s Hospital *</a:t>
                      </a:r>
                      <a:endParaRPr lang="en-US" sz="3600" b="1"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817076561"/>
                  </a:ext>
                </a:extLst>
              </a:tr>
            </a:tbl>
          </a:graphicData>
        </a:graphic>
      </p:graphicFrame>
      <p:graphicFrame>
        <p:nvGraphicFramePr>
          <p:cNvPr id="28" name="Table 27">
            <a:extLst>
              <a:ext uri="{FF2B5EF4-FFF2-40B4-BE49-F238E27FC236}">
                <a16:creationId xmlns:a16="http://schemas.microsoft.com/office/drawing/2014/main" id="{AC82B934-99EB-584F-8AA9-8C779113D669}"/>
              </a:ext>
            </a:extLst>
          </p:cNvPr>
          <p:cNvGraphicFramePr>
            <a:graphicFrameLocks noGrp="1"/>
          </p:cNvGraphicFramePr>
          <p:nvPr>
            <p:extLst>
              <p:ext uri="{D42A27DB-BD31-4B8C-83A1-F6EECF244321}">
                <p14:modId xmlns:p14="http://schemas.microsoft.com/office/powerpoint/2010/main" val="546381183"/>
              </p:ext>
            </p:extLst>
          </p:nvPr>
        </p:nvGraphicFramePr>
        <p:xfrm>
          <a:off x="9698636" y="2495635"/>
          <a:ext cx="7511267" cy="4312049"/>
        </p:xfrm>
        <a:graphic>
          <a:graphicData uri="http://schemas.openxmlformats.org/drawingml/2006/table">
            <a:tbl>
              <a:tblPr>
                <a:tableStyleId>{5C22544A-7EE6-4342-B048-85BDC9FD1C3A}</a:tableStyleId>
              </a:tblPr>
              <a:tblGrid>
                <a:gridCol w="7511267">
                  <a:extLst>
                    <a:ext uri="{9D8B030D-6E8A-4147-A177-3AD203B41FA5}">
                      <a16:colId xmlns:a16="http://schemas.microsoft.com/office/drawing/2014/main" val="856910509"/>
                    </a:ext>
                  </a:extLst>
                </a:gridCol>
              </a:tblGrid>
              <a:tr h="77014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3600" b="1" u="none" strike="noStrike" dirty="0">
                          <a:solidFill>
                            <a:schemeClr val="bg1"/>
                          </a:solidFill>
                          <a:effectLst/>
                        </a:rPr>
                        <a:t>Track 3</a:t>
                      </a:r>
                    </a:p>
                  </a:txBody>
                  <a:tcPr marL="7620" marR="7620" marT="7620" marB="0" anchor="ctr">
                    <a:solidFill>
                      <a:srgbClr val="0070C0"/>
                    </a:solidFill>
                  </a:tcPr>
                </a:tc>
                <a:extLst>
                  <a:ext uri="{0D108BD9-81ED-4DB2-BD59-A6C34878D82A}">
                    <a16:rowId xmlns:a16="http://schemas.microsoft.com/office/drawing/2014/main" val="2639762937"/>
                  </a:ext>
                </a:extLst>
              </a:tr>
              <a:tr h="2123185">
                <a:tc>
                  <a:txBody>
                    <a:bodyPr/>
                    <a:lstStyle/>
                    <a:p>
                      <a:pPr algn="ctr" fontAlgn="ctr"/>
                      <a:r>
                        <a:rPr lang="en-US" sz="3600" u="none" strike="noStrike" dirty="0">
                          <a:effectLst/>
                        </a:rPr>
                        <a:t>Family Care Center </a:t>
                      </a:r>
                    </a:p>
                    <a:p>
                      <a:pPr algn="ctr" fontAlgn="ctr"/>
                      <a:r>
                        <a:rPr lang="en-US" sz="3600" u="none" strike="noStrike" dirty="0">
                          <a:effectLst/>
                        </a:rPr>
                        <a:t>Care New England Medical Group</a:t>
                      </a:r>
                    </a:p>
                  </a:txBody>
                  <a:tcPr marL="7620" marR="7620" marT="7620" marB="0" anchor="ctr"/>
                </a:tc>
                <a:extLst>
                  <a:ext uri="{0D108BD9-81ED-4DB2-BD59-A6C34878D82A}">
                    <a16:rowId xmlns:a16="http://schemas.microsoft.com/office/drawing/2014/main" val="839203586"/>
                  </a:ext>
                </a:extLst>
              </a:tr>
              <a:tr h="1418718">
                <a:tc>
                  <a:txBody>
                    <a:bodyPr/>
                    <a:lstStyle/>
                    <a:p>
                      <a:pPr algn="ctr" fontAlgn="ctr"/>
                      <a:r>
                        <a:rPr lang="en-US" sz="3600" u="none" strike="noStrike" dirty="0">
                          <a:effectLst/>
                        </a:rPr>
                        <a:t>Wood River Health</a:t>
                      </a:r>
                    </a:p>
                  </a:txBody>
                  <a:tcPr marL="7620" marR="7620" marT="7620" marB="0" anchor="ctr"/>
                </a:tc>
                <a:extLst>
                  <a:ext uri="{0D108BD9-81ED-4DB2-BD59-A6C34878D82A}">
                    <a16:rowId xmlns:a16="http://schemas.microsoft.com/office/drawing/2014/main" val="3996774468"/>
                  </a:ext>
                </a:extLst>
              </a:tr>
            </a:tbl>
          </a:graphicData>
        </a:graphic>
      </p:graphicFrame>
      <p:sp>
        <p:nvSpPr>
          <p:cNvPr id="5" name="TextBox 4">
            <a:extLst>
              <a:ext uri="{FF2B5EF4-FFF2-40B4-BE49-F238E27FC236}">
                <a16:creationId xmlns:a16="http://schemas.microsoft.com/office/drawing/2014/main" id="{B2EC6D66-5983-C93C-B42E-0D70C452FEDF}"/>
              </a:ext>
            </a:extLst>
          </p:cNvPr>
          <p:cNvSpPr txBox="1"/>
          <p:nvPr/>
        </p:nvSpPr>
        <p:spPr>
          <a:xfrm>
            <a:off x="7115644" y="8852703"/>
            <a:ext cx="8915400" cy="646331"/>
          </a:xfrm>
          <a:prstGeom prst="rect">
            <a:avLst/>
          </a:prstGeom>
          <a:noFill/>
        </p:spPr>
        <p:txBody>
          <a:bodyPr wrap="square" rtlCol="0">
            <a:spAutoFit/>
          </a:bodyPr>
          <a:lstStyle/>
          <a:p>
            <a:r>
              <a:rPr lang="en-US" sz="3600" dirty="0"/>
              <a:t>* Track 1+</a:t>
            </a:r>
          </a:p>
        </p:txBody>
      </p:sp>
    </p:spTree>
    <p:extLst>
      <p:ext uri="{BB962C8B-B14F-4D97-AF65-F5344CB8AC3E}">
        <p14:creationId xmlns:p14="http://schemas.microsoft.com/office/powerpoint/2010/main" val="4019398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ADB328-0D5E-0BF9-6510-E54926F4475C}"/>
            </a:ext>
          </a:extLst>
        </p:cNvPr>
        <p:cNvGrpSpPr/>
        <p:nvPr/>
      </p:nvGrpSpPr>
      <p:grpSpPr>
        <a:xfrm>
          <a:off x="0" y="0"/>
          <a:ext cx="0" cy="0"/>
          <a:chOff x="0" y="0"/>
          <a:chExt cx="0" cy="0"/>
        </a:xfrm>
      </p:grpSpPr>
      <p:pic>
        <p:nvPicPr>
          <p:cNvPr id="4" name="Picture 4">
            <a:extLst>
              <a:ext uri="{FF2B5EF4-FFF2-40B4-BE49-F238E27FC236}">
                <a16:creationId xmlns:a16="http://schemas.microsoft.com/office/drawing/2014/main" id="{F6776739-11C1-CABD-D5F1-005FA543A021}"/>
              </a:ext>
            </a:extLst>
          </p:cNvPr>
          <p:cNvPicPr>
            <a:picLocks noChangeAspect="1"/>
          </p:cNvPicPr>
          <p:nvPr/>
        </p:nvPicPr>
        <p:blipFill>
          <a:blip r:embed="rId3"/>
          <a:srcRect r="971" b="1234"/>
          <a:stretch>
            <a:fillRect/>
          </a:stretch>
        </p:blipFill>
        <p:spPr>
          <a:xfrm>
            <a:off x="14413077" y="195220"/>
            <a:ext cx="3657600" cy="1016000"/>
          </a:xfrm>
          <a:prstGeom prst="rect">
            <a:avLst/>
          </a:prstGeom>
        </p:spPr>
      </p:pic>
      <p:grpSp>
        <p:nvGrpSpPr>
          <p:cNvPr id="18" name="Group 17">
            <a:extLst>
              <a:ext uri="{FF2B5EF4-FFF2-40B4-BE49-F238E27FC236}">
                <a16:creationId xmlns:a16="http://schemas.microsoft.com/office/drawing/2014/main" id="{A1A934AE-C23E-459E-EEE4-FD51EC781C9B}"/>
              </a:ext>
            </a:extLst>
          </p:cNvPr>
          <p:cNvGrpSpPr/>
          <p:nvPr/>
        </p:nvGrpSpPr>
        <p:grpSpPr>
          <a:xfrm>
            <a:off x="0" y="9462474"/>
            <a:ext cx="18288000" cy="834278"/>
            <a:chOff x="-9525" y="9467848"/>
            <a:chExt cx="18288000" cy="834278"/>
          </a:xfrm>
        </p:grpSpPr>
        <p:grpSp>
          <p:nvGrpSpPr>
            <p:cNvPr id="2" name="Group 2">
              <a:extLst>
                <a:ext uri="{FF2B5EF4-FFF2-40B4-BE49-F238E27FC236}">
                  <a16:creationId xmlns:a16="http://schemas.microsoft.com/office/drawing/2014/main" id="{5F97EABB-20B7-DB28-BDF8-C2A38F2205ED}"/>
                </a:ext>
              </a:extLst>
            </p:cNvPr>
            <p:cNvGrpSpPr>
              <a:grpSpLocks noChangeAspect="1"/>
            </p:cNvGrpSpPr>
            <p:nvPr/>
          </p:nvGrpSpPr>
          <p:grpSpPr>
            <a:xfrm>
              <a:off x="-9525" y="9467848"/>
              <a:ext cx="18288000" cy="819151"/>
              <a:chOff x="0" y="0"/>
              <a:chExt cx="24384000" cy="1092202"/>
            </a:xfrm>
          </p:grpSpPr>
          <p:sp>
            <p:nvSpPr>
              <p:cNvPr id="3" name="Freeform 3">
                <a:extLst>
                  <a:ext uri="{FF2B5EF4-FFF2-40B4-BE49-F238E27FC236}">
                    <a16:creationId xmlns:a16="http://schemas.microsoft.com/office/drawing/2014/main" id="{066BE280-E4B4-D870-A919-6FF5052BDBE6}"/>
                  </a:ext>
                </a:extLst>
              </p:cNvPr>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txBody>
              <a:bodyPr/>
              <a:lstStyle/>
              <a:p>
                <a:endParaRPr lang="en-US"/>
              </a:p>
            </p:txBody>
          </p:sp>
        </p:grpSp>
        <p:sp>
          <p:nvSpPr>
            <p:cNvPr id="6" name="Freeform 6">
              <a:extLst>
                <a:ext uri="{FF2B5EF4-FFF2-40B4-BE49-F238E27FC236}">
                  <a16:creationId xmlns:a16="http://schemas.microsoft.com/office/drawing/2014/main" id="{0E756A79-E426-2B83-4BF8-DADB108CAFB2}"/>
                </a:ext>
              </a:extLst>
            </p:cNvPr>
            <p:cNvSpPr/>
            <p:nvPr/>
          </p:nvSpPr>
          <p:spPr>
            <a:xfrm>
              <a:off x="-9525" y="9610516"/>
              <a:ext cx="18288000" cy="691610"/>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txBody>
            <a:bodyPr/>
            <a:lstStyle/>
            <a:p>
              <a:endParaRPr lang="en-US"/>
            </a:p>
          </p:txBody>
        </p:sp>
      </p:grpSp>
      <p:pic>
        <p:nvPicPr>
          <p:cNvPr id="7" name="Picture 7">
            <a:extLst>
              <a:ext uri="{FF2B5EF4-FFF2-40B4-BE49-F238E27FC236}">
                <a16:creationId xmlns:a16="http://schemas.microsoft.com/office/drawing/2014/main" id="{31D1D79D-68BC-DA76-D447-6C27E7863755}"/>
              </a:ext>
            </a:extLst>
          </p:cNvPr>
          <p:cNvPicPr>
            <a:picLocks noChangeAspect="1"/>
          </p:cNvPicPr>
          <p:nvPr/>
        </p:nvPicPr>
        <p:blipFill>
          <a:blip r:embed="rId3"/>
          <a:srcRect r="971" b="1234"/>
          <a:stretch>
            <a:fillRect/>
          </a:stretch>
        </p:blipFill>
        <p:spPr>
          <a:xfrm>
            <a:off x="14413077" y="195220"/>
            <a:ext cx="3657600" cy="1016000"/>
          </a:xfrm>
          <a:prstGeom prst="rect">
            <a:avLst/>
          </a:prstGeom>
        </p:spPr>
      </p:pic>
      <p:sp>
        <p:nvSpPr>
          <p:cNvPr id="8" name="AutoShape 8">
            <a:extLst>
              <a:ext uri="{FF2B5EF4-FFF2-40B4-BE49-F238E27FC236}">
                <a16:creationId xmlns:a16="http://schemas.microsoft.com/office/drawing/2014/main" id="{26D32635-B74F-A56B-6952-9EC2203ED141}"/>
              </a:ext>
            </a:extLst>
          </p:cNvPr>
          <p:cNvSpPr/>
          <p:nvPr/>
        </p:nvSpPr>
        <p:spPr>
          <a:xfrm>
            <a:off x="282390" y="962025"/>
            <a:ext cx="17788287" cy="0"/>
          </a:xfrm>
          <a:prstGeom prst="line">
            <a:avLst/>
          </a:prstGeom>
          <a:ln w="28575" cap="flat">
            <a:solidFill>
              <a:srgbClr val="F7B31D"/>
            </a:solidFill>
            <a:prstDash val="solid"/>
            <a:headEnd type="none" w="sm" len="sm"/>
            <a:tailEnd type="none" w="sm" len="sm"/>
          </a:ln>
        </p:spPr>
        <p:txBody>
          <a:bodyPr/>
          <a:lstStyle/>
          <a:p>
            <a:endParaRPr lang="en-US"/>
          </a:p>
        </p:txBody>
      </p:sp>
      <p:sp>
        <p:nvSpPr>
          <p:cNvPr id="12" name="TextBox 12">
            <a:extLst>
              <a:ext uri="{FF2B5EF4-FFF2-40B4-BE49-F238E27FC236}">
                <a16:creationId xmlns:a16="http://schemas.microsoft.com/office/drawing/2014/main" id="{8C820D61-0489-4CA6-755C-A571EEE3F823}"/>
              </a:ext>
            </a:extLst>
          </p:cNvPr>
          <p:cNvSpPr txBox="1"/>
          <p:nvPr/>
        </p:nvSpPr>
        <p:spPr>
          <a:xfrm>
            <a:off x="282390" y="1004587"/>
            <a:ext cx="17011001" cy="859210"/>
          </a:xfrm>
          <a:prstGeom prst="rect">
            <a:avLst/>
          </a:prstGeom>
        </p:spPr>
        <p:txBody>
          <a:bodyPr lIns="0" tIns="0" rIns="0" bIns="0" rtlCol="0" anchor="t">
            <a:spAutoFit/>
          </a:bodyPr>
          <a:lstStyle/>
          <a:p>
            <a:pPr algn="l">
              <a:lnSpc>
                <a:spcPts val="6721"/>
              </a:lnSpc>
            </a:pPr>
            <a:r>
              <a:rPr lang="en-US" sz="5600" spc="-223" dirty="0">
                <a:solidFill>
                  <a:srgbClr val="0070C0"/>
                </a:solidFill>
                <a:latin typeface="Open Sans Bold"/>
              </a:rPr>
              <a:t>Practice Facilitation Updates:  PDSAs</a:t>
            </a:r>
          </a:p>
        </p:txBody>
      </p:sp>
      <p:sp>
        <p:nvSpPr>
          <p:cNvPr id="13" name="TextBox 13">
            <a:extLst>
              <a:ext uri="{FF2B5EF4-FFF2-40B4-BE49-F238E27FC236}">
                <a16:creationId xmlns:a16="http://schemas.microsoft.com/office/drawing/2014/main" id="{B2810C86-3837-6432-5925-A10ADDCA3889}"/>
              </a:ext>
            </a:extLst>
          </p:cNvPr>
          <p:cNvSpPr txBox="1"/>
          <p:nvPr/>
        </p:nvSpPr>
        <p:spPr>
          <a:xfrm>
            <a:off x="6371396" y="9817358"/>
            <a:ext cx="5545208" cy="257175"/>
          </a:xfrm>
          <a:prstGeom prst="rect">
            <a:avLst/>
          </a:prstGeom>
        </p:spPr>
        <p:txBody>
          <a:bodyPr lIns="0" tIns="0" rIns="0" bIns="0" rtlCol="0" anchor="t">
            <a:spAutoFit/>
          </a:bodyPr>
          <a:lstStyle/>
          <a:p>
            <a:pPr algn="l">
              <a:lnSpc>
                <a:spcPts val="2161"/>
              </a:lnSpc>
            </a:pPr>
            <a:r>
              <a:rPr lang="en-US" sz="1801" spc="-71" dirty="0">
                <a:solidFill>
                  <a:srgbClr val="FFFFFF"/>
                </a:solidFill>
                <a:latin typeface="Open Sans"/>
              </a:rPr>
              <a:t>Prepared by Care Transformation Collaborative of RI</a:t>
            </a:r>
          </a:p>
        </p:txBody>
      </p:sp>
      <p:sp>
        <p:nvSpPr>
          <p:cNvPr id="21" name="Slide Number Placeholder 29">
            <a:extLst>
              <a:ext uri="{FF2B5EF4-FFF2-40B4-BE49-F238E27FC236}">
                <a16:creationId xmlns:a16="http://schemas.microsoft.com/office/drawing/2014/main" id="{0A80B8D8-7881-E3D3-BE6D-501D696DFD85}"/>
              </a:ext>
            </a:extLst>
          </p:cNvPr>
          <p:cNvSpPr>
            <a:spLocks noGrp="1"/>
          </p:cNvSpPr>
          <p:nvPr>
            <p:ph type="sldNum" sz="quarter" idx="12"/>
          </p:nvPr>
        </p:nvSpPr>
        <p:spPr>
          <a:xfrm>
            <a:off x="16031044" y="9831236"/>
            <a:ext cx="2133600" cy="365125"/>
          </a:xfrm>
        </p:spPr>
        <p:txBody>
          <a:bodyPr/>
          <a:lstStyle/>
          <a:p>
            <a:fld id="{B6F15528-21DE-4FAA-801E-634DDDAF4B2B}" type="slidenum">
              <a:rPr lang="en-US" sz="1800" smtClean="0">
                <a:solidFill>
                  <a:schemeClr val="bg1"/>
                </a:solidFill>
              </a:rPr>
              <a:pPr/>
              <a:t>5</a:t>
            </a:fld>
            <a:endParaRPr lang="en-US" sz="1800" dirty="0">
              <a:solidFill>
                <a:schemeClr val="bg1"/>
              </a:solidFill>
            </a:endParaRPr>
          </a:p>
        </p:txBody>
      </p:sp>
      <p:sp>
        <p:nvSpPr>
          <p:cNvPr id="5" name="TextBox 10">
            <a:extLst>
              <a:ext uri="{FF2B5EF4-FFF2-40B4-BE49-F238E27FC236}">
                <a16:creationId xmlns:a16="http://schemas.microsoft.com/office/drawing/2014/main" id="{69F9B50E-0DFA-92E3-512D-D0AE78153CD5}"/>
              </a:ext>
            </a:extLst>
          </p:cNvPr>
          <p:cNvSpPr txBox="1"/>
          <p:nvPr/>
        </p:nvSpPr>
        <p:spPr>
          <a:xfrm>
            <a:off x="378923" y="1906358"/>
            <a:ext cx="17530154" cy="772519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l" defTabSz="914400" rtl="0" eaLnBrk="1" fontAlgn="auto" latinLnBrk="0" hangingPunct="1">
              <a:spcBef>
                <a:spcPts val="0"/>
              </a:spcBef>
              <a:spcAft>
                <a:spcPts val="0"/>
              </a:spcAft>
              <a:buClrTx/>
              <a:buSzTx/>
              <a:tabLst/>
              <a:defRPr/>
            </a:pPr>
            <a:r>
              <a:rPr lang="en-US" sz="4000" b="1" dirty="0">
                <a:solidFill>
                  <a:prstClr val="black"/>
                </a:solidFill>
                <a:ea typeface="Calibri" panose="020F0502020204030204" pitchFamily="34" charset="0"/>
              </a:rPr>
              <a:t>Both Coastal practices</a:t>
            </a:r>
          </a:p>
          <a:p>
            <a:pPr marL="914400" lvl="1" indent="-457200">
              <a:buFont typeface="Arial" panose="020B0604020202020204" pitchFamily="34" charset="0"/>
              <a:buChar char="•"/>
              <a:defRPr/>
            </a:pPr>
            <a:r>
              <a:rPr lang="en-US" sz="3200" dirty="0">
                <a:solidFill>
                  <a:prstClr val="black"/>
                </a:solidFill>
                <a:ea typeface="Calibri" panose="020F0502020204030204" pitchFamily="34" charset="0"/>
              </a:rPr>
              <a:t>Epic transition continues to impact screening workflows and data collection</a:t>
            </a:r>
          </a:p>
          <a:p>
            <a:pPr marL="914400" lvl="1" indent="-457200">
              <a:buFont typeface="Arial" panose="020B0604020202020204" pitchFamily="34" charset="0"/>
              <a:buChar char="•"/>
              <a:defRPr/>
            </a:pPr>
            <a:r>
              <a:rPr lang="en-US" sz="3200" dirty="0">
                <a:solidFill>
                  <a:prstClr val="black"/>
                </a:solidFill>
                <a:ea typeface="Calibri" panose="020F0502020204030204" pitchFamily="34" charset="0"/>
              </a:rPr>
              <a:t>CHW works in both practices, had to take a medical leave, so the practices paused over the summer, resuming this month</a:t>
            </a:r>
          </a:p>
          <a:p>
            <a:pPr lvl="1">
              <a:defRPr/>
            </a:pPr>
            <a:r>
              <a:rPr lang="en-US" sz="4000" dirty="0">
                <a:solidFill>
                  <a:prstClr val="black"/>
                </a:solidFill>
                <a:ea typeface="Calibri" panose="020F0502020204030204" pitchFamily="34" charset="0"/>
              </a:rPr>
              <a:t>________________________________________________________</a:t>
            </a:r>
          </a:p>
          <a:p>
            <a:pPr marR="0" lvl="0" algn="l" defTabSz="914400" rtl="0" eaLnBrk="1" fontAlgn="auto" latinLnBrk="0" hangingPunct="1">
              <a:spcBef>
                <a:spcPts val="0"/>
              </a:spcBef>
              <a:spcAft>
                <a:spcPts val="0"/>
              </a:spcAft>
              <a:buClrTx/>
              <a:buSzTx/>
              <a:tabLst/>
              <a:defRPr/>
            </a:pPr>
            <a:r>
              <a:rPr lang="en-US" sz="4000" b="1" dirty="0">
                <a:solidFill>
                  <a:prstClr val="black"/>
                </a:solidFill>
                <a:ea typeface="Calibri" panose="020F0502020204030204" pitchFamily="34" charset="0"/>
              </a:rPr>
              <a:t>Coastal Medical Bald Hill Pediatrics</a:t>
            </a:r>
          </a:p>
          <a:p>
            <a:pPr marL="914400" lvl="1" indent="-457200">
              <a:buFont typeface="Arial" panose="020B0604020202020204" pitchFamily="34" charset="0"/>
              <a:buChar char="•"/>
              <a:defRPr/>
            </a:pPr>
            <a:r>
              <a:rPr lang="en-US" sz="3200" dirty="0">
                <a:solidFill>
                  <a:prstClr val="black"/>
                </a:solidFill>
                <a:ea typeface="Calibri" panose="020F0502020204030204" pitchFamily="34" charset="0"/>
              </a:rPr>
              <a:t>Before the pause: practice working on roles and referral pathways; team developed a tracking system for referrals/outcomes; still working on prioritizing BH navigation vs other SDOH needs</a:t>
            </a:r>
            <a:endParaRPr lang="en-US" sz="2400" dirty="0">
              <a:solidFill>
                <a:prstClr val="black"/>
              </a:solidFill>
              <a:ea typeface="Calibri" panose="020F0502020204030204" pitchFamily="34" charset="0"/>
            </a:endParaRPr>
          </a:p>
          <a:p>
            <a:pPr lvl="1">
              <a:defRPr/>
            </a:pPr>
            <a:endParaRPr lang="en-US" sz="2400" dirty="0">
              <a:solidFill>
                <a:prstClr val="black"/>
              </a:solidFill>
              <a:ea typeface="Calibri" panose="020F0502020204030204" pitchFamily="34" charset="0"/>
            </a:endParaRPr>
          </a:p>
          <a:p>
            <a:pPr marR="0" lvl="0" algn="l" defTabSz="914400" rtl="0" eaLnBrk="1" fontAlgn="auto" latinLnBrk="0" hangingPunct="1">
              <a:spcBef>
                <a:spcPts val="0"/>
              </a:spcBef>
              <a:spcAft>
                <a:spcPts val="0"/>
              </a:spcAft>
              <a:buClrTx/>
              <a:buSzTx/>
              <a:tabLst/>
              <a:defRPr/>
            </a:pPr>
            <a:r>
              <a:rPr lang="en-US" sz="4000" b="1" dirty="0">
                <a:solidFill>
                  <a:prstClr val="black"/>
                </a:solidFill>
                <a:ea typeface="Calibri" panose="020F0502020204030204" pitchFamily="34" charset="0"/>
              </a:rPr>
              <a:t>Coastal Medical Waterman Pediatrics</a:t>
            </a:r>
          </a:p>
          <a:p>
            <a:pPr marL="914400" lvl="1" indent="-457200">
              <a:buFont typeface="Arial" panose="020B0604020202020204" pitchFamily="34" charset="0"/>
              <a:buChar char="•"/>
              <a:defRPr/>
            </a:pPr>
            <a:r>
              <a:rPr lang="en-US" sz="3200" dirty="0">
                <a:solidFill>
                  <a:prstClr val="black"/>
                </a:solidFill>
                <a:ea typeface="Calibri" panose="020F0502020204030204" pitchFamily="34" charset="0"/>
              </a:rPr>
              <a:t>Before the pause:  CHW was engaged with 16 families on BH Navigation; completed 7 BH screens for a range of patients ages 5-12 referred to IBH </a:t>
            </a:r>
          </a:p>
          <a:p>
            <a:pPr marL="914400" lvl="1" indent="-457200">
              <a:buFont typeface="Arial" panose="020B0604020202020204" pitchFamily="34" charset="0"/>
              <a:buChar char="•"/>
              <a:defRPr/>
            </a:pPr>
            <a:r>
              <a:rPr lang="en-US" sz="3200" dirty="0">
                <a:solidFill>
                  <a:prstClr val="black"/>
                </a:solidFill>
                <a:ea typeface="Calibri" panose="020F0502020204030204" pitchFamily="34" charset="0"/>
              </a:rPr>
              <a:t>New patient navigator who is working toward CHW certification</a:t>
            </a:r>
          </a:p>
          <a:p>
            <a:pPr marL="914400" lvl="1" indent="-457200">
              <a:buFont typeface="Arial" panose="020B0604020202020204" pitchFamily="34" charset="0"/>
              <a:buChar char="•"/>
              <a:defRPr/>
            </a:pPr>
            <a:endParaRPr lang="en-US" sz="3200" dirty="0">
              <a:solidFill>
                <a:prstClr val="black"/>
              </a:solidFill>
              <a:ea typeface="Calibri" panose="020F0502020204030204" pitchFamily="34" charset="0"/>
            </a:endParaRPr>
          </a:p>
          <a:p>
            <a:pPr marL="914400" lvl="1" indent="-457200">
              <a:buFont typeface="Arial" panose="020B0604020202020204" pitchFamily="34" charset="0"/>
              <a:buChar char="•"/>
              <a:defRPr/>
            </a:pPr>
            <a:endParaRPr lang="en-US" sz="2400" dirty="0">
              <a:solidFill>
                <a:prstClr val="black"/>
              </a:solidFill>
              <a:ea typeface="Calibri" panose="020F0502020204030204" pitchFamily="34" charset="0"/>
            </a:endParaRPr>
          </a:p>
        </p:txBody>
      </p:sp>
    </p:spTree>
    <p:extLst>
      <p:ext uri="{BB962C8B-B14F-4D97-AF65-F5344CB8AC3E}">
        <p14:creationId xmlns:p14="http://schemas.microsoft.com/office/powerpoint/2010/main" val="312443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79C30-3CA3-84C7-A700-809F2D35AAFA}"/>
            </a:ext>
          </a:extLst>
        </p:cNvPr>
        <p:cNvGrpSpPr/>
        <p:nvPr/>
      </p:nvGrpSpPr>
      <p:grpSpPr>
        <a:xfrm>
          <a:off x="0" y="0"/>
          <a:ext cx="0" cy="0"/>
          <a:chOff x="0" y="0"/>
          <a:chExt cx="0" cy="0"/>
        </a:xfrm>
      </p:grpSpPr>
      <p:pic>
        <p:nvPicPr>
          <p:cNvPr id="4" name="Picture 4">
            <a:extLst>
              <a:ext uri="{FF2B5EF4-FFF2-40B4-BE49-F238E27FC236}">
                <a16:creationId xmlns:a16="http://schemas.microsoft.com/office/drawing/2014/main" id="{B17B701E-A994-F1F5-02CF-B2C81541BFB9}"/>
              </a:ext>
            </a:extLst>
          </p:cNvPr>
          <p:cNvPicPr>
            <a:picLocks noChangeAspect="1"/>
          </p:cNvPicPr>
          <p:nvPr/>
        </p:nvPicPr>
        <p:blipFill>
          <a:blip r:embed="rId3"/>
          <a:srcRect r="971" b="1234"/>
          <a:stretch>
            <a:fillRect/>
          </a:stretch>
        </p:blipFill>
        <p:spPr>
          <a:xfrm>
            <a:off x="14413077" y="195220"/>
            <a:ext cx="3657600" cy="1016000"/>
          </a:xfrm>
          <a:prstGeom prst="rect">
            <a:avLst/>
          </a:prstGeom>
        </p:spPr>
      </p:pic>
      <p:grpSp>
        <p:nvGrpSpPr>
          <p:cNvPr id="18" name="Group 17">
            <a:extLst>
              <a:ext uri="{FF2B5EF4-FFF2-40B4-BE49-F238E27FC236}">
                <a16:creationId xmlns:a16="http://schemas.microsoft.com/office/drawing/2014/main" id="{9530B8E0-DE97-B108-5C04-A8CD3AB1659B}"/>
              </a:ext>
            </a:extLst>
          </p:cNvPr>
          <p:cNvGrpSpPr/>
          <p:nvPr/>
        </p:nvGrpSpPr>
        <p:grpSpPr>
          <a:xfrm>
            <a:off x="0" y="9462474"/>
            <a:ext cx="18288000" cy="834278"/>
            <a:chOff x="-9525" y="9467848"/>
            <a:chExt cx="18288000" cy="834278"/>
          </a:xfrm>
        </p:grpSpPr>
        <p:grpSp>
          <p:nvGrpSpPr>
            <p:cNvPr id="2" name="Group 2">
              <a:extLst>
                <a:ext uri="{FF2B5EF4-FFF2-40B4-BE49-F238E27FC236}">
                  <a16:creationId xmlns:a16="http://schemas.microsoft.com/office/drawing/2014/main" id="{BFC71B72-08A6-2F60-AC9D-0EEAE8BE579C}"/>
                </a:ext>
              </a:extLst>
            </p:cNvPr>
            <p:cNvGrpSpPr>
              <a:grpSpLocks noChangeAspect="1"/>
            </p:cNvGrpSpPr>
            <p:nvPr/>
          </p:nvGrpSpPr>
          <p:grpSpPr>
            <a:xfrm>
              <a:off x="-9525" y="9467848"/>
              <a:ext cx="18288000" cy="819151"/>
              <a:chOff x="0" y="0"/>
              <a:chExt cx="24384000" cy="1092202"/>
            </a:xfrm>
          </p:grpSpPr>
          <p:sp>
            <p:nvSpPr>
              <p:cNvPr id="3" name="Freeform 3">
                <a:extLst>
                  <a:ext uri="{FF2B5EF4-FFF2-40B4-BE49-F238E27FC236}">
                    <a16:creationId xmlns:a16="http://schemas.microsoft.com/office/drawing/2014/main" id="{36E15728-885B-A716-1C2A-F098A864FCA7}"/>
                  </a:ext>
                </a:extLst>
              </p:cNvPr>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txBody>
              <a:bodyPr/>
              <a:lstStyle/>
              <a:p>
                <a:endParaRPr lang="en-US"/>
              </a:p>
            </p:txBody>
          </p:sp>
        </p:grpSp>
        <p:sp>
          <p:nvSpPr>
            <p:cNvPr id="6" name="Freeform 6">
              <a:extLst>
                <a:ext uri="{FF2B5EF4-FFF2-40B4-BE49-F238E27FC236}">
                  <a16:creationId xmlns:a16="http://schemas.microsoft.com/office/drawing/2014/main" id="{FEEEACDF-F411-56D7-B21E-7FE19F6500DB}"/>
                </a:ext>
              </a:extLst>
            </p:cNvPr>
            <p:cNvSpPr/>
            <p:nvPr/>
          </p:nvSpPr>
          <p:spPr>
            <a:xfrm>
              <a:off x="-9525" y="9610516"/>
              <a:ext cx="18288000" cy="691610"/>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txBody>
            <a:bodyPr/>
            <a:lstStyle/>
            <a:p>
              <a:endParaRPr lang="en-US"/>
            </a:p>
          </p:txBody>
        </p:sp>
      </p:grpSp>
      <p:pic>
        <p:nvPicPr>
          <p:cNvPr id="7" name="Picture 7">
            <a:extLst>
              <a:ext uri="{FF2B5EF4-FFF2-40B4-BE49-F238E27FC236}">
                <a16:creationId xmlns:a16="http://schemas.microsoft.com/office/drawing/2014/main" id="{52C4D80E-DA1B-DA56-E2DC-430DFAA5AC12}"/>
              </a:ext>
            </a:extLst>
          </p:cNvPr>
          <p:cNvPicPr>
            <a:picLocks noChangeAspect="1"/>
          </p:cNvPicPr>
          <p:nvPr/>
        </p:nvPicPr>
        <p:blipFill>
          <a:blip r:embed="rId3"/>
          <a:srcRect r="971" b="1234"/>
          <a:stretch>
            <a:fillRect/>
          </a:stretch>
        </p:blipFill>
        <p:spPr>
          <a:xfrm>
            <a:off x="14413077" y="195220"/>
            <a:ext cx="3657600" cy="1016000"/>
          </a:xfrm>
          <a:prstGeom prst="rect">
            <a:avLst/>
          </a:prstGeom>
        </p:spPr>
      </p:pic>
      <p:sp>
        <p:nvSpPr>
          <p:cNvPr id="8" name="AutoShape 8">
            <a:extLst>
              <a:ext uri="{FF2B5EF4-FFF2-40B4-BE49-F238E27FC236}">
                <a16:creationId xmlns:a16="http://schemas.microsoft.com/office/drawing/2014/main" id="{5D64BCFB-6E61-8860-FEC6-E137956BD531}"/>
              </a:ext>
            </a:extLst>
          </p:cNvPr>
          <p:cNvSpPr/>
          <p:nvPr/>
        </p:nvSpPr>
        <p:spPr>
          <a:xfrm>
            <a:off x="282390" y="962025"/>
            <a:ext cx="17788287" cy="0"/>
          </a:xfrm>
          <a:prstGeom prst="line">
            <a:avLst/>
          </a:prstGeom>
          <a:ln w="28575" cap="flat">
            <a:solidFill>
              <a:srgbClr val="F7B31D"/>
            </a:solidFill>
            <a:prstDash val="solid"/>
            <a:headEnd type="none" w="sm" len="sm"/>
            <a:tailEnd type="none" w="sm" len="sm"/>
          </a:ln>
        </p:spPr>
        <p:txBody>
          <a:bodyPr/>
          <a:lstStyle/>
          <a:p>
            <a:endParaRPr lang="en-US"/>
          </a:p>
        </p:txBody>
      </p:sp>
      <p:sp>
        <p:nvSpPr>
          <p:cNvPr id="12" name="TextBox 12">
            <a:extLst>
              <a:ext uri="{FF2B5EF4-FFF2-40B4-BE49-F238E27FC236}">
                <a16:creationId xmlns:a16="http://schemas.microsoft.com/office/drawing/2014/main" id="{F761A2D5-D24C-3791-6ECC-810FE91ABB3D}"/>
              </a:ext>
            </a:extLst>
          </p:cNvPr>
          <p:cNvSpPr txBox="1"/>
          <p:nvPr/>
        </p:nvSpPr>
        <p:spPr>
          <a:xfrm>
            <a:off x="282390" y="1004587"/>
            <a:ext cx="17011001" cy="859210"/>
          </a:xfrm>
          <a:prstGeom prst="rect">
            <a:avLst/>
          </a:prstGeom>
        </p:spPr>
        <p:txBody>
          <a:bodyPr lIns="0" tIns="0" rIns="0" bIns="0" rtlCol="0" anchor="t">
            <a:spAutoFit/>
          </a:bodyPr>
          <a:lstStyle/>
          <a:p>
            <a:pPr algn="l">
              <a:lnSpc>
                <a:spcPts val="6721"/>
              </a:lnSpc>
            </a:pPr>
            <a:r>
              <a:rPr lang="en-US" sz="5600" spc="-223" dirty="0">
                <a:solidFill>
                  <a:srgbClr val="0070C0"/>
                </a:solidFill>
                <a:latin typeface="Open Sans Bold"/>
              </a:rPr>
              <a:t>Practice Facilitation Updates:  PDSAs</a:t>
            </a:r>
          </a:p>
        </p:txBody>
      </p:sp>
      <p:sp>
        <p:nvSpPr>
          <p:cNvPr id="13" name="TextBox 13">
            <a:extLst>
              <a:ext uri="{FF2B5EF4-FFF2-40B4-BE49-F238E27FC236}">
                <a16:creationId xmlns:a16="http://schemas.microsoft.com/office/drawing/2014/main" id="{6F8B4919-96F0-B987-812E-83F4E858598A}"/>
              </a:ext>
            </a:extLst>
          </p:cNvPr>
          <p:cNvSpPr txBox="1"/>
          <p:nvPr/>
        </p:nvSpPr>
        <p:spPr>
          <a:xfrm>
            <a:off x="6371396" y="9817358"/>
            <a:ext cx="5545208" cy="257175"/>
          </a:xfrm>
          <a:prstGeom prst="rect">
            <a:avLst/>
          </a:prstGeom>
        </p:spPr>
        <p:txBody>
          <a:bodyPr lIns="0" tIns="0" rIns="0" bIns="0" rtlCol="0" anchor="t">
            <a:spAutoFit/>
          </a:bodyPr>
          <a:lstStyle/>
          <a:p>
            <a:pPr algn="l">
              <a:lnSpc>
                <a:spcPts val="2161"/>
              </a:lnSpc>
            </a:pPr>
            <a:r>
              <a:rPr lang="en-US" sz="1801" spc="-71" dirty="0">
                <a:solidFill>
                  <a:srgbClr val="FFFFFF"/>
                </a:solidFill>
                <a:latin typeface="Open Sans"/>
              </a:rPr>
              <a:t>Prepared by Care Transformation Collaborative of RI</a:t>
            </a:r>
          </a:p>
        </p:txBody>
      </p:sp>
      <p:sp>
        <p:nvSpPr>
          <p:cNvPr id="21" name="Slide Number Placeholder 29">
            <a:extLst>
              <a:ext uri="{FF2B5EF4-FFF2-40B4-BE49-F238E27FC236}">
                <a16:creationId xmlns:a16="http://schemas.microsoft.com/office/drawing/2014/main" id="{FB00F7EF-6C48-3B66-8601-8A05554E8195}"/>
              </a:ext>
            </a:extLst>
          </p:cNvPr>
          <p:cNvSpPr>
            <a:spLocks noGrp="1"/>
          </p:cNvSpPr>
          <p:nvPr>
            <p:ph type="sldNum" sz="quarter" idx="12"/>
          </p:nvPr>
        </p:nvSpPr>
        <p:spPr>
          <a:xfrm>
            <a:off x="16031044" y="9831236"/>
            <a:ext cx="2133600" cy="365125"/>
          </a:xfrm>
        </p:spPr>
        <p:txBody>
          <a:bodyPr/>
          <a:lstStyle/>
          <a:p>
            <a:fld id="{B6F15528-21DE-4FAA-801E-634DDDAF4B2B}" type="slidenum">
              <a:rPr lang="en-US" sz="1800" smtClean="0">
                <a:solidFill>
                  <a:schemeClr val="bg1"/>
                </a:solidFill>
              </a:rPr>
              <a:pPr/>
              <a:t>6</a:t>
            </a:fld>
            <a:endParaRPr lang="en-US" sz="1800" dirty="0">
              <a:solidFill>
                <a:schemeClr val="bg1"/>
              </a:solidFill>
            </a:endParaRPr>
          </a:p>
        </p:txBody>
      </p:sp>
      <p:sp>
        <p:nvSpPr>
          <p:cNvPr id="15" name="TextBox 10">
            <a:extLst>
              <a:ext uri="{FF2B5EF4-FFF2-40B4-BE49-F238E27FC236}">
                <a16:creationId xmlns:a16="http://schemas.microsoft.com/office/drawing/2014/main" id="{69A87BF5-C332-5749-2965-1FD23857DD54}"/>
              </a:ext>
            </a:extLst>
          </p:cNvPr>
          <p:cNvSpPr txBox="1"/>
          <p:nvPr/>
        </p:nvSpPr>
        <p:spPr>
          <a:xfrm>
            <a:off x="447324" y="2076013"/>
            <a:ext cx="17458417" cy="483209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lgn="l" defTabSz="914400" rtl="0" eaLnBrk="1" fontAlgn="auto" latinLnBrk="0" hangingPunct="1">
              <a:spcBef>
                <a:spcPts val="0"/>
              </a:spcBef>
              <a:spcAft>
                <a:spcPts val="0"/>
              </a:spcAft>
              <a:buClrTx/>
              <a:buSzTx/>
              <a:tabLst/>
              <a:defRPr/>
            </a:pPr>
            <a:r>
              <a:rPr lang="en-US" sz="4000" b="1" dirty="0">
                <a:solidFill>
                  <a:prstClr val="black"/>
                </a:solidFill>
                <a:ea typeface="Calibri" panose="020F0502020204030204" pitchFamily="34" charset="0"/>
              </a:rPr>
              <a:t>CCAP </a:t>
            </a:r>
            <a:r>
              <a:rPr lang="en-US" sz="3200" b="1" dirty="0">
                <a:solidFill>
                  <a:prstClr val="black"/>
                </a:solidFill>
                <a:ea typeface="Calibri" panose="020F0502020204030204" pitchFamily="34" charset="0"/>
              </a:rPr>
              <a:t>– focus on expanding screening</a:t>
            </a:r>
            <a:endParaRPr lang="en-US" sz="4000" b="1" dirty="0">
              <a:solidFill>
                <a:prstClr val="black"/>
              </a:solidFill>
              <a:ea typeface="Calibri" panose="020F0502020204030204" pitchFamily="34" charset="0"/>
            </a:endParaRPr>
          </a:p>
          <a:p>
            <a:pPr lvl="1">
              <a:defRPr/>
            </a:pPr>
            <a:r>
              <a:rPr lang="en-US" sz="2800" dirty="0">
                <a:solidFill>
                  <a:prstClr val="black"/>
                </a:solidFill>
                <a:latin typeface="Calibri" panose="020F0502020204030204" pitchFamily="34" charset="0"/>
                <a:ea typeface="Calibri" panose="020F0502020204030204" pitchFamily="34" charset="0"/>
              </a:rPr>
              <a:t>1.  Expanding ASQ to include 48 months (and ensure 9, 18, 30 mos robust)</a:t>
            </a:r>
          </a:p>
          <a:p>
            <a:pPr marL="1371600" lvl="2" indent="-457200">
              <a:buFont typeface="Arial" panose="020B0604020202020204" pitchFamily="34" charset="0"/>
              <a:buChar char="•"/>
              <a:defRPr/>
            </a:pPr>
            <a:r>
              <a:rPr lang="en-US" sz="2400" dirty="0">
                <a:solidFill>
                  <a:prstClr val="black"/>
                </a:solidFill>
                <a:latin typeface="Calibri" panose="020F0502020204030204" pitchFamily="34" charset="0"/>
                <a:ea typeface="Calibri" panose="020F0502020204030204" pitchFamily="34" charset="0"/>
              </a:rPr>
              <a:t>Data:  By May, 100% for 9, 18, 30 and 48 mos; added ASQ to 36 </a:t>
            </a:r>
            <a:r>
              <a:rPr lang="en-US" sz="2400" dirty="0" err="1">
                <a:solidFill>
                  <a:prstClr val="black"/>
                </a:solidFill>
                <a:latin typeface="Calibri" panose="020F0502020204030204" pitchFamily="34" charset="0"/>
                <a:ea typeface="Calibri" panose="020F0502020204030204" pitchFamily="34" charset="0"/>
              </a:rPr>
              <a:t>mo</a:t>
            </a:r>
            <a:r>
              <a:rPr lang="en-US" sz="2400" dirty="0">
                <a:solidFill>
                  <a:prstClr val="black"/>
                </a:solidFill>
                <a:latin typeface="Calibri" panose="020F0502020204030204" pitchFamily="34" charset="0"/>
                <a:ea typeface="Calibri" panose="020F0502020204030204" pitchFamily="34" charset="0"/>
              </a:rPr>
              <a:t> visit</a:t>
            </a:r>
          </a:p>
          <a:p>
            <a:pPr lvl="2">
              <a:defRPr/>
            </a:pPr>
            <a:r>
              <a:rPr lang="en-US" sz="2400" dirty="0">
                <a:solidFill>
                  <a:prstClr val="black"/>
                </a:solidFill>
                <a:latin typeface="Calibri" panose="020F0502020204030204" pitchFamily="34" charset="0"/>
                <a:ea typeface="Calibri" panose="020F0502020204030204" pitchFamily="34" charset="0"/>
              </a:rPr>
              <a:t> 	     August:  9, 18, 30 mos 79%; 48 mos 81%; 36 </a:t>
            </a:r>
            <a:r>
              <a:rPr lang="en-US" sz="2400" dirty="0" err="1">
                <a:solidFill>
                  <a:prstClr val="black"/>
                </a:solidFill>
                <a:latin typeface="Calibri" panose="020F0502020204030204" pitchFamily="34" charset="0"/>
                <a:ea typeface="Calibri" panose="020F0502020204030204" pitchFamily="34" charset="0"/>
              </a:rPr>
              <a:t>mo</a:t>
            </a:r>
            <a:r>
              <a:rPr lang="en-US" sz="2400" dirty="0">
                <a:solidFill>
                  <a:prstClr val="black"/>
                </a:solidFill>
                <a:latin typeface="Calibri" panose="020F0502020204030204" pitchFamily="34" charset="0"/>
                <a:ea typeface="Calibri" panose="020F0502020204030204" pitchFamily="34" charset="0"/>
              </a:rPr>
              <a:t> 80%</a:t>
            </a:r>
          </a:p>
          <a:p>
            <a:pPr lvl="1">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2.  Positive ASQ Personal/Social Domain -&gt; ASQ SE and WHO to CHW (pilot)</a:t>
            </a:r>
          </a:p>
          <a:p>
            <a:pPr marL="1485900" lvl="2" indent="-571500">
              <a:buFont typeface="Arial" panose="020B0604020202020204" pitchFamily="34" charset="0"/>
              <a:buChar char="•"/>
              <a:defRPr/>
            </a:pPr>
            <a:r>
              <a:rPr lang="en-US" sz="2400" dirty="0">
                <a:solidFill>
                  <a:prstClr val="black"/>
                </a:solidFill>
                <a:latin typeface="Calibri" panose="020F0502020204030204" pitchFamily="34" charset="0"/>
                <a:ea typeface="Calibri" panose="020F0502020204030204" pitchFamily="34" charset="0"/>
              </a:rPr>
              <a:t>Data: By May, 100% WHO rate, lower SE completion rate (time/schedule);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Plan to extend to all providers in the fall</a:t>
            </a:r>
          </a:p>
          <a:p>
            <a:pPr>
              <a:defRPr/>
            </a:pPr>
            <a:r>
              <a:rPr lang="en-US" sz="2800" dirty="0">
                <a:solidFill>
                  <a:prstClr val="black"/>
                </a:solidFill>
                <a:latin typeface="Calibri" panose="020F0502020204030204" pitchFamily="34" charset="0"/>
                <a:ea typeface="Calibri" panose="020F0502020204030204" pitchFamily="34" charset="0"/>
              </a:rPr>
              <a:t>      Next up:  Rollout the PSC-17 for ages 5-11 – starting with a pilot provider </a:t>
            </a:r>
            <a:r>
              <a:rPr lang="en-US" sz="2800" b="1" dirty="0">
                <a:solidFill>
                  <a:prstClr val="black"/>
                </a:solidFill>
                <a:ea typeface="Calibri" panose="020F0502020204030204" pitchFamily="34" charset="0"/>
              </a:rPr>
              <a:t>______________________________________________________________________________________</a:t>
            </a:r>
          </a:p>
          <a:p>
            <a:pPr marR="0" lvl="0" algn="l" defTabSz="914400" rtl="0" eaLnBrk="1" fontAlgn="auto" latinLnBrk="0" hangingPunct="1">
              <a:spcBef>
                <a:spcPts val="0"/>
              </a:spcBef>
              <a:spcAft>
                <a:spcPts val="0"/>
              </a:spcAft>
              <a:buClrTx/>
              <a:buSzTx/>
              <a:tabLst/>
              <a:defRPr/>
            </a:pPr>
            <a:r>
              <a:rPr lang="en-US" sz="4000" b="1" dirty="0">
                <a:solidFill>
                  <a:prstClr val="black"/>
                </a:solidFill>
                <a:ea typeface="Calibri" panose="020F0502020204030204" pitchFamily="34" charset="0"/>
              </a:rPr>
              <a:t>Hasbro </a:t>
            </a:r>
            <a:r>
              <a:rPr lang="en-US" sz="3200" b="1" dirty="0">
                <a:solidFill>
                  <a:prstClr val="black"/>
                </a:solidFill>
                <a:ea typeface="Calibri" panose="020F0502020204030204" pitchFamily="34" charset="0"/>
              </a:rPr>
              <a:t>– focus on increasing IBHC capacity to provide clinical services</a:t>
            </a:r>
          </a:p>
          <a:p>
            <a:pPr marR="0" lvl="0" algn="l" defTabSz="914400" rtl="0" eaLnBrk="1" fontAlgn="auto" latinLnBrk="0" hangingPunct="1">
              <a:spcBef>
                <a:spcPts val="0"/>
              </a:spcBef>
              <a:spcAft>
                <a:spcPts val="0"/>
              </a:spcAft>
              <a:buClrTx/>
              <a:buSzTx/>
              <a:tabLst/>
              <a:defRPr/>
            </a:pPr>
            <a:endParaRPr lang="en-US" sz="4000" dirty="0">
              <a:solidFill>
                <a:prstClr val="black"/>
              </a:solidFill>
              <a:latin typeface="Calibri" panose="020F0502020204030204" pitchFamily="34" charset="0"/>
              <a:ea typeface="Calibri" panose="020F0502020204030204" pitchFamily="34" charset="0"/>
            </a:endParaRPr>
          </a:p>
        </p:txBody>
      </p:sp>
      <p:pic>
        <p:nvPicPr>
          <p:cNvPr id="16" name="Picture 15">
            <a:extLst>
              <a:ext uri="{FF2B5EF4-FFF2-40B4-BE49-F238E27FC236}">
                <a16:creationId xmlns:a16="http://schemas.microsoft.com/office/drawing/2014/main" id="{738C2E6D-366C-6524-A908-50F9DA969D5C}"/>
              </a:ext>
            </a:extLst>
          </p:cNvPr>
          <p:cNvPicPr>
            <a:picLocks noChangeAspect="1"/>
          </p:cNvPicPr>
          <p:nvPr/>
        </p:nvPicPr>
        <p:blipFill>
          <a:blip r:embed="rId4"/>
          <a:stretch>
            <a:fillRect/>
          </a:stretch>
        </p:blipFill>
        <p:spPr>
          <a:xfrm>
            <a:off x="609600" y="6407037"/>
            <a:ext cx="7467600" cy="2622312"/>
          </a:xfrm>
          <a:prstGeom prst="rect">
            <a:avLst/>
          </a:prstGeom>
        </p:spPr>
      </p:pic>
      <p:sp>
        <p:nvSpPr>
          <p:cNvPr id="17" name="TextBox 9">
            <a:extLst>
              <a:ext uri="{FF2B5EF4-FFF2-40B4-BE49-F238E27FC236}">
                <a16:creationId xmlns:a16="http://schemas.microsoft.com/office/drawing/2014/main" id="{3E027947-E0F3-5C40-5B12-0683EAED19F6}"/>
              </a:ext>
            </a:extLst>
          </p:cNvPr>
          <p:cNvSpPr txBox="1"/>
          <p:nvPr/>
        </p:nvSpPr>
        <p:spPr>
          <a:xfrm>
            <a:off x="8239476" y="6598413"/>
            <a:ext cx="9185784" cy="295465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US" sz="2800" dirty="0"/>
              <a:t>Overall number of TEs decreased while face-to-face visits </a:t>
            </a:r>
          </a:p>
          <a:p>
            <a:r>
              <a:rPr lang="en-US" sz="2800" dirty="0"/>
              <a:t> increased; clinic started offering “bridge” appointments</a:t>
            </a:r>
          </a:p>
          <a:p>
            <a:pPr marL="457200" indent="-457200">
              <a:buFont typeface="Arial" panose="020B0604020202020204" pitchFamily="34" charset="0"/>
              <a:buChar char="•"/>
            </a:pPr>
            <a:r>
              <a:rPr lang="en-US" sz="2800" dirty="0"/>
              <a:t>IBHC left – not his preferred model of working</a:t>
            </a:r>
          </a:p>
          <a:p>
            <a:pPr marL="457200" indent="-457200">
              <a:buFont typeface="Arial" panose="020B0604020202020204" pitchFamily="34" charset="0"/>
              <a:buChar char="•"/>
            </a:pPr>
            <a:r>
              <a:rPr lang="en-US" sz="2800" dirty="0"/>
              <a:t>Important lesson learned – now trying to hire new IBHC</a:t>
            </a:r>
          </a:p>
          <a:p>
            <a:pPr marL="457200" indent="-457200">
              <a:buFont typeface="Arial" panose="020B0604020202020204" pitchFamily="34" charset="0"/>
              <a:buChar char="•"/>
            </a:pPr>
            <a:r>
              <a:rPr lang="en-US" sz="2800" dirty="0"/>
              <a:t>Data not available for ED/Safety plans</a:t>
            </a:r>
          </a:p>
          <a:p>
            <a:r>
              <a:rPr lang="en-US" sz="2800" dirty="0"/>
              <a:t> </a:t>
            </a:r>
          </a:p>
          <a:p>
            <a:endParaRPr lang="en-US" dirty="0"/>
          </a:p>
        </p:txBody>
      </p:sp>
    </p:spTree>
    <p:extLst>
      <p:ext uri="{BB962C8B-B14F-4D97-AF65-F5344CB8AC3E}">
        <p14:creationId xmlns:p14="http://schemas.microsoft.com/office/powerpoint/2010/main" val="3927441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EE9A6-4EBB-D469-30BD-2CF708631ED0}"/>
            </a:ext>
          </a:extLst>
        </p:cNvPr>
        <p:cNvGrpSpPr/>
        <p:nvPr/>
      </p:nvGrpSpPr>
      <p:grpSpPr>
        <a:xfrm>
          <a:off x="0" y="0"/>
          <a:ext cx="0" cy="0"/>
          <a:chOff x="0" y="0"/>
          <a:chExt cx="0" cy="0"/>
        </a:xfrm>
      </p:grpSpPr>
      <p:pic>
        <p:nvPicPr>
          <p:cNvPr id="4" name="Picture 4">
            <a:extLst>
              <a:ext uri="{FF2B5EF4-FFF2-40B4-BE49-F238E27FC236}">
                <a16:creationId xmlns:a16="http://schemas.microsoft.com/office/drawing/2014/main" id="{809B77B8-1D17-7429-48D1-EB504E2B4C3C}"/>
              </a:ext>
            </a:extLst>
          </p:cNvPr>
          <p:cNvPicPr>
            <a:picLocks noChangeAspect="1"/>
          </p:cNvPicPr>
          <p:nvPr/>
        </p:nvPicPr>
        <p:blipFill>
          <a:blip r:embed="rId3"/>
          <a:srcRect r="971" b="1234"/>
          <a:stretch>
            <a:fillRect/>
          </a:stretch>
        </p:blipFill>
        <p:spPr>
          <a:xfrm>
            <a:off x="14413077" y="195220"/>
            <a:ext cx="3657600" cy="1016000"/>
          </a:xfrm>
          <a:prstGeom prst="rect">
            <a:avLst/>
          </a:prstGeom>
        </p:spPr>
      </p:pic>
      <p:grpSp>
        <p:nvGrpSpPr>
          <p:cNvPr id="18" name="Group 17">
            <a:extLst>
              <a:ext uri="{FF2B5EF4-FFF2-40B4-BE49-F238E27FC236}">
                <a16:creationId xmlns:a16="http://schemas.microsoft.com/office/drawing/2014/main" id="{BB9F03E4-07B3-2C9D-D520-BAB0D9540F86}"/>
              </a:ext>
            </a:extLst>
          </p:cNvPr>
          <p:cNvGrpSpPr/>
          <p:nvPr/>
        </p:nvGrpSpPr>
        <p:grpSpPr>
          <a:xfrm>
            <a:off x="0" y="9462474"/>
            <a:ext cx="18288000" cy="834278"/>
            <a:chOff x="-9525" y="9467848"/>
            <a:chExt cx="18288000" cy="834278"/>
          </a:xfrm>
        </p:grpSpPr>
        <p:grpSp>
          <p:nvGrpSpPr>
            <p:cNvPr id="2" name="Group 2">
              <a:extLst>
                <a:ext uri="{FF2B5EF4-FFF2-40B4-BE49-F238E27FC236}">
                  <a16:creationId xmlns:a16="http://schemas.microsoft.com/office/drawing/2014/main" id="{EC11A3AF-7264-85AB-8CDF-655FEF00B529}"/>
                </a:ext>
              </a:extLst>
            </p:cNvPr>
            <p:cNvGrpSpPr>
              <a:grpSpLocks noChangeAspect="1"/>
            </p:cNvGrpSpPr>
            <p:nvPr/>
          </p:nvGrpSpPr>
          <p:grpSpPr>
            <a:xfrm>
              <a:off x="-9525" y="9467848"/>
              <a:ext cx="18288000" cy="819151"/>
              <a:chOff x="0" y="0"/>
              <a:chExt cx="24384000" cy="1092202"/>
            </a:xfrm>
          </p:grpSpPr>
          <p:sp>
            <p:nvSpPr>
              <p:cNvPr id="3" name="Freeform 3">
                <a:extLst>
                  <a:ext uri="{FF2B5EF4-FFF2-40B4-BE49-F238E27FC236}">
                    <a16:creationId xmlns:a16="http://schemas.microsoft.com/office/drawing/2014/main" id="{3BABA711-1894-3F41-AD96-960C90DFCD61}"/>
                  </a:ext>
                </a:extLst>
              </p:cNvPr>
              <p:cNvSpPr/>
              <p:nvPr/>
            </p:nvSpPr>
            <p:spPr>
              <a:xfrm>
                <a:off x="0" y="0"/>
                <a:ext cx="24384000" cy="1092200"/>
              </a:xfrm>
              <a:custGeom>
                <a:avLst/>
                <a:gdLst/>
                <a:ahLst/>
                <a:cxnLst/>
                <a:rect l="l" t="t" r="r" b="b"/>
                <a:pathLst>
                  <a:path w="24384000" h="1092200">
                    <a:moveTo>
                      <a:pt x="0" y="0"/>
                    </a:moveTo>
                    <a:lnTo>
                      <a:pt x="24384000" y="0"/>
                    </a:lnTo>
                    <a:lnTo>
                      <a:pt x="24384000" y="1092200"/>
                    </a:lnTo>
                    <a:lnTo>
                      <a:pt x="0" y="1092200"/>
                    </a:lnTo>
                    <a:close/>
                  </a:path>
                </a:pathLst>
              </a:custGeom>
              <a:solidFill>
                <a:srgbClr val="00B0F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6" name="Freeform 6">
              <a:extLst>
                <a:ext uri="{FF2B5EF4-FFF2-40B4-BE49-F238E27FC236}">
                  <a16:creationId xmlns:a16="http://schemas.microsoft.com/office/drawing/2014/main" id="{8D76EE07-63C2-93BD-C968-8466F356DFC5}"/>
                </a:ext>
              </a:extLst>
            </p:cNvPr>
            <p:cNvSpPr/>
            <p:nvPr/>
          </p:nvSpPr>
          <p:spPr>
            <a:xfrm>
              <a:off x="-9525" y="9610516"/>
              <a:ext cx="18288000" cy="691610"/>
            </a:xfrm>
            <a:custGeom>
              <a:avLst/>
              <a:gdLst/>
              <a:ahLst/>
              <a:cxnLst/>
              <a:rect l="l" t="t" r="r" b="b"/>
              <a:pathLst>
                <a:path w="24384000" h="922147">
                  <a:moveTo>
                    <a:pt x="0" y="0"/>
                  </a:moveTo>
                  <a:lnTo>
                    <a:pt x="24384000" y="0"/>
                  </a:lnTo>
                  <a:lnTo>
                    <a:pt x="24384000" y="922147"/>
                  </a:lnTo>
                  <a:lnTo>
                    <a:pt x="0" y="922147"/>
                  </a:lnTo>
                  <a:close/>
                </a:path>
              </a:pathLst>
            </a:custGeom>
            <a:solidFill>
              <a:srgbClr val="0070C0"/>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7" name="Picture 7">
            <a:extLst>
              <a:ext uri="{FF2B5EF4-FFF2-40B4-BE49-F238E27FC236}">
                <a16:creationId xmlns:a16="http://schemas.microsoft.com/office/drawing/2014/main" id="{5F240793-D38B-883B-4D0F-59849BFCA334}"/>
              </a:ext>
            </a:extLst>
          </p:cNvPr>
          <p:cNvPicPr>
            <a:picLocks noChangeAspect="1"/>
          </p:cNvPicPr>
          <p:nvPr/>
        </p:nvPicPr>
        <p:blipFill>
          <a:blip r:embed="rId3"/>
          <a:srcRect r="971" b="1234"/>
          <a:stretch>
            <a:fillRect/>
          </a:stretch>
        </p:blipFill>
        <p:spPr>
          <a:xfrm>
            <a:off x="14413077" y="195220"/>
            <a:ext cx="3657600" cy="1016000"/>
          </a:xfrm>
          <a:prstGeom prst="rect">
            <a:avLst/>
          </a:prstGeom>
        </p:spPr>
      </p:pic>
      <p:sp>
        <p:nvSpPr>
          <p:cNvPr id="8" name="AutoShape 8">
            <a:extLst>
              <a:ext uri="{FF2B5EF4-FFF2-40B4-BE49-F238E27FC236}">
                <a16:creationId xmlns:a16="http://schemas.microsoft.com/office/drawing/2014/main" id="{A1EADC2D-31BD-C594-5D0F-70F3F90BFFE1}"/>
              </a:ext>
            </a:extLst>
          </p:cNvPr>
          <p:cNvSpPr/>
          <p:nvPr/>
        </p:nvSpPr>
        <p:spPr>
          <a:xfrm>
            <a:off x="282390" y="962025"/>
            <a:ext cx="17788287" cy="0"/>
          </a:xfrm>
          <a:prstGeom prst="line">
            <a:avLst/>
          </a:prstGeom>
          <a:ln w="28575" cap="flat">
            <a:solidFill>
              <a:srgbClr val="F7B31D"/>
            </a:solidFill>
            <a:prstDash val="soli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TextBox 12">
            <a:extLst>
              <a:ext uri="{FF2B5EF4-FFF2-40B4-BE49-F238E27FC236}">
                <a16:creationId xmlns:a16="http://schemas.microsoft.com/office/drawing/2014/main" id="{6D134D28-1384-4668-3F28-AE678E329AC4}"/>
              </a:ext>
            </a:extLst>
          </p:cNvPr>
          <p:cNvSpPr txBox="1"/>
          <p:nvPr/>
        </p:nvSpPr>
        <p:spPr>
          <a:xfrm>
            <a:off x="282390" y="1004587"/>
            <a:ext cx="17011001" cy="859210"/>
          </a:xfrm>
          <a:prstGeom prst="rect">
            <a:avLst/>
          </a:prstGeom>
        </p:spPr>
        <p:txBody>
          <a:bodyPr lIns="0" tIns="0" rIns="0" bIns="0" rtlCol="0" anchor="t">
            <a:spAutoFit/>
          </a:bodyPr>
          <a:lstStyle/>
          <a:p>
            <a:pPr marL="0" marR="0" lvl="0" indent="0" algn="l" defTabSz="914400" rtl="0" eaLnBrk="1" fontAlgn="auto" latinLnBrk="0" hangingPunct="1">
              <a:lnSpc>
                <a:spcPts val="6721"/>
              </a:lnSpc>
              <a:spcBef>
                <a:spcPts val="0"/>
              </a:spcBef>
              <a:spcAft>
                <a:spcPts val="0"/>
              </a:spcAft>
              <a:buClrTx/>
              <a:buSzTx/>
              <a:buFontTx/>
              <a:buNone/>
              <a:tabLst/>
              <a:defRPr/>
            </a:pPr>
            <a:r>
              <a:rPr kumimoji="0" lang="en-US" sz="5600" b="0" i="0" u="none" strike="noStrike" kern="1200" cap="none" spc="-223" normalizeH="0" baseline="0" noProof="0" dirty="0">
                <a:ln>
                  <a:noFill/>
                </a:ln>
                <a:solidFill>
                  <a:srgbClr val="0070C0"/>
                </a:solidFill>
                <a:effectLst/>
                <a:uLnTx/>
                <a:uFillTx/>
                <a:latin typeface="Open Sans Bold"/>
                <a:ea typeface="+mn-ea"/>
                <a:cs typeface="+mn-cs"/>
              </a:rPr>
              <a:t>Practice Facilitation Updates:  PDSA’s</a:t>
            </a:r>
          </a:p>
        </p:txBody>
      </p:sp>
      <p:sp>
        <p:nvSpPr>
          <p:cNvPr id="13" name="TextBox 13">
            <a:extLst>
              <a:ext uri="{FF2B5EF4-FFF2-40B4-BE49-F238E27FC236}">
                <a16:creationId xmlns:a16="http://schemas.microsoft.com/office/drawing/2014/main" id="{7741A2C5-DED1-23EB-AB9C-F22DAFE270D7}"/>
              </a:ext>
            </a:extLst>
          </p:cNvPr>
          <p:cNvSpPr txBox="1"/>
          <p:nvPr/>
        </p:nvSpPr>
        <p:spPr>
          <a:xfrm>
            <a:off x="6371396" y="9817358"/>
            <a:ext cx="5545208" cy="257175"/>
          </a:xfrm>
          <a:prstGeom prst="rect">
            <a:avLst/>
          </a:prstGeom>
        </p:spPr>
        <p:txBody>
          <a:bodyPr lIns="0" tIns="0" rIns="0" bIns="0" rtlCol="0" anchor="t">
            <a:spAutoFit/>
          </a:bodyPr>
          <a:lstStyle/>
          <a:p>
            <a:pPr marL="0" marR="0" lvl="0" indent="0" algn="l" defTabSz="914400" rtl="0" eaLnBrk="1" fontAlgn="auto" latinLnBrk="0" hangingPunct="1">
              <a:lnSpc>
                <a:spcPts val="2161"/>
              </a:lnSpc>
              <a:spcBef>
                <a:spcPts val="0"/>
              </a:spcBef>
              <a:spcAft>
                <a:spcPts val="0"/>
              </a:spcAft>
              <a:buClrTx/>
              <a:buSzTx/>
              <a:buFontTx/>
              <a:buNone/>
              <a:tabLst/>
              <a:defRPr/>
            </a:pPr>
            <a:r>
              <a:rPr kumimoji="0" lang="en-US" sz="1801" b="0" i="0" u="none" strike="noStrike" kern="1200" cap="none" spc="-71" normalizeH="0" baseline="0" noProof="0" dirty="0">
                <a:ln>
                  <a:noFill/>
                </a:ln>
                <a:solidFill>
                  <a:srgbClr val="FFFFFF"/>
                </a:solidFill>
                <a:effectLst/>
                <a:uLnTx/>
                <a:uFillTx/>
                <a:latin typeface="Open Sans"/>
                <a:ea typeface="+mn-ea"/>
                <a:cs typeface="+mn-cs"/>
              </a:rPr>
              <a:t>Prepared by Care Transformation Collaborative of RI</a:t>
            </a:r>
          </a:p>
        </p:txBody>
      </p:sp>
      <p:sp>
        <p:nvSpPr>
          <p:cNvPr id="21" name="Slide Number Placeholder 29">
            <a:extLst>
              <a:ext uri="{FF2B5EF4-FFF2-40B4-BE49-F238E27FC236}">
                <a16:creationId xmlns:a16="http://schemas.microsoft.com/office/drawing/2014/main" id="{18F60F49-EBF9-2546-470C-733EEB26C9C3}"/>
              </a:ext>
            </a:extLst>
          </p:cNvPr>
          <p:cNvSpPr>
            <a:spLocks noGrp="1"/>
          </p:cNvSpPr>
          <p:nvPr>
            <p:ph type="sldNum" sz="quarter" idx="12"/>
          </p:nvPr>
        </p:nvSpPr>
        <p:spPr>
          <a:xfrm>
            <a:off x="16031044" y="9831236"/>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262A113C-D253-DF94-2A8A-789B0E019783}"/>
              </a:ext>
            </a:extLst>
          </p:cNvPr>
          <p:cNvSpPr txBox="1"/>
          <p:nvPr/>
        </p:nvSpPr>
        <p:spPr>
          <a:xfrm>
            <a:off x="634490" y="2059249"/>
            <a:ext cx="16815310" cy="7294305"/>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4000" b="1"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Wood River</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highlight>
                  <a:srgbClr val="FFFFFF"/>
                </a:highlight>
                <a:uLnTx/>
                <a:uFillTx/>
                <a:latin typeface="Calibri"/>
                <a:ea typeface="Calibri" panose="020F0502020204030204" pitchFamily="34" charset="0"/>
                <a:cs typeface="+mn-cs"/>
              </a:rPr>
              <a:t>Roll out of PSC-17 for the 4–12-year-old population in progress – began with 1 PCP piloting, increased from 0% patients screened to 23%; expanded to all PCPs in August, utilizing Phreesia functionality to support implementation, data from June-August shows screening rate continued to increase (36%)</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highlight>
                  <a:srgbClr val="FFFFFF"/>
                </a:highlight>
                <a:uLnTx/>
                <a:uFillTx/>
                <a:latin typeface="Calibri"/>
                <a:ea typeface="Calibri" panose="020F0502020204030204" pitchFamily="34" charset="0"/>
                <a:cs typeface="+mn-cs"/>
              </a:rPr>
              <a:t>Working to codify CHW caseload standards and increase referrals from PCP and BH teams – CHW has maintained ~25 discrete care plans, defined by need, i.e., 1 family = 1 care plan if need is common to family unit vs 2 care plans if 1 child needs school support and 1 needs EI referral</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highlight>
                  <a:srgbClr val="FFFFFF"/>
                </a:highlight>
                <a:uLnTx/>
                <a:uFillTx/>
                <a:latin typeface="Calibri"/>
                <a:ea typeface="Calibri" panose="020F0502020204030204" pitchFamily="34" charset="0"/>
                <a:cs typeface="+mn-cs"/>
              </a:rPr>
              <a:t>New BH Director working to build capacity and improve workflows amongst BH team</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endParaRPr>
          </a:p>
          <a:p>
            <a:pPr marR="0" lvl="0" algn="l" defTabSz="914400" rtl="0" eaLnBrk="1" fontAlgn="auto" latinLnBrk="0" hangingPunct="1">
              <a:lnSpc>
                <a:spcPct val="100000"/>
              </a:lnSpc>
              <a:spcBef>
                <a:spcPts val="0"/>
              </a:spcBef>
              <a:spcAft>
                <a:spcPts val="0"/>
              </a:spcAft>
              <a:buClrTx/>
              <a:buSzTx/>
              <a:tabLst/>
              <a:defRPr/>
            </a:pPr>
            <a:r>
              <a:rPr kumimoji="0" lang="en-US" sz="4000" b="1"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FCC</a:t>
            </a:r>
            <a:endParaRPr kumimoji="0" lang="en-US" sz="4000" b="1" i="0" u="none" strike="noStrike" kern="1200" cap="none" spc="0" normalizeH="0" baseline="0" noProof="0" dirty="0">
              <a:ln>
                <a:noFill/>
              </a:ln>
              <a:solidFill>
                <a:prstClr val="black"/>
              </a:solidFill>
              <a:effectLst/>
              <a:highlight>
                <a:srgbClr val="FFFFFF"/>
              </a:highlight>
              <a:uLnTx/>
              <a:uFillTx/>
              <a:latin typeface="Calibri"/>
              <a:ea typeface="Calibri" panose="020F0502020204030204" pitchFamily="34" charset="0"/>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highlight>
                  <a:srgbClr val="FFFFFF"/>
                </a:highlight>
                <a:uLnTx/>
                <a:uFillTx/>
                <a:latin typeface="Calibri"/>
                <a:ea typeface="Calibri" panose="020F0502020204030204" pitchFamily="34" charset="0"/>
                <a:cs typeface="+mn-cs"/>
              </a:rPr>
              <a:t>Working to define new approach to BH screening for adolescents – initially using GAIN-SS for 16-17, transitioning to combination of PHQ-9, GAD-7, and substance use screening</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highlight>
                  <a:srgbClr val="FFFFFF"/>
                </a:highlight>
                <a:uLnTx/>
                <a:uFillTx/>
                <a:latin typeface="Calibri"/>
                <a:ea typeface="Calibri" panose="020F0502020204030204" pitchFamily="34" charset="0"/>
                <a:cs typeface="+mn-cs"/>
              </a:rPr>
              <a:t>Improving workflows for handoff and triage – steadily working to increase referrals to CHWs</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highlight>
                  <a:srgbClr val="FFFFFF"/>
                </a:highlight>
                <a:uLnTx/>
                <a:uFillTx/>
                <a:latin typeface="Calibri"/>
                <a:ea typeface="Calibri" panose="020F0502020204030204" pitchFamily="34" charset="0"/>
                <a:cs typeface="+mn-cs"/>
              </a:rPr>
              <a:t>Building infrastructure to enable CHW billing – currently working with EPIC team to finalize CHW documentation templates so that they are compliant with Medicaid billing requirements</a:t>
            </a:r>
          </a:p>
        </p:txBody>
      </p:sp>
    </p:spTree>
    <p:extLst>
      <p:ext uri="{BB962C8B-B14F-4D97-AF65-F5344CB8AC3E}">
        <p14:creationId xmlns:p14="http://schemas.microsoft.com/office/powerpoint/2010/main" val="1552780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6547C"/>
        </a:solidFill>
        <a:effectLst/>
      </p:bgPr>
    </p:bg>
    <p:spTree>
      <p:nvGrpSpPr>
        <p:cNvPr id="1" name="Shape 116"/>
        <p:cNvGrpSpPr/>
        <p:nvPr/>
      </p:nvGrpSpPr>
      <p:grpSpPr>
        <a:xfrm>
          <a:off x="0" y="0"/>
          <a:ext cx="0" cy="0"/>
          <a:chOff x="0" y="0"/>
          <a:chExt cx="0" cy="0"/>
        </a:xfrm>
      </p:grpSpPr>
      <p:sp>
        <p:nvSpPr>
          <p:cNvPr id="117" name="Google Shape;117;p1"/>
          <p:cNvSpPr txBox="1">
            <a:spLocks noGrp="1"/>
          </p:cNvSpPr>
          <p:nvPr>
            <p:ph type="ctrTitle"/>
          </p:nvPr>
        </p:nvSpPr>
        <p:spPr>
          <a:xfrm>
            <a:off x="664631" y="4190850"/>
            <a:ext cx="16958700" cy="1905300"/>
          </a:xfrm>
          <a:prstGeom prst="rect">
            <a:avLst/>
          </a:prstGeom>
          <a:noFill/>
          <a:ln>
            <a:noFill/>
          </a:ln>
        </p:spPr>
        <p:txBody>
          <a:bodyPr spcFirstLastPara="1" wrap="square" lIns="137138" tIns="68550" rIns="137138" bIns="68550" anchor="b" anchorCtr="0">
            <a:normAutofit/>
          </a:bodyPr>
          <a:lstStyle/>
          <a:p>
            <a:pPr>
              <a:lnSpc>
                <a:spcPct val="108006"/>
              </a:lnSpc>
              <a:buClr>
                <a:schemeClr val="dk1"/>
              </a:buClr>
            </a:pPr>
            <a:r>
              <a:rPr lang="en-US" sz="4800"/>
              <a:t>Increasing Pediatric IBH Capacity using Community Health Workers: Baseline Data</a:t>
            </a:r>
            <a:endParaRPr sz="4800"/>
          </a:p>
        </p:txBody>
      </p:sp>
      <p:pic>
        <p:nvPicPr>
          <p:cNvPr id="118" name="Google Shape;118;p1"/>
          <p:cNvPicPr preferRelativeResize="0"/>
          <p:nvPr/>
        </p:nvPicPr>
        <p:blipFill rotWithShape="1">
          <a:blip r:embed="rId3">
            <a:alphaModFix/>
          </a:blip>
          <a:srcRect r="75" b="347"/>
          <a:stretch/>
        </p:blipFill>
        <p:spPr>
          <a:xfrm>
            <a:off x="5076470" y="6935776"/>
            <a:ext cx="8439788" cy="2344388"/>
          </a:xfrm>
          <a:prstGeom prst="rect">
            <a:avLst/>
          </a:prstGeom>
          <a:noFill/>
          <a:ln>
            <a:noFill/>
          </a:ln>
        </p:spPr>
      </p:pic>
      <p:sp>
        <p:nvSpPr>
          <p:cNvPr id="119" name="Google Shape;119;p1"/>
          <p:cNvSpPr txBox="1"/>
          <p:nvPr/>
        </p:nvSpPr>
        <p:spPr>
          <a:xfrm>
            <a:off x="14382750" y="9470663"/>
            <a:ext cx="3486150" cy="609750"/>
          </a:xfrm>
          <a:prstGeom prst="rect">
            <a:avLst/>
          </a:prstGeom>
          <a:noFill/>
          <a:ln>
            <a:noFill/>
          </a:ln>
        </p:spPr>
        <p:txBody>
          <a:bodyPr spcFirstLastPara="1" wrap="square" lIns="137138" tIns="137138" rIns="137138" bIns="137138" anchor="t" anchorCtr="0">
            <a:noAutofit/>
          </a:bodyPr>
          <a:lstStyle/>
          <a:p>
            <a:pPr algn="r" defTabSz="1371600">
              <a:buClr>
                <a:srgbClr val="000000"/>
              </a:buClr>
              <a:buSzPts val="1800"/>
            </a:pPr>
            <a:r>
              <a:rPr lang="en-US" sz="2700" kern="0">
                <a:solidFill>
                  <a:srgbClr val="FFFFFF"/>
                </a:solidFill>
                <a:latin typeface="EB Garamond"/>
                <a:ea typeface="EB Garamond"/>
                <a:cs typeface="EB Garamond"/>
                <a:sym typeface="EB Garamond"/>
              </a:rPr>
              <a:t>September 20, 2024</a:t>
            </a:r>
            <a:endParaRPr sz="2700" kern="0">
              <a:solidFill>
                <a:srgbClr val="FFFFFF"/>
              </a:solidFill>
              <a:latin typeface="EB Garamond"/>
              <a:ea typeface="EB Garamond"/>
              <a:cs typeface="EB Garamond"/>
              <a:sym typeface="EB Garamon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
          <p:cNvSpPr txBox="1">
            <a:spLocks noGrp="1"/>
          </p:cNvSpPr>
          <p:nvPr>
            <p:ph type="title"/>
          </p:nvPr>
        </p:nvSpPr>
        <p:spPr>
          <a:xfrm>
            <a:off x="1257300" y="402750"/>
            <a:ext cx="16417800" cy="1228050"/>
          </a:xfrm>
          <a:prstGeom prst="rect">
            <a:avLst/>
          </a:prstGeom>
          <a:noFill/>
          <a:ln>
            <a:noFill/>
          </a:ln>
        </p:spPr>
        <p:txBody>
          <a:bodyPr spcFirstLastPara="1" wrap="square" lIns="137138" tIns="68550" rIns="137138" bIns="68550" anchor="ctr" anchorCtr="0">
            <a:noAutofit/>
          </a:bodyPr>
          <a:lstStyle/>
          <a:p>
            <a:pPr algn="ctr"/>
            <a:r>
              <a:rPr lang="en-US" sz="5189"/>
              <a:t>Project Goal: Increase capacity of pediatric practices to identify and manage behavioral health</a:t>
            </a:r>
            <a:endParaRPr sz="5189" b="1"/>
          </a:p>
        </p:txBody>
      </p:sp>
      <p:grpSp>
        <p:nvGrpSpPr>
          <p:cNvPr id="125" name="Google Shape;125;p2"/>
          <p:cNvGrpSpPr/>
          <p:nvPr/>
        </p:nvGrpSpPr>
        <p:grpSpPr>
          <a:xfrm>
            <a:off x="1775775" y="2326539"/>
            <a:ext cx="14736471" cy="7255989"/>
            <a:chOff x="0" y="75476"/>
            <a:chExt cx="8128000" cy="5019535"/>
          </a:xfrm>
        </p:grpSpPr>
        <p:sp>
          <p:nvSpPr>
            <p:cNvPr id="126" name="Google Shape;126;p2"/>
            <p:cNvSpPr/>
            <p:nvPr/>
          </p:nvSpPr>
          <p:spPr>
            <a:xfrm>
              <a:off x="0" y="455488"/>
              <a:ext cx="8128000" cy="1085175"/>
            </a:xfrm>
            <a:prstGeom prst="rect">
              <a:avLst/>
            </a:prstGeom>
            <a:solidFill>
              <a:schemeClr val="lt1">
                <a:alpha val="89803"/>
              </a:schemeClr>
            </a:solidFill>
            <a:ln w="25400" cap="flat" cmpd="sng">
              <a:solidFill>
                <a:srgbClr val="4C66C7"/>
              </a:solidFill>
              <a:prstDash val="solid"/>
              <a:round/>
              <a:headEnd type="none" w="sm" len="sm"/>
              <a:tailEnd type="none" w="sm" len="sm"/>
            </a:ln>
          </p:spPr>
          <p:txBody>
            <a:bodyPr spcFirstLastPara="1" wrap="square" lIns="137138" tIns="137138" rIns="137138" bIns="137138" anchor="ctr" anchorCtr="0">
              <a:noAutofit/>
            </a:bodyPr>
            <a:lstStyle/>
            <a:p>
              <a:pPr defTabSz="1371600">
                <a:buClr>
                  <a:srgbClr val="000000"/>
                </a:buClr>
              </a:pPr>
              <a:endParaRPr sz="2100" kern="0">
                <a:solidFill>
                  <a:srgbClr val="000000"/>
                </a:solidFill>
                <a:latin typeface="Arial"/>
                <a:cs typeface="Arial"/>
                <a:sym typeface="Arial"/>
              </a:endParaRPr>
            </a:p>
          </p:txBody>
        </p:sp>
        <p:sp>
          <p:nvSpPr>
            <p:cNvPr id="127" name="Google Shape;127;p2"/>
            <p:cNvSpPr txBox="1"/>
            <p:nvPr/>
          </p:nvSpPr>
          <p:spPr>
            <a:xfrm>
              <a:off x="0" y="455488"/>
              <a:ext cx="8127900" cy="1085100"/>
            </a:xfrm>
            <a:prstGeom prst="rect">
              <a:avLst/>
            </a:prstGeom>
            <a:noFill/>
            <a:ln>
              <a:noFill/>
            </a:ln>
          </p:spPr>
          <p:txBody>
            <a:bodyPr spcFirstLastPara="1" wrap="square" lIns="946200" tIns="812288" rIns="946200" bIns="277350" anchor="t" anchorCtr="0">
              <a:noAutofit/>
            </a:bodyPr>
            <a:lstStyle/>
            <a:p>
              <a:pPr marL="685800" indent="-581025" defTabSz="1371600">
                <a:lnSpc>
                  <a:spcPct val="90000"/>
                </a:lnSpc>
                <a:buClr>
                  <a:srgbClr val="212745"/>
                </a:buClr>
                <a:buSzPts val="2500"/>
                <a:buFont typeface="EB Garamond"/>
                <a:buChar char="●"/>
              </a:pPr>
              <a:r>
                <a:rPr lang="en-US" sz="3750" kern="0">
                  <a:solidFill>
                    <a:srgbClr val="212745"/>
                  </a:solidFill>
                  <a:latin typeface="EB Garamond"/>
                  <a:ea typeface="EB Garamond"/>
                  <a:cs typeface="EB Garamond"/>
                  <a:sym typeface="EB Garamond"/>
                </a:rPr>
                <a:t>Evaluation metric: screening rates</a:t>
              </a:r>
              <a:endParaRPr sz="1950" kern="0">
                <a:solidFill>
                  <a:srgbClr val="212745"/>
                </a:solidFill>
                <a:latin typeface="EB Garamond"/>
                <a:ea typeface="EB Garamond"/>
                <a:cs typeface="EB Garamond"/>
                <a:sym typeface="EB Garamond"/>
              </a:endParaRPr>
            </a:p>
          </p:txBody>
        </p:sp>
        <p:sp>
          <p:nvSpPr>
            <p:cNvPr id="128" name="Google Shape;128;p2"/>
            <p:cNvSpPr txBox="1"/>
            <p:nvPr/>
          </p:nvSpPr>
          <p:spPr>
            <a:xfrm>
              <a:off x="702805" y="75476"/>
              <a:ext cx="6722400" cy="692700"/>
            </a:xfrm>
            <a:prstGeom prst="rect">
              <a:avLst/>
            </a:prstGeom>
            <a:solidFill>
              <a:srgbClr val="0B5394"/>
            </a:solidFill>
            <a:ln>
              <a:noFill/>
            </a:ln>
          </p:spPr>
          <p:txBody>
            <a:bodyPr spcFirstLastPara="1" wrap="square" lIns="322575" tIns="0" rIns="322575" bIns="0" anchor="ctr" anchorCtr="0">
              <a:noAutofit/>
            </a:bodyPr>
            <a:lstStyle/>
            <a:p>
              <a:pPr algn="ctr" defTabSz="1371600">
                <a:lnSpc>
                  <a:spcPct val="90000"/>
                </a:lnSpc>
                <a:buClr>
                  <a:srgbClr val="000000"/>
                </a:buClr>
                <a:buSzPts val="2600"/>
              </a:pPr>
              <a:r>
                <a:rPr lang="en-US" sz="3900" kern="0">
                  <a:solidFill>
                    <a:srgbClr val="FFFFFF"/>
                  </a:solidFill>
                  <a:latin typeface="EB Garamond"/>
                  <a:ea typeface="EB Garamond"/>
                  <a:cs typeface="EB Garamond"/>
                  <a:sym typeface="EB Garamond"/>
                </a:rPr>
                <a:t>Improve Identification of behavior health concerns</a:t>
              </a:r>
              <a:endParaRPr sz="2100" kern="0">
                <a:solidFill>
                  <a:srgbClr val="000000"/>
                </a:solidFill>
                <a:latin typeface="EB Garamond"/>
                <a:ea typeface="EB Garamond"/>
                <a:cs typeface="EB Garamond"/>
                <a:sym typeface="EB Garamond"/>
              </a:endParaRPr>
            </a:p>
          </p:txBody>
        </p:sp>
        <p:sp>
          <p:nvSpPr>
            <p:cNvPr id="129" name="Google Shape;129;p2"/>
            <p:cNvSpPr/>
            <p:nvPr/>
          </p:nvSpPr>
          <p:spPr>
            <a:xfrm>
              <a:off x="10" y="2527011"/>
              <a:ext cx="8127900" cy="2568000"/>
            </a:xfrm>
            <a:prstGeom prst="rect">
              <a:avLst/>
            </a:prstGeom>
            <a:solidFill>
              <a:schemeClr val="lt1">
                <a:alpha val="89803"/>
              </a:schemeClr>
            </a:solidFill>
            <a:ln w="25400" cap="flat" cmpd="sng">
              <a:solidFill>
                <a:srgbClr val="4C66C7"/>
              </a:solidFill>
              <a:prstDash val="solid"/>
              <a:round/>
              <a:headEnd type="none" w="sm" len="sm"/>
              <a:tailEnd type="none" w="sm" len="sm"/>
            </a:ln>
          </p:spPr>
          <p:txBody>
            <a:bodyPr spcFirstLastPara="1" wrap="square" lIns="137138" tIns="137138" rIns="137138" bIns="137138" anchor="ctr" anchorCtr="0">
              <a:noAutofit/>
            </a:bodyPr>
            <a:lstStyle/>
            <a:p>
              <a:pPr defTabSz="1371600">
                <a:buClr>
                  <a:srgbClr val="000000"/>
                </a:buClr>
              </a:pPr>
              <a:endParaRPr sz="2100" kern="0">
                <a:solidFill>
                  <a:srgbClr val="000000"/>
                </a:solidFill>
                <a:latin typeface="Arial"/>
                <a:cs typeface="Arial"/>
                <a:sym typeface="Arial"/>
              </a:endParaRPr>
            </a:p>
          </p:txBody>
        </p:sp>
        <p:sp>
          <p:nvSpPr>
            <p:cNvPr id="130" name="Google Shape;130;p2"/>
            <p:cNvSpPr txBox="1"/>
            <p:nvPr/>
          </p:nvSpPr>
          <p:spPr>
            <a:xfrm>
              <a:off x="10" y="2057723"/>
              <a:ext cx="8127900" cy="2852400"/>
            </a:xfrm>
            <a:prstGeom prst="rect">
              <a:avLst/>
            </a:prstGeom>
            <a:noFill/>
            <a:ln>
              <a:noFill/>
            </a:ln>
          </p:spPr>
          <p:txBody>
            <a:bodyPr spcFirstLastPara="1" wrap="square" lIns="946200" tIns="812288" rIns="946200" bIns="277350" anchor="t" anchorCtr="0">
              <a:noAutofit/>
            </a:bodyPr>
            <a:lstStyle/>
            <a:p>
              <a:pPr defTabSz="1371600">
                <a:lnSpc>
                  <a:spcPct val="90000"/>
                </a:lnSpc>
                <a:buClr>
                  <a:srgbClr val="000000"/>
                </a:buClr>
              </a:pPr>
              <a:endParaRPr sz="3900" kern="0">
                <a:solidFill>
                  <a:srgbClr val="000000"/>
                </a:solidFill>
                <a:latin typeface="Arial"/>
                <a:cs typeface="Arial"/>
                <a:sym typeface="Arial"/>
              </a:endParaRPr>
            </a:p>
            <a:p>
              <a:pPr marL="685800" indent="-590550" defTabSz="1371600">
                <a:lnSpc>
                  <a:spcPct val="90000"/>
                </a:lnSpc>
                <a:buClr>
                  <a:srgbClr val="212745"/>
                </a:buClr>
                <a:buSzPts val="2600"/>
                <a:buFont typeface="EB Garamond"/>
                <a:buChar char="●"/>
              </a:pPr>
              <a:r>
                <a:rPr lang="en-US" sz="3750" kern="0">
                  <a:solidFill>
                    <a:srgbClr val="212745"/>
                  </a:solidFill>
                  <a:latin typeface="EB Garamond"/>
                  <a:ea typeface="EB Garamond"/>
                  <a:cs typeface="EB Garamond"/>
                  <a:sym typeface="EB Garamond"/>
                </a:rPr>
                <a:t>Evaluation metrics</a:t>
              </a:r>
              <a:r>
                <a:rPr lang="en-US" sz="1950" kern="0">
                  <a:solidFill>
                    <a:srgbClr val="212745"/>
                  </a:solidFill>
                  <a:latin typeface="EB Garamond"/>
                  <a:ea typeface="EB Garamond"/>
                  <a:cs typeface="EB Garamond"/>
                  <a:sym typeface="EB Garamond"/>
                </a:rPr>
                <a:t>:</a:t>
              </a:r>
              <a:endParaRPr sz="1950" kern="0">
                <a:solidFill>
                  <a:srgbClr val="212745"/>
                </a:solidFill>
                <a:latin typeface="EB Garamond"/>
                <a:ea typeface="EB Garamond"/>
                <a:cs typeface="EB Garamond"/>
                <a:sym typeface="EB Garamond"/>
              </a:endParaRPr>
            </a:p>
            <a:p>
              <a:pPr marL="1371600" lvl="1" indent="-581025" defTabSz="1371600">
                <a:lnSpc>
                  <a:spcPct val="90000"/>
                </a:lnSpc>
                <a:buClr>
                  <a:srgbClr val="212745"/>
                </a:buClr>
                <a:buSzPts val="2500"/>
                <a:buFont typeface="EB Garamond"/>
                <a:buChar char="•"/>
              </a:pPr>
              <a:r>
                <a:rPr lang="en-US" sz="3750" kern="0">
                  <a:solidFill>
                    <a:srgbClr val="212745"/>
                  </a:solidFill>
                  <a:latin typeface="EB Garamond"/>
                  <a:ea typeface="EB Garamond"/>
                  <a:cs typeface="EB Garamond"/>
                  <a:sym typeface="EB Garamond"/>
                </a:rPr>
                <a:t>Warm hand-offs to CHWs</a:t>
              </a:r>
              <a:endParaRPr sz="1950" kern="0">
                <a:solidFill>
                  <a:srgbClr val="212745"/>
                </a:solidFill>
                <a:latin typeface="EB Garamond"/>
                <a:ea typeface="EB Garamond"/>
                <a:cs typeface="EB Garamond"/>
                <a:sym typeface="EB Garamond"/>
              </a:endParaRPr>
            </a:p>
            <a:p>
              <a:pPr marL="1371600" lvl="1" indent="-581025" defTabSz="1371600">
                <a:lnSpc>
                  <a:spcPct val="90000"/>
                </a:lnSpc>
                <a:buClr>
                  <a:srgbClr val="212745"/>
                </a:buClr>
                <a:buSzPts val="2500"/>
                <a:buFont typeface="EB Garamond"/>
                <a:buChar char="•"/>
              </a:pPr>
              <a:r>
                <a:rPr lang="en-US" sz="3750" kern="0">
                  <a:solidFill>
                    <a:srgbClr val="212745"/>
                  </a:solidFill>
                  <a:latin typeface="EB Garamond"/>
                  <a:ea typeface="EB Garamond"/>
                  <a:cs typeface="EB Garamond"/>
                  <a:sym typeface="EB Garamond"/>
                </a:rPr>
                <a:t>Proportion of CHW encounters that address BH needs vs health related social needs</a:t>
              </a:r>
              <a:endParaRPr sz="1950" kern="0">
                <a:solidFill>
                  <a:srgbClr val="212745"/>
                </a:solidFill>
                <a:latin typeface="EB Garamond"/>
                <a:ea typeface="EB Garamond"/>
                <a:cs typeface="EB Garamond"/>
                <a:sym typeface="EB Garamond"/>
              </a:endParaRPr>
            </a:p>
            <a:p>
              <a:pPr marL="1371600" lvl="1" indent="-581025" defTabSz="1371600">
                <a:lnSpc>
                  <a:spcPct val="90000"/>
                </a:lnSpc>
                <a:buClr>
                  <a:srgbClr val="212745"/>
                </a:buClr>
                <a:buSzPts val="2500"/>
                <a:buFont typeface="EB Garamond"/>
                <a:buChar char="•"/>
              </a:pPr>
              <a:r>
                <a:rPr lang="en-US" sz="3750" kern="0">
                  <a:solidFill>
                    <a:srgbClr val="212745"/>
                  </a:solidFill>
                  <a:latin typeface="EB Garamond"/>
                  <a:ea typeface="EB Garamond"/>
                  <a:cs typeface="EB Garamond"/>
                  <a:sym typeface="EB Garamond"/>
                </a:rPr>
                <a:t>Adoption and implementation of CHW role</a:t>
              </a:r>
              <a:endParaRPr sz="1950" kern="0">
                <a:solidFill>
                  <a:srgbClr val="212745"/>
                </a:solidFill>
                <a:latin typeface="EB Garamond"/>
                <a:ea typeface="EB Garamond"/>
                <a:cs typeface="EB Garamond"/>
                <a:sym typeface="EB Garamond"/>
              </a:endParaRPr>
            </a:p>
            <a:p>
              <a:pPr marL="685800" lvl="2" indent="-95250" defTabSz="1371600">
                <a:lnSpc>
                  <a:spcPct val="90000"/>
                </a:lnSpc>
                <a:spcBef>
                  <a:spcPts val="585"/>
                </a:spcBef>
                <a:buClr>
                  <a:srgbClr val="000000"/>
                </a:buClr>
                <a:buSzPts val="2600"/>
              </a:pPr>
              <a:endParaRPr sz="3900" kern="0">
                <a:solidFill>
                  <a:srgbClr val="000000"/>
                </a:solidFill>
                <a:latin typeface="Arial"/>
                <a:ea typeface="Arial"/>
                <a:cs typeface="Arial"/>
                <a:sym typeface="Arial"/>
              </a:endParaRPr>
            </a:p>
          </p:txBody>
        </p:sp>
        <p:sp>
          <p:nvSpPr>
            <p:cNvPr id="131" name="Google Shape;131;p2"/>
            <p:cNvSpPr txBox="1"/>
            <p:nvPr/>
          </p:nvSpPr>
          <p:spPr>
            <a:xfrm>
              <a:off x="237207" y="2127370"/>
              <a:ext cx="7653600" cy="692700"/>
            </a:xfrm>
            <a:prstGeom prst="rect">
              <a:avLst/>
            </a:prstGeom>
            <a:solidFill>
              <a:srgbClr val="0B5394"/>
            </a:solidFill>
            <a:ln>
              <a:noFill/>
            </a:ln>
          </p:spPr>
          <p:txBody>
            <a:bodyPr spcFirstLastPara="1" wrap="square" lIns="322575" tIns="0" rIns="322575" bIns="0" anchor="ctr" anchorCtr="0">
              <a:noAutofit/>
            </a:bodyPr>
            <a:lstStyle/>
            <a:p>
              <a:pPr algn="ctr" defTabSz="1371600">
                <a:lnSpc>
                  <a:spcPct val="90000"/>
                </a:lnSpc>
                <a:buClr>
                  <a:srgbClr val="000000"/>
                </a:buClr>
                <a:buSzPts val="2600"/>
              </a:pPr>
              <a:r>
                <a:rPr lang="en-US" sz="3900" kern="0">
                  <a:solidFill>
                    <a:srgbClr val="FFFFFF"/>
                  </a:solidFill>
                  <a:latin typeface="EB Garamond"/>
                  <a:ea typeface="EB Garamond"/>
                  <a:cs typeface="EB Garamond"/>
                  <a:sym typeface="EB Garamond"/>
                </a:rPr>
                <a:t>Expand IBH capacity through addition of CHW to IBH team</a:t>
              </a:r>
              <a:endParaRPr sz="2100" kern="0">
                <a:solidFill>
                  <a:srgbClr val="000000"/>
                </a:solidFill>
                <a:latin typeface="EB Garamond"/>
                <a:ea typeface="EB Garamond"/>
                <a:cs typeface="EB Garamond"/>
                <a:sym typeface="EB Garamond"/>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assenfeld__USE THIS ONE">
  <a:themeElements>
    <a:clrScheme name="Slipstream">
      <a:dk1>
        <a:srgbClr val="000000"/>
      </a:dk1>
      <a:lt1>
        <a:srgbClr val="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7ff12a0c-2791-49e2-8d6b-96e5d775c32f}" enabled="0" method="" siteId="{7ff12a0c-2791-49e2-8d6b-96e5d775c32f}" removed="1"/>
</clbl:labelList>
</file>

<file path=docProps/app.xml><?xml version="1.0" encoding="utf-8"?>
<Properties xmlns="http://schemas.openxmlformats.org/officeDocument/2006/extended-properties" xmlns:vt="http://schemas.openxmlformats.org/officeDocument/2006/docPropsVTypes">
  <TotalTime>4689</TotalTime>
  <Words>3218</Words>
  <Application>Microsoft Office PowerPoint</Application>
  <PresentationFormat>Custom</PresentationFormat>
  <Paragraphs>482</Paragraphs>
  <Slides>36</Slides>
  <Notes>34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36</vt:i4>
      </vt:variant>
    </vt:vector>
  </HeadingPairs>
  <TitlesOfParts>
    <vt:vector size="47" baseType="lpstr">
      <vt:lpstr>Open Sans</vt:lpstr>
      <vt:lpstr>Times New Roman</vt:lpstr>
      <vt:lpstr>Open Sans Bold</vt:lpstr>
      <vt:lpstr>Calibri Light</vt:lpstr>
      <vt:lpstr>Montserrat Bold Italics</vt:lpstr>
      <vt:lpstr>Garamond</vt:lpstr>
      <vt:lpstr>Arial</vt:lpstr>
      <vt:lpstr>Calibri</vt:lpstr>
      <vt:lpstr>EB Garamond</vt:lpstr>
      <vt:lpstr>Office Theme</vt:lpstr>
      <vt:lpstr>Hassenfeld__USE THIS ONE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Increasing Pediatric IBH Capacity using Community Health Workers: Baseline Data</vt:lpstr>
      <vt:lpstr>Project Goal: Increase capacity of pediatric practices to identify and manage behavioral health</vt:lpstr>
      <vt:lpstr>Analytic Framework</vt:lpstr>
      <vt:lpstr>Screening Rates</vt:lpstr>
      <vt:lpstr>PowerPoint Presentation</vt:lpstr>
      <vt:lpstr>Screening: Reach</vt:lpstr>
      <vt:lpstr>Screening: Adoption</vt:lpstr>
      <vt:lpstr>Screening: Implementation</vt:lpstr>
      <vt:lpstr>IBH Capacity</vt:lpstr>
      <vt:lpstr>CHW Role</vt:lpstr>
      <vt:lpstr>PowerPoint Presentation</vt:lpstr>
      <vt:lpstr>CHW Reach: Patient Demographics (N = 327)</vt:lpstr>
      <vt:lpstr>CHW Integration: Effectiveness </vt:lpstr>
      <vt:lpstr>% of Patients with the Following Goals Identified or Requested (N = 327)</vt:lpstr>
      <vt:lpstr>CHW Integration: Adoption</vt:lpstr>
      <vt:lpstr>CHW Integration: Adoption</vt:lpstr>
      <vt:lpstr>Case Study</vt:lpstr>
      <vt:lpstr>Case Study</vt:lpstr>
      <vt:lpstr>CHW Integration: Implementation</vt:lpstr>
      <vt:lpstr>Case Study</vt:lpstr>
      <vt:lpstr>CHW Role: Maintenance</vt:lpstr>
      <vt:lpstr>Key Takeaways </vt:lpstr>
      <vt:lpstr>Summary of Findings</vt:lpstr>
      <vt:lpstr>Next steps  </vt:lpstr>
      <vt:lpstr>Next Steps</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Strategy Meeting 5.19.23</dc:title>
  <dc:creator>Michelle Mooney</dc:creator>
  <cp:lastModifiedBy>Phos Ivestei</cp:lastModifiedBy>
  <cp:revision>61</cp:revision>
  <dcterms:created xsi:type="dcterms:W3CDTF">2006-08-16T00:00:00Z</dcterms:created>
  <dcterms:modified xsi:type="dcterms:W3CDTF">2024-09-23T13:46:53Z</dcterms:modified>
  <dc:identifier>DAFjRXn4pus</dc:identifier>
</cp:coreProperties>
</file>