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672" r:id="rId2"/>
    <p:sldMasterId id="2147483692" r:id="rId3"/>
  </p:sldMasterIdLst>
  <p:notesMasterIdLst>
    <p:notesMasterId r:id="rId23"/>
  </p:notesMasterIdLst>
  <p:sldIdLst>
    <p:sldId id="268" r:id="rId4"/>
    <p:sldId id="368" r:id="rId5"/>
    <p:sldId id="369" r:id="rId6"/>
    <p:sldId id="374" r:id="rId7"/>
    <p:sldId id="375" r:id="rId8"/>
    <p:sldId id="378" r:id="rId9"/>
    <p:sldId id="379" r:id="rId10"/>
    <p:sldId id="380" r:id="rId11"/>
    <p:sldId id="370" r:id="rId12"/>
    <p:sldId id="371" r:id="rId13"/>
    <p:sldId id="373" r:id="rId14"/>
    <p:sldId id="381" r:id="rId15"/>
    <p:sldId id="382" r:id="rId16"/>
    <p:sldId id="383" r:id="rId17"/>
    <p:sldId id="384" r:id="rId18"/>
    <p:sldId id="385" r:id="rId19"/>
    <p:sldId id="386" r:id="rId20"/>
    <p:sldId id="372" r:id="rId21"/>
    <p:sldId id="377" r:id="rId2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842" autoAdjust="0"/>
  </p:normalViewPr>
  <p:slideViewPr>
    <p:cSldViewPr>
      <p:cViewPr varScale="1">
        <p:scale>
          <a:sx n="75" d="100"/>
          <a:sy n="75" d="100"/>
        </p:scale>
        <p:origin x="1104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38E06E-6C3A-403F-A692-E9BA4B90E4F5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CE17E7-5B60-4F01-99B6-0383C9BA90F4}">
      <dgm:prSet phldrT="[Text]"/>
      <dgm:spPr>
        <a:solidFill>
          <a:schemeClr val="tx1">
            <a:lumMod val="20000"/>
            <a:lumOff val="8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accent6"/>
              </a:solidFill>
            </a:rPr>
            <a:t>CHWs play an important role in screening and engagement </a:t>
          </a:r>
        </a:p>
      </dgm:t>
    </dgm:pt>
    <dgm:pt modelId="{EF424707-3932-41C8-B1EA-CB556BE1A02D}" type="parTrans" cxnId="{84815AB4-B69E-4415-9E67-77EC7B978DCF}">
      <dgm:prSet/>
      <dgm:spPr/>
      <dgm:t>
        <a:bodyPr/>
        <a:lstStyle/>
        <a:p>
          <a:endParaRPr lang="en-US"/>
        </a:p>
      </dgm:t>
    </dgm:pt>
    <dgm:pt modelId="{18D83696-7ADB-4F83-AC44-29B2C747EAE1}" type="sibTrans" cxnId="{84815AB4-B69E-4415-9E67-77EC7B978DCF}">
      <dgm:prSet/>
      <dgm:spPr/>
      <dgm:t>
        <a:bodyPr/>
        <a:lstStyle/>
        <a:p>
          <a:endParaRPr lang="en-US"/>
        </a:p>
      </dgm:t>
    </dgm:pt>
    <dgm:pt modelId="{5ECE2FFA-5C30-4BB3-977E-6836C2CD69CD}">
      <dgm:prSet phldrT="[Text]" custT="1"/>
      <dgm:spPr/>
      <dgm:t>
        <a:bodyPr/>
        <a:lstStyle/>
        <a:p>
          <a:pPr lvl="1"/>
          <a:r>
            <a:rPr lang="en-US" sz="2800" dirty="0"/>
            <a:t>Chronic conditions</a:t>
          </a:r>
        </a:p>
      </dgm:t>
    </dgm:pt>
    <dgm:pt modelId="{B5794386-962C-4391-BD49-236EBBE0BA83}" type="parTrans" cxnId="{69CA1BAA-DB74-406A-AC2A-F9E3D27492FF}">
      <dgm:prSet/>
      <dgm:spPr/>
      <dgm:t>
        <a:bodyPr/>
        <a:lstStyle/>
        <a:p>
          <a:endParaRPr lang="en-US"/>
        </a:p>
      </dgm:t>
    </dgm:pt>
    <dgm:pt modelId="{9A315570-7B14-46C0-94F9-EEAE44D128A9}" type="sibTrans" cxnId="{69CA1BAA-DB74-406A-AC2A-F9E3D27492FF}">
      <dgm:prSet/>
      <dgm:spPr/>
      <dgm:t>
        <a:bodyPr/>
        <a:lstStyle/>
        <a:p>
          <a:endParaRPr lang="en-US"/>
        </a:p>
      </dgm:t>
    </dgm:pt>
    <dgm:pt modelId="{57C43B28-5573-441D-9ABA-B15F96DB722C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200" dirty="0"/>
            <a:t>Behavioral health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200" dirty="0"/>
            <a:t>(mental health and substance use)</a:t>
          </a:r>
        </a:p>
        <a:p>
          <a:pPr marL="0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dirty="0"/>
        </a:p>
      </dgm:t>
    </dgm:pt>
    <dgm:pt modelId="{44A19934-FEA2-4256-A39E-D90BD8219B8D}" type="parTrans" cxnId="{7B77E7B4-28F6-48A6-91C7-5DB2FF897CE8}">
      <dgm:prSet/>
      <dgm:spPr/>
      <dgm:t>
        <a:bodyPr/>
        <a:lstStyle/>
        <a:p>
          <a:endParaRPr lang="en-US"/>
        </a:p>
      </dgm:t>
    </dgm:pt>
    <dgm:pt modelId="{586CD086-3528-4991-858E-7DA966D3C5B0}" type="sibTrans" cxnId="{7B77E7B4-28F6-48A6-91C7-5DB2FF897CE8}">
      <dgm:prSet/>
      <dgm:spPr/>
      <dgm:t>
        <a:bodyPr/>
        <a:lstStyle/>
        <a:p>
          <a:endParaRPr lang="en-US"/>
        </a:p>
      </dgm:t>
    </dgm:pt>
    <dgm:pt modelId="{1956E6AB-01BA-4FC1-96E0-322722C6E085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200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200" dirty="0"/>
            <a:t>Health Related Social Needs (e.g. housing, food insecurity transportation)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dirty="0"/>
        </a:p>
        <a:p>
          <a:pPr marL="0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dirty="0"/>
        </a:p>
      </dgm:t>
    </dgm:pt>
    <dgm:pt modelId="{5D93D8AA-77D9-4520-8CA5-51770B401512}" type="parTrans" cxnId="{21A10834-B50B-4148-8644-4BB79F9371E3}">
      <dgm:prSet/>
      <dgm:spPr/>
      <dgm:t>
        <a:bodyPr/>
        <a:lstStyle/>
        <a:p>
          <a:endParaRPr lang="en-US"/>
        </a:p>
      </dgm:t>
    </dgm:pt>
    <dgm:pt modelId="{5BF3BBB2-A190-476E-9AE4-F61682C82BA4}" type="sibTrans" cxnId="{21A10834-B50B-4148-8644-4BB79F9371E3}">
      <dgm:prSet/>
      <dgm:spPr/>
      <dgm:t>
        <a:bodyPr/>
        <a:lstStyle/>
        <a:p>
          <a:endParaRPr lang="en-US"/>
        </a:p>
      </dgm:t>
    </dgm:pt>
    <dgm:pt modelId="{FCB489A2-8446-4443-A594-B71AA0BFFF1D}" type="pres">
      <dgm:prSet presAssocID="{1338E06E-6C3A-403F-A692-E9BA4B90E4F5}" presName="composite" presStyleCnt="0">
        <dgm:presLayoutVars>
          <dgm:chMax val="1"/>
          <dgm:dir/>
          <dgm:resizeHandles val="exact"/>
        </dgm:presLayoutVars>
      </dgm:prSet>
      <dgm:spPr/>
    </dgm:pt>
    <dgm:pt modelId="{EB55C72B-F406-4659-BC93-50CE0171161B}" type="pres">
      <dgm:prSet presAssocID="{1ACE17E7-5B60-4F01-99B6-0383C9BA90F4}" presName="roof" presStyleLbl="dkBgShp" presStyleIdx="0" presStyleCnt="2"/>
      <dgm:spPr/>
    </dgm:pt>
    <dgm:pt modelId="{EAB3AA2C-D0E5-496D-9A59-9778B2B1ED34}" type="pres">
      <dgm:prSet presAssocID="{1ACE17E7-5B60-4F01-99B6-0383C9BA90F4}" presName="pillars" presStyleCnt="0"/>
      <dgm:spPr/>
    </dgm:pt>
    <dgm:pt modelId="{7BCE434C-0FCE-48B3-B0A4-54763C1FE345}" type="pres">
      <dgm:prSet presAssocID="{1ACE17E7-5B60-4F01-99B6-0383C9BA90F4}" presName="pillar1" presStyleLbl="node1" presStyleIdx="0" presStyleCnt="3">
        <dgm:presLayoutVars>
          <dgm:bulletEnabled val="1"/>
        </dgm:presLayoutVars>
      </dgm:prSet>
      <dgm:spPr/>
    </dgm:pt>
    <dgm:pt modelId="{6531C797-BBC1-44BA-B0F5-EAC524D3DDBC}" type="pres">
      <dgm:prSet presAssocID="{57C43B28-5573-441D-9ABA-B15F96DB722C}" presName="pillarX" presStyleLbl="node1" presStyleIdx="1" presStyleCnt="3">
        <dgm:presLayoutVars>
          <dgm:bulletEnabled val="1"/>
        </dgm:presLayoutVars>
      </dgm:prSet>
      <dgm:spPr/>
    </dgm:pt>
    <dgm:pt modelId="{57624C31-5418-468F-B044-D3ABEB923212}" type="pres">
      <dgm:prSet presAssocID="{1956E6AB-01BA-4FC1-96E0-322722C6E085}" presName="pillarX" presStyleLbl="node1" presStyleIdx="2" presStyleCnt="3">
        <dgm:presLayoutVars>
          <dgm:bulletEnabled val="1"/>
        </dgm:presLayoutVars>
      </dgm:prSet>
      <dgm:spPr/>
    </dgm:pt>
    <dgm:pt modelId="{4F889ADD-4F6D-4B4E-8616-0DFD4B81E1E6}" type="pres">
      <dgm:prSet presAssocID="{1ACE17E7-5B60-4F01-99B6-0383C9BA90F4}" presName="base" presStyleLbl="dkBgShp" presStyleIdx="1" presStyleCnt="2"/>
      <dgm:spPr/>
    </dgm:pt>
  </dgm:ptLst>
  <dgm:cxnLst>
    <dgm:cxn modelId="{05A3BF15-F686-4039-98D7-5E5C20BBD5B5}" type="presOf" srcId="{1ACE17E7-5B60-4F01-99B6-0383C9BA90F4}" destId="{EB55C72B-F406-4659-BC93-50CE0171161B}" srcOrd="0" destOrd="0" presId="urn:microsoft.com/office/officeart/2005/8/layout/hList3"/>
    <dgm:cxn modelId="{9A23FD21-B9E4-4240-9476-3698BC7A8970}" type="presOf" srcId="{1956E6AB-01BA-4FC1-96E0-322722C6E085}" destId="{57624C31-5418-468F-B044-D3ABEB923212}" srcOrd="0" destOrd="0" presId="urn:microsoft.com/office/officeart/2005/8/layout/hList3"/>
    <dgm:cxn modelId="{21A10834-B50B-4148-8644-4BB79F9371E3}" srcId="{1ACE17E7-5B60-4F01-99B6-0383C9BA90F4}" destId="{1956E6AB-01BA-4FC1-96E0-322722C6E085}" srcOrd="2" destOrd="0" parTransId="{5D93D8AA-77D9-4520-8CA5-51770B401512}" sibTransId="{5BF3BBB2-A190-476E-9AE4-F61682C82BA4}"/>
    <dgm:cxn modelId="{E2DE796C-EF05-4B01-82D5-0DFBFADB5508}" type="presOf" srcId="{5ECE2FFA-5C30-4BB3-977E-6836C2CD69CD}" destId="{7BCE434C-0FCE-48B3-B0A4-54763C1FE345}" srcOrd="0" destOrd="0" presId="urn:microsoft.com/office/officeart/2005/8/layout/hList3"/>
    <dgm:cxn modelId="{69CA1BAA-DB74-406A-AC2A-F9E3D27492FF}" srcId="{1ACE17E7-5B60-4F01-99B6-0383C9BA90F4}" destId="{5ECE2FFA-5C30-4BB3-977E-6836C2CD69CD}" srcOrd="0" destOrd="0" parTransId="{B5794386-962C-4391-BD49-236EBBE0BA83}" sibTransId="{9A315570-7B14-46C0-94F9-EEAE44D128A9}"/>
    <dgm:cxn modelId="{84815AB4-B69E-4415-9E67-77EC7B978DCF}" srcId="{1338E06E-6C3A-403F-A692-E9BA4B90E4F5}" destId="{1ACE17E7-5B60-4F01-99B6-0383C9BA90F4}" srcOrd="0" destOrd="0" parTransId="{EF424707-3932-41C8-B1EA-CB556BE1A02D}" sibTransId="{18D83696-7ADB-4F83-AC44-29B2C747EAE1}"/>
    <dgm:cxn modelId="{7B77E7B4-28F6-48A6-91C7-5DB2FF897CE8}" srcId="{1ACE17E7-5B60-4F01-99B6-0383C9BA90F4}" destId="{57C43B28-5573-441D-9ABA-B15F96DB722C}" srcOrd="1" destOrd="0" parTransId="{44A19934-FEA2-4256-A39E-D90BD8219B8D}" sibTransId="{586CD086-3528-4991-858E-7DA966D3C5B0}"/>
    <dgm:cxn modelId="{C79E9FCE-47DC-4418-8E39-70E2AB7FE119}" type="presOf" srcId="{1338E06E-6C3A-403F-A692-E9BA4B90E4F5}" destId="{FCB489A2-8446-4443-A594-B71AA0BFFF1D}" srcOrd="0" destOrd="0" presId="urn:microsoft.com/office/officeart/2005/8/layout/hList3"/>
    <dgm:cxn modelId="{9E79BAEF-D198-4730-A7F9-3FBB2FCF22D3}" type="presOf" srcId="{57C43B28-5573-441D-9ABA-B15F96DB722C}" destId="{6531C797-BBC1-44BA-B0F5-EAC524D3DDBC}" srcOrd="0" destOrd="0" presId="urn:microsoft.com/office/officeart/2005/8/layout/hList3"/>
    <dgm:cxn modelId="{C9C5F8BB-2F84-4D65-898F-445E28113EF2}" type="presParOf" srcId="{FCB489A2-8446-4443-A594-B71AA0BFFF1D}" destId="{EB55C72B-F406-4659-BC93-50CE0171161B}" srcOrd="0" destOrd="0" presId="urn:microsoft.com/office/officeart/2005/8/layout/hList3"/>
    <dgm:cxn modelId="{7BD72A07-A549-43FA-80B3-3602F916D012}" type="presParOf" srcId="{FCB489A2-8446-4443-A594-B71AA0BFFF1D}" destId="{EAB3AA2C-D0E5-496D-9A59-9778B2B1ED34}" srcOrd="1" destOrd="0" presId="urn:microsoft.com/office/officeart/2005/8/layout/hList3"/>
    <dgm:cxn modelId="{39CF77FB-D3C7-4C4A-A88E-738EF3B6ED84}" type="presParOf" srcId="{EAB3AA2C-D0E5-496D-9A59-9778B2B1ED34}" destId="{7BCE434C-0FCE-48B3-B0A4-54763C1FE345}" srcOrd="0" destOrd="0" presId="urn:microsoft.com/office/officeart/2005/8/layout/hList3"/>
    <dgm:cxn modelId="{C9AB1CBA-489A-497B-B855-049280893880}" type="presParOf" srcId="{EAB3AA2C-D0E5-496D-9A59-9778B2B1ED34}" destId="{6531C797-BBC1-44BA-B0F5-EAC524D3DDBC}" srcOrd="1" destOrd="0" presId="urn:microsoft.com/office/officeart/2005/8/layout/hList3"/>
    <dgm:cxn modelId="{B43DABE4-14BF-4037-BAD9-FC4933C4117C}" type="presParOf" srcId="{EAB3AA2C-D0E5-496D-9A59-9778B2B1ED34}" destId="{57624C31-5418-468F-B044-D3ABEB923212}" srcOrd="2" destOrd="0" presId="urn:microsoft.com/office/officeart/2005/8/layout/hList3"/>
    <dgm:cxn modelId="{D1A4579C-5DBC-44C0-BAE6-5A04DC169828}" type="presParOf" srcId="{FCB489A2-8446-4443-A594-B71AA0BFFF1D}" destId="{4F889ADD-4F6D-4B4E-8616-0DFD4B81E1E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06C665-11AC-4A23-86FB-A39BED4C6A1F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374E02-8478-4043-BAE1-44A416E1F0A6}">
      <dgm:prSet phldrT="[Text]"/>
      <dgm:spPr/>
      <dgm:t>
        <a:bodyPr/>
        <a:lstStyle/>
        <a:p>
          <a:r>
            <a:rPr lang="en-US" dirty="0"/>
            <a:t>Health Education and Training </a:t>
          </a:r>
        </a:p>
      </dgm:t>
    </dgm:pt>
    <dgm:pt modelId="{5552824A-3361-4C0A-901A-AABC40E30A7B}" type="parTrans" cxnId="{ECC7782F-2022-4EDA-B5AC-320DAFE6C306}">
      <dgm:prSet/>
      <dgm:spPr/>
      <dgm:t>
        <a:bodyPr/>
        <a:lstStyle/>
        <a:p>
          <a:endParaRPr lang="en-US"/>
        </a:p>
      </dgm:t>
    </dgm:pt>
    <dgm:pt modelId="{F4F085F1-9FFC-44C5-82D5-ED81685B5233}" type="sibTrans" cxnId="{ECC7782F-2022-4EDA-B5AC-320DAFE6C306}">
      <dgm:prSet/>
      <dgm:spPr/>
      <dgm:t>
        <a:bodyPr/>
        <a:lstStyle/>
        <a:p>
          <a:r>
            <a:rPr lang="en-US" dirty="0"/>
            <a:t>Health Promotion and Coaching</a:t>
          </a:r>
        </a:p>
      </dgm:t>
    </dgm:pt>
    <dgm:pt modelId="{D90674C3-7DBC-4D96-B258-2581906FB337}">
      <dgm:prSet phldrT="[Text]"/>
      <dgm:spPr/>
      <dgm:t>
        <a:bodyPr/>
        <a:lstStyle/>
        <a:p>
          <a:r>
            <a:rPr lang="en-US" dirty="0"/>
            <a:t>Health System Navigation</a:t>
          </a:r>
        </a:p>
      </dgm:t>
    </dgm:pt>
    <dgm:pt modelId="{C114E8A3-CAEE-4675-BFC8-2BE4A071BB5E}" type="parTrans" cxnId="{DCD74FB2-768D-4FE2-9470-213E62A10946}">
      <dgm:prSet/>
      <dgm:spPr/>
      <dgm:t>
        <a:bodyPr/>
        <a:lstStyle/>
        <a:p>
          <a:endParaRPr lang="en-US"/>
        </a:p>
      </dgm:t>
    </dgm:pt>
    <dgm:pt modelId="{7F7B758D-2018-433A-97AD-B1C3B838AEC8}" type="sibTrans" cxnId="{DCD74FB2-768D-4FE2-9470-213E62A10946}">
      <dgm:prSet/>
      <dgm:spPr/>
      <dgm:t>
        <a:bodyPr/>
        <a:lstStyle/>
        <a:p>
          <a:r>
            <a:rPr lang="en-US" dirty="0"/>
            <a:t>Resource Coordination</a:t>
          </a:r>
        </a:p>
      </dgm:t>
    </dgm:pt>
    <dgm:pt modelId="{D8EC0DC6-FAAA-4A3E-A908-BAE0296329A1}">
      <dgm:prSet phldrT="[Text]" custT="1"/>
      <dgm:spPr/>
      <dgm:t>
        <a:bodyPr/>
        <a:lstStyle/>
        <a:p>
          <a:r>
            <a:rPr lang="en-US" sz="1800" dirty="0"/>
            <a:t>Collateral Services </a:t>
          </a:r>
        </a:p>
      </dgm:t>
    </dgm:pt>
    <dgm:pt modelId="{3345A380-1008-41E5-9D58-30F62C3FC2B5}" type="sibTrans" cxnId="{61418782-34D4-4FCB-BD54-2C0E614F985A}">
      <dgm:prSet/>
      <dgm:spPr/>
      <dgm:t>
        <a:bodyPr/>
        <a:lstStyle/>
        <a:p>
          <a:r>
            <a:rPr lang="en-US" dirty="0"/>
            <a:t>Care Planning </a:t>
          </a:r>
        </a:p>
      </dgm:t>
    </dgm:pt>
    <dgm:pt modelId="{C32BE2C7-4BBA-41AD-8F30-A7AB7FCBB684}" type="parTrans" cxnId="{61418782-34D4-4FCB-BD54-2C0E614F985A}">
      <dgm:prSet/>
      <dgm:spPr/>
      <dgm:t>
        <a:bodyPr/>
        <a:lstStyle/>
        <a:p>
          <a:endParaRPr lang="en-US"/>
        </a:p>
      </dgm:t>
    </dgm:pt>
    <dgm:pt modelId="{B984DBDF-B1C2-4617-9A93-1B76955C68A1}" type="pres">
      <dgm:prSet presAssocID="{4106C665-11AC-4A23-86FB-A39BED4C6A1F}" presName="Name0" presStyleCnt="0">
        <dgm:presLayoutVars>
          <dgm:chMax/>
          <dgm:chPref/>
          <dgm:dir/>
          <dgm:animLvl val="lvl"/>
        </dgm:presLayoutVars>
      </dgm:prSet>
      <dgm:spPr/>
    </dgm:pt>
    <dgm:pt modelId="{A3C4B3C6-A1AD-45CD-92B6-B520BEFA0283}" type="pres">
      <dgm:prSet presAssocID="{71374E02-8478-4043-BAE1-44A416E1F0A6}" presName="composite" presStyleCnt="0"/>
      <dgm:spPr/>
    </dgm:pt>
    <dgm:pt modelId="{F39F14AE-80D1-4B92-BB75-8CA71D981D06}" type="pres">
      <dgm:prSet presAssocID="{71374E02-8478-4043-BAE1-44A416E1F0A6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F72306FA-B716-494E-9742-E9661ACE13D7}" type="pres">
      <dgm:prSet presAssocID="{71374E02-8478-4043-BAE1-44A416E1F0A6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9A05B37A-A493-4615-8974-0AF3D62BC0DC}" type="pres">
      <dgm:prSet presAssocID="{71374E02-8478-4043-BAE1-44A416E1F0A6}" presName="BalanceSpacing" presStyleCnt="0"/>
      <dgm:spPr/>
    </dgm:pt>
    <dgm:pt modelId="{E509E0F5-D9C0-41F8-9A73-C93108073157}" type="pres">
      <dgm:prSet presAssocID="{71374E02-8478-4043-BAE1-44A416E1F0A6}" presName="BalanceSpacing1" presStyleCnt="0"/>
      <dgm:spPr/>
    </dgm:pt>
    <dgm:pt modelId="{A251D10D-0614-4E13-B1BC-F6DA08B5DDFC}" type="pres">
      <dgm:prSet presAssocID="{F4F085F1-9FFC-44C5-82D5-ED81685B5233}" presName="Accent1Text" presStyleLbl="node1" presStyleIdx="1" presStyleCnt="6"/>
      <dgm:spPr/>
    </dgm:pt>
    <dgm:pt modelId="{3C55957B-252F-47CA-B4DF-01609104930C}" type="pres">
      <dgm:prSet presAssocID="{F4F085F1-9FFC-44C5-82D5-ED81685B5233}" presName="spaceBetweenRectangles" presStyleCnt="0"/>
      <dgm:spPr/>
    </dgm:pt>
    <dgm:pt modelId="{5024AC1B-7135-40A6-B798-9B6C100E0E95}" type="pres">
      <dgm:prSet presAssocID="{D90674C3-7DBC-4D96-B258-2581906FB337}" presName="composite" presStyleCnt="0"/>
      <dgm:spPr/>
    </dgm:pt>
    <dgm:pt modelId="{66385482-28A8-4470-B6C9-5BEE8A5DB1E3}" type="pres">
      <dgm:prSet presAssocID="{D90674C3-7DBC-4D96-B258-2581906FB337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BD542F01-E98B-4F16-ABC7-CB4A0A9E511A}" type="pres">
      <dgm:prSet presAssocID="{D90674C3-7DBC-4D96-B258-2581906FB337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0C587E6E-AAD0-4A7B-B0A6-32B1C43E8D44}" type="pres">
      <dgm:prSet presAssocID="{D90674C3-7DBC-4D96-B258-2581906FB337}" presName="BalanceSpacing" presStyleCnt="0"/>
      <dgm:spPr/>
    </dgm:pt>
    <dgm:pt modelId="{6E558720-0DBA-4ECC-9ED6-269543DF9E4E}" type="pres">
      <dgm:prSet presAssocID="{D90674C3-7DBC-4D96-B258-2581906FB337}" presName="BalanceSpacing1" presStyleCnt="0"/>
      <dgm:spPr/>
    </dgm:pt>
    <dgm:pt modelId="{4A83B295-04F3-4948-8857-999F260701D1}" type="pres">
      <dgm:prSet presAssocID="{7F7B758D-2018-433A-97AD-B1C3B838AEC8}" presName="Accent1Text" presStyleLbl="node1" presStyleIdx="3" presStyleCnt="6"/>
      <dgm:spPr/>
    </dgm:pt>
    <dgm:pt modelId="{DDF8110B-FBDD-47A3-A835-939CDB4E0AC7}" type="pres">
      <dgm:prSet presAssocID="{7F7B758D-2018-433A-97AD-B1C3B838AEC8}" presName="spaceBetweenRectangles" presStyleCnt="0"/>
      <dgm:spPr/>
    </dgm:pt>
    <dgm:pt modelId="{B8AD92CB-7A1D-49E0-AFF0-95DAC1DBFAEC}" type="pres">
      <dgm:prSet presAssocID="{D8EC0DC6-FAAA-4A3E-A908-BAE0296329A1}" presName="composite" presStyleCnt="0"/>
      <dgm:spPr/>
    </dgm:pt>
    <dgm:pt modelId="{779E95D6-E30E-477F-B2FD-F325DCF37FFF}" type="pres">
      <dgm:prSet presAssocID="{D8EC0DC6-FAAA-4A3E-A908-BAE0296329A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9DEF5C85-B33B-477C-B859-690A269CADE5}" type="pres">
      <dgm:prSet presAssocID="{D8EC0DC6-FAAA-4A3E-A908-BAE0296329A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D7A21FE9-6DFE-47FE-A78A-EF6AD820832E}" type="pres">
      <dgm:prSet presAssocID="{D8EC0DC6-FAAA-4A3E-A908-BAE0296329A1}" presName="BalanceSpacing" presStyleCnt="0"/>
      <dgm:spPr/>
    </dgm:pt>
    <dgm:pt modelId="{7499C272-BA7C-4FC3-9BBD-8A6DD6A56D72}" type="pres">
      <dgm:prSet presAssocID="{D8EC0DC6-FAAA-4A3E-A908-BAE0296329A1}" presName="BalanceSpacing1" presStyleCnt="0"/>
      <dgm:spPr/>
    </dgm:pt>
    <dgm:pt modelId="{D2D0B557-8974-41B3-A0DA-D2AE2F865EA5}" type="pres">
      <dgm:prSet presAssocID="{3345A380-1008-41E5-9D58-30F62C3FC2B5}" presName="Accent1Text" presStyleLbl="node1" presStyleIdx="5" presStyleCnt="6"/>
      <dgm:spPr/>
    </dgm:pt>
  </dgm:ptLst>
  <dgm:cxnLst>
    <dgm:cxn modelId="{023DCE08-E43E-48F2-BE96-37ACEE23C1D2}" type="presOf" srcId="{4106C665-11AC-4A23-86FB-A39BED4C6A1F}" destId="{B984DBDF-B1C2-4617-9A93-1B76955C68A1}" srcOrd="0" destOrd="0" presId="urn:microsoft.com/office/officeart/2008/layout/AlternatingHexagons"/>
    <dgm:cxn modelId="{B2723929-7C68-46BF-BC32-1D49B7B8B8CB}" type="presOf" srcId="{7F7B758D-2018-433A-97AD-B1C3B838AEC8}" destId="{4A83B295-04F3-4948-8857-999F260701D1}" srcOrd="0" destOrd="0" presId="urn:microsoft.com/office/officeart/2008/layout/AlternatingHexagons"/>
    <dgm:cxn modelId="{ECC7782F-2022-4EDA-B5AC-320DAFE6C306}" srcId="{4106C665-11AC-4A23-86FB-A39BED4C6A1F}" destId="{71374E02-8478-4043-BAE1-44A416E1F0A6}" srcOrd="0" destOrd="0" parTransId="{5552824A-3361-4C0A-901A-AABC40E30A7B}" sibTransId="{F4F085F1-9FFC-44C5-82D5-ED81685B5233}"/>
    <dgm:cxn modelId="{71CDD878-4EDE-4D20-BC18-61C368CB896B}" type="presOf" srcId="{71374E02-8478-4043-BAE1-44A416E1F0A6}" destId="{F39F14AE-80D1-4B92-BB75-8CA71D981D06}" srcOrd="0" destOrd="0" presId="urn:microsoft.com/office/officeart/2008/layout/AlternatingHexagons"/>
    <dgm:cxn modelId="{61418782-34D4-4FCB-BD54-2C0E614F985A}" srcId="{4106C665-11AC-4A23-86FB-A39BED4C6A1F}" destId="{D8EC0DC6-FAAA-4A3E-A908-BAE0296329A1}" srcOrd="2" destOrd="0" parTransId="{C32BE2C7-4BBA-41AD-8F30-A7AB7FCBB684}" sibTransId="{3345A380-1008-41E5-9D58-30F62C3FC2B5}"/>
    <dgm:cxn modelId="{28650D8D-9D04-4D2B-806C-45B365AA985E}" type="presOf" srcId="{3345A380-1008-41E5-9D58-30F62C3FC2B5}" destId="{D2D0B557-8974-41B3-A0DA-D2AE2F865EA5}" srcOrd="0" destOrd="0" presId="urn:microsoft.com/office/officeart/2008/layout/AlternatingHexagons"/>
    <dgm:cxn modelId="{5C2C8A91-51DB-4098-B383-E2983B1A4458}" type="presOf" srcId="{D8EC0DC6-FAAA-4A3E-A908-BAE0296329A1}" destId="{779E95D6-E30E-477F-B2FD-F325DCF37FFF}" srcOrd="0" destOrd="0" presId="urn:microsoft.com/office/officeart/2008/layout/AlternatingHexagons"/>
    <dgm:cxn modelId="{DCD74FB2-768D-4FE2-9470-213E62A10946}" srcId="{4106C665-11AC-4A23-86FB-A39BED4C6A1F}" destId="{D90674C3-7DBC-4D96-B258-2581906FB337}" srcOrd="1" destOrd="0" parTransId="{C114E8A3-CAEE-4675-BFC8-2BE4A071BB5E}" sibTransId="{7F7B758D-2018-433A-97AD-B1C3B838AEC8}"/>
    <dgm:cxn modelId="{B6FD2BB4-90D3-4439-A1B3-C2E2F19059C4}" type="presOf" srcId="{D90674C3-7DBC-4D96-B258-2581906FB337}" destId="{66385482-28A8-4470-B6C9-5BEE8A5DB1E3}" srcOrd="0" destOrd="0" presId="urn:microsoft.com/office/officeart/2008/layout/AlternatingHexagons"/>
    <dgm:cxn modelId="{DB1D15FF-F0DC-4F03-9CD4-13E6A5679259}" type="presOf" srcId="{F4F085F1-9FFC-44C5-82D5-ED81685B5233}" destId="{A251D10D-0614-4E13-B1BC-F6DA08B5DDFC}" srcOrd="0" destOrd="0" presId="urn:microsoft.com/office/officeart/2008/layout/AlternatingHexagons"/>
    <dgm:cxn modelId="{508E908A-A079-4E38-95EE-6ADA06530162}" type="presParOf" srcId="{B984DBDF-B1C2-4617-9A93-1B76955C68A1}" destId="{A3C4B3C6-A1AD-45CD-92B6-B520BEFA0283}" srcOrd="0" destOrd="0" presId="urn:microsoft.com/office/officeart/2008/layout/AlternatingHexagons"/>
    <dgm:cxn modelId="{2803F9DE-B497-4F54-B121-0E2BA07A392C}" type="presParOf" srcId="{A3C4B3C6-A1AD-45CD-92B6-B520BEFA0283}" destId="{F39F14AE-80D1-4B92-BB75-8CA71D981D06}" srcOrd="0" destOrd="0" presId="urn:microsoft.com/office/officeart/2008/layout/AlternatingHexagons"/>
    <dgm:cxn modelId="{79CE52F5-10F7-4EDE-A7BE-B3A6F94FBC1A}" type="presParOf" srcId="{A3C4B3C6-A1AD-45CD-92B6-B520BEFA0283}" destId="{F72306FA-B716-494E-9742-E9661ACE13D7}" srcOrd="1" destOrd="0" presId="urn:microsoft.com/office/officeart/2008/layout/AlternatingHexagons"/>
    <dgm:cxn modelId="{8C210C4F-326B-424B-B6C4-223C869A30B6}" type="presParOf" srcId="{A3C4B3C6-A1AD-45CD-92B6-B520BEFA0283}" destId="{9A05B37A-A493-4615-8974-0AF3D62BC0DC}" srcOrd="2" destOrd="0" presId="urn:microsoft.com/office/officeart/2008/layout/AlternatingHexagons"/>
    <dgm:cxn modelId="{70CE0DF6-F0E9-44DE-AF2D-563037E13C72}" type="presParOf" srcId="{A3C4B3C6-A1AD-45CD-92B6-B520BEFA0283}" destId="{E509E0F5-D9C0-41F8-9A73-C93108073157}" srcOrd="3" destOrd="0" presId="urn:microsoft.com/office/officeart/2008/layout/AlternatingHexagons"/>
    <dgm:cxn modelId="{2DB3E518-C1E0-4246-9BAF-6EE4C561C29E}" type="presParOf" srcId="{A3C4B3C6-A1AD-45CD-92B6-B520BEFA0283}" destId="{A251D10D-0614-4E13-B1BC-F6DA08B5DDFC}" srcOrd="4" destOrd="0" presId="urn:microsoft.com/office/officeart/2008/layout/AlternatingHexagons"/>
    <dgm:cxn modelId="{1259CBBE-0D1A-4973-B56C-E8FDEDF8FFD8}" type="presParOf" srcId="{B984DBDF-B1C2-4617-9A93-1B76955C68A1}" destId="{3C55957B-252F-47CA-B4DF-01609104930C}" srcOrd="1" destOrd="0" presId="urn:microsoft.com/office/officeart/2008/layout/AlternatingHexagons"/>
    <dgm:cxn modelId="{3008D153-8C01-424A-B6B4-A80D800FDBA7}" type="presParOf" srcId="{B984DBDF-B1C2-4617-9A93-1B76955C68A1}" destId="{5024AC1B-7135-40A6-B798-9B6C100E0E95}" srcOrd="2" destOrd="0" presId="urn:microsoft.com/office/officeart/2008/layout/AlternatingHexagons"/>
    <dgm:cxn modelId="{FDAA48AE-23D2-4557-89B3-2171CA468D90}" type="presParOf" srcId="{5024AC1B-7135-40A6-B798-9B6C100E0E95}" destId="{66385482-28A8-4470-B6C9-5BEE8A5DB1E3}" srcOrd="0" destOrd="0" presId="urn:microsoft.com/office/officeart/2008/layout/AlternatingHexagons"/>
    <dgm:cxn modelId="{8AE23494-FF43-4BDF-ABF5-085B3289AFB6}" type="presParOf" srcId="{5024AC1B-7135-40A6-B798-9B6C100E0E95}" destId="{BD542F01-E98B-4F16-ABC7-CB4A0A9E511A}" srcOrd="1" destOrd="0" presId="urn:microsoft.com/office/officeart/2008/layout/AlternatingHexagons"/>
    <dgm:cxn modelId="{472F017E-0630-4F9A-BEB9-2713B350A2C1}" type="presParOf" srcId="{5024AC1B-7135-40A6-B798-9B6C100E0E95}" destId="{0C587E6E-AAD0-4A7B-B0A6-32B1C43E8D44}" srcOrd="2" destOrd="0" presId="urn:microsoft.com/office/officeart/2008/layout/AlternatingHexagons"/>
    <dgm:cxn modelId="{98700DC4-9960-4B72-8D1E-D2B650F6A489}" type="presParOf" srcId="{5024AC1B-7135-40A6-B798-9B6C100E0E95}" destId="{6E558720-0DBA-4ECC-9ED6-269543DF9E4E}" srcOrd="3" destOrd="0" presId="urn:microsoft.com/office/officeart/2008/layout/AlternatingHexagons"/>
    <dgm:cxn modelId="{1D8B22B1-FE15-4A87-9CC5-1CC0014A5C3E}" type="presParOf" srcId="{5024AC1B-7135-40A6-B798-9B6C100E0E95}" destId="{4A83B295-04F3-4948-8857-999F260701D1}" srcOrd="4" destOrd="0" presId="urn:microsoft.com/office/officeart/2008/layout/AlternatingHexagons"/>
    <dgm:cxn modelId="{1B6710FB-7B6B-4D73-98AA-91A1781FA65B}" type="presParOf" srcId="{B984DBDF-B1C2-4617-9A93-1B76955C68A1}" destId="{DDF8110B-FBDD-47A3-A835-939CDB4E0AC7}" srcOrd="3" destOrd="0" presId="urn:microsoft.com/office/officeart/2008/layout/AlternatingHexagons"/>
    <dgm:cxn modelId="{272CAEEC-5256-402A-83A9-C800CC287261}" type="presParOf" srcId="{B984DBDF-B1C2-4617-9A93-1B76955C68A1}" destId="{B8AD92CB-7A1D-49E0-AFF0-95DAC1DBFAEC}" srcOrd="4" destOrd="0" presId="urn:microsoft.com/office/officeart/2008/layout/AlternatingHexagons"/>
    <dgm:cxn modelId="{9C75576F-9792-4EA7-88DF-9D342CF460CE}" type="presParOf" srcId="{B8AD92CB-7A1D-49E0-AFF0-95DAC1DBFAEC}" destId="{779E95D6-E30E-477F-B2FD-F325DCF37FFF}" srcOrd="0" destOrd="0" presId="urn:microsoft.com/office/officeart/2008/layout/AlternatingHexagons"/>
    <dgm:cxn modelId="{9AFD1C99-B3AC-46C4-B41F-28EE3CE29E37}" type="presParOf" srcId="{B8AD92CB-7A1D-49E0-AFF0-95DAC1DBFAEC}" destId="{9DEF5C85-B33B-477C-B859-690A269CADE5}" srcOrd="1" destOrd="0" presId="urn:microsoft.com/office/officeart/2008/layout/AlternatingHexagons"/>
    <dgm:cxn modelId="{213BAD98-E0DA-416C-B1D6-C35F04362937}" type="presParOf" srcId="{B8AD92CB-7A1D-49E0-AFF0-95DAC1DBFAEC}" destId="{D7A21FE9-6DFE-47FE-A78A-EF6AD820832E}" srcOrd="2" destOrd="0" presId="urn:microsoft.com/office/officeart/2008/layout/AlternatingHexagons"/>
    <dgm:cxn modelId="{716F3F08-2876-45E2-A064-B11937931888}" type="presParOf" srcId="{B8AD92CB-7A1D-49E0-AFF0-95DAC1DBFAEC}" destId="{7499C272-BA7C-4FC3-9BBD-8A6DD6A56D72}" srcOrd="3" destOrd="0" presId="urn:microsoft.com/office/officeart/2008/layout/AlternatingHexagons"/>
    <dgm:cxn modelId="{D4ACD6E2-6507-49A4-B8CE-C20792569DB9}" type="presParOf" srcId="{B8AD92CB-7A1D-49E0-AFF0-95DAC1DBFAEC}" destId="{D2D0B557-8974-41B3-A0DA-D2AE2F865EA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4CE18B-9A10-43BE-B473-DAEFEEEB108A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258C978F-5C1D-4201-894B-09CB571914BB}">
      <dgm:prSet phldrT="[Text]"/>
      <dgm:spPr/>
      <dgm:t>
        <a:bodyPr/>
        <a:lstStyle/>
        <a:p>
          <a:r>
            <a:rPr lang="en-US" dirty="0">
              <a:solidFill>
                <a:schemeClr val="accent6"/>
              </a:solidFill>
            </a:rPr>
            <a:t>17 organizations billing for CHW services </a:t>
          </a:r>
        </a:p>
      </dgm:t>
    </dgm:pt>
    <dgm:pt modelId="{806B524D-3953-4C8F-B3A3-CADBC2581D3E}" type="parTrans" cxnId="{CEC2EE4C-8882-452A-B285-EBCEC469C5E8}">
      <dgm:prSet/>
      <dgm:spPr/>
      <dgm:t>
        <a:bodyPr/>
        <a:lstStyle/>
        <a:p>
          <a:endParaRPr lang="en-US"/>
        </a:p>
      </dgm:t>
    </dgm:pt>
    <dgm:pt modelId="{5C713B41-E283-4632-A5AA-37BD2DF39B0A}" type="sibTrans" cxnId="{CEC2EE4C-8882-452A-B285-EBCEC469C5E8}">
      <dgm:prSet/>
      <dgm:spPr/>
      <dgm:t>
        <a:bodyPr/>
        <a:lstStyle/>
        <a:p>
          <a:endParaRPr lang="en-US"/>
        </a:p>
      </dgm:t>
    </dgm:pt>
    <dgm:pt modelId="{7EF41E2D-8BAF-4EE0-BC8C-FFAFB416B0E9}">
      <dgm:prSet phldrT="[Text]"/>
      <dgm:spPr/>
      <dgm:t>
        <a:bodyPr/>
        <a:lstStyle/>
        <a:p>
          <a:r>
            <a:rPr lang="en-US" dirty="0">
              <a:solidFill>
                <a:schemeClr val="accent6"/>
              </a:solidFill>
            </a:rPr>
            <a:t>3,000 Medicaid members receiving CHW services </a:t>
          </a:r>
        </a:p>
      </dgm:t>
    </dgm:pt>
    <dgm:pt modelId="{84B0CE1E-AB5F-461D-A64C-90AFB5B8F0F1}" type="parTrans" cxnId="{2F944C0A-938A-4AED-B048-2168F2AEF615}">
      <dgm:prSet/>
      <dgm:spPr/>
      <dgm:t>
        <a:bodyPr/>
        <a:lstStyle/>
        <a:p>
          <a:endParaRPr lang="en-US"/>
        </a:p>
      </dgm:t>
    </dgm:pt>
    <dgm:pt modelId="{E53A5E5F-C8E2-4C0D-91EE-E7FED8E0DBF9}" type="sibTrans" cxnId="{2F944C0A-938A-4AED-B048-2168F2AEF615}">
      <dgm:prSet/>
      <dgm:spPr/>
      <dgm:t>
        <a:bodyPr/>
        <a:lstStyle/>
        <a:p>
          <a:endParaRPr lang="en-US"/>
        </a:p>
      </dgm:t>
    </dgm:pt>
    <dgm:pt modelId="{FFD8A7ED-ABC4-4D2F-811D-702603E8B981}">
      <dgm:prSet phldrT="[Text]"/>
      <dgm:spPr/>
      <dgm:t>
        <a:bodyPr/>
        <a:lstStyle/>
        <a:p>
          <a:r>
            <a:rPr lang="en-US" dirty="0">
              <a:solidFill>
                <a:schemeClr val="accent6"/>
              </a:solidFill>
            </a:rPr>
            <a:t>$1.8M paid in CHW claims</a:t>
          </a:r>
        </a:p>
      </dgm:t>
    </dgm:pt>
    <dgm:pt modelId="{42B17A13-08E6-4FA8-BA47-3F7E54B21388}" type="parTrans" cxnId="{5DA4E5E2-4921-4E0A-9310-ACFBECE50BAA}">
      <dgm:prSet/>
      <dgm:spPr/>
      <dgm:t>
        <a:bodyPr/>
        <a:lstStyle/>
        <a:p>
          <a:endParaRPr lang="en-US"/>
        </a:p>
      </dgm:t>
    </dgm:pt>
    <dgm:pt modelId="{43EB4751-CBCB-479E-89DA-9C598345A319}" type="sibTrans" cxnId="{5DA4E5E2-4921-4E0A-9310-ACFBECE50BAA}">
      <dgm:prSet/>
      <dgm:spPr/>
      <dgm:t>
        <a:bodyPr/>
        <a:lstStyle/>
        <a:p>
          <a:endParaRPr lang="en-US"/>
        </a:p>
      </dgm:t>
    </dgm:pt>
    <dgm:pt modelId="{5B39BD7C-5A7D-41B9-92C9-38AF7CAD5CF4}" type="pres">
      <dgm:prSet presAssocID="{834CE18B-9A10-43BE-B473-DAEFEEEB108A}" presName="Name0" presStyleCnt="0">
        <dgm:presLayoutVars>
          <dgm:chMax val="7"/>
          <dgm:dir/>
          <dgm:resizeHandles val="exact"/>
        </dgm:presLayoutVars>
      </dgm:prSet>
      <dgm:spPr/>
    </dgm:pt>
    <dgm:pt modelId="{3DB40649-12A6-4FC4-92B8-A720617F1183}" type="pres">
      <dgm:prSet presAssocID="{834CE18B-9A10-43BE-B473-DAEFEEEB108A}" presName="ellipse1" presStyleLbl="vennNode1" presStyleIdx="0" presStyleCnt="3">
        <dgm:presLayoutVars>
          <dgm:bulletEnabled val="1"/>
        </dgm:presLayoutVars>
      </dgm:prSet>
      <dgm:spPr/>
    </dgm:pt>
    <dgm:pt modelId="{3BB3108E-1EC4-4FB0-A2F8-846D42C1D4D5}" type="pres">
      <dgm:prSet presAssocID="{834CE18B-9A10-43BE-B473-DAEFEEEB108A}" presName="ellipse2" presStyleLbl="vennNode1" presStyleIdx="1" presStyleCnt="3">
        <dgm:presLayoutVars>
          <dgm:bulletEnabled val="1"/>
        </dgm:presLayoutVars>
      </dgm:prSet>
      <dgm:spPr/>
    </dgm:pt>
    <dgm:pt modelId="{54919395-8548-4A4A-8B9D-57CD66312247}" type="pres">
      <dgm:prSet presAssocID="{834CE18B-9A10-43BE-B473-DAEFEEEB108A}" presName="ellipse3" presStyleLbl="vennNode1" presStyleIdx="2" presStyleCnt="3">
        <dgm:presLayoutVars>
          <dgm:bulletEnabled val="1"/>
        </dgm:presLayoutVars>
      </dgm:prSet>
      <dgm:spPr/>
    </dgm:pt>
  </dgm:ptLst>
  <dgm:cxnLst>
    <dgm:cxn modelId="{E6298E07-1862-4182-B7D3-6F0558655F5F}" type="presOf" srcId="{FFD8A7ED-ABC4-4D2F-811D-702603E8B981}" destId="{54919395-8548-4A4A-8B9D-57CD66312247}" srcOrd="0" destOrd="0" presId="urn:microsoft.com/office/officeart/2005/8/layout/rings+Icon"/>
    <dgm:cxn modelId="{2F944C0A-938A-4AED-B048-2168F2AEF615}" srcId="{834CE18B-9A10-43BE-B473-DAEFEEEB108A}" destId="{7EF41E2D-8BAF-4EE0-BC8C-FFAFB416B0E9}" srcOrd="1" destOrd="0" parTransId="{84B0CE1E-AB5F-461D-A64C-90AFB5B8F0F1}" sibTransId="{E53A5E5F-C8E2-4C0D-91EE-E7FED8E0DBF9}"/>
    <dgm:cxn modelId="{F28A6B42-0B82-4627-8E63-B70F5DF27109}" type="presOf" srcId="{834CE18B-9A10-43BE-B473-DAEFEEEB108A}" destId="{5B39BD7C-5A7D-41B9-92C9-38AF7CAD5CF4}" srcOrd="0" destOrd="0" presId="urn:microsoft.com/office/officeart/2005/8/layout/rings+Icon"/>
    <dgm:cxn modelId="{8D5D3767-1A16-4A66-AD37-8AE2C5B3241B}" type="presOf" srcId="{7EF41E2D-8BAF-4EE0-BC8C-FFAFB416B0E9}" destId="{3BB3108E-1EC4-4FB0-A2F8-846D42C1D4D5}" srcOrd="0" destOrd="0" presId="urn:microsoft.com/office/officeart/2005/8/layout/rings+Icon"/>
    <dgm:cxn modelId="{2047136B-1B1A-4AFD-9AB0-AB78D6089C2E}" type="presOf" srcId="{258C978F-5C1D-4201-894B-09CB571914BB}" destId="{3DB40649-12A6-4FC4-92B8-A720617F1183}" srcOrd="0" destOrd="0" presId="urn:microsoft.com/office/officeart/2005/8/layout/rings+Icon"/>
    <dgm:cxn modelId="{CEC2EE4C-8882-452A-B285-EBCEC469C5E8}" srcId="{834CE18B-9A10-43BE-B473-DAEFEEEB108A}" destId="{258C978F-5C1D-4201-894B-09CB571914BB}" srcOrd="0" destOrd="0" parTransId="{806B524D-3953-4C8F-B3A3-CADBC2581D3E}" sibTransId="{5C713B41-E283-4632-A5AA-37BD2DF39B0A}"/>
    <dgm:cxn modelId="{5DA4E5E2-4921-4E0A-9310-ACFBECE50BAA}" srcId="{834CE18B-9A10-43BE-B473-DAEFEEEB108A}" destId="{FFD8A7ED-ABC4-4D2F-811D-702603E8B981}" srcOrd="2" destOrd="0" parTransId="{42B17A13-08E6-4FA8-BA47-3F7E54B21388}" sibTransId="{43EB4751-CBCB-479E-89DA-9C598345A319}"/>
    <dgm:cxn modelId="{FE2A8769-FE1B-477A-A49D-767A7EC8264E}" type="presParOf" srcId="{5B39BD7C-5A7D-41B9-92C9-38AF7CAD5CF4}" destId="{3DB40649-12A6-4FC4-92B8-A720617F1183}" srcOrd="0" destOrd="0" presId="urn:microsoft.com/office/officeart/2005/8/layout/rings+Icon"/>
    <dgm:cxn modelId="{2F275710-1737-4BC2-BEBC-3281DCA1D4D1}" type="presParOf" srcId="{5B39BD7C-5A7D-41B9-92C9-38AF7CAD5CF4}" destId="{3BB3108E-1EC4-4FB0-A2F8-846D42C1D4D5}" srcOrd="1" destOrd="0" presId="urn:microsoft.com/office/officeart/2005/8/layout/rings+Icon"/>
    <dgm:cxn modelId="{E8ADC70F-55FD-4092-B9E3-44D0560C737C}" type="presParOf" srcId="{5B39BD7C-5A7D-41B9-92C9-38AF7CAD5CF4}" destId="{54919395-8548-4A4A-8B9D-57CD66312247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5C72B-F406-4659-BC93-50CE0171161B}">
      <dsp:nvSpPr>
        <dsp:cNvPr id="0" name=""/>
        <dsp:cNvSpPr/>
      </dsp:nvSpPr>
      <dsp:spPr>
        <a:xfrm>
          <a:off x="0" y="0"/>
          <a:ext cx="5816600" cy="1121092"/>
        </a:xfrm>
        <a:prstGeom prst="rect">
          <a:avLst/>
        </a:prstGeom>
        <a:solidFill>
          <a:schemeClr val="tx1">
            <a:lumMod val="20000"/>
            <a:lumOff val="8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accent6"/>
              </a:solidFill>
            </a:rPr>
            <a:t>CHWs play an important role in screening and engagement </a:t>
          </a:r>
        </a:p>
      </dsp:txBody>
      <dsp:txXfrm>
        <a:off x="0" y="0"/>
        <a:ext cx="5816600" cy="1121092"/>
      </dsp:txXfrm>
    </dsp:sp>
    <dsp:sp modelId="{7BCE434C-0FCE-48B3-B0A4-54763C1FE345}">
      <dsp:nvSpPr>
        <dsp:cNvPr id="0" name=""/>
        <dsp:cNvSpPr/>
      </dsp:nvSpPr>
      <dsp:spPr>
        <a:xfrm>
          <a:off x="2840" y="1121092"/>
          <a:ext cx="1936973" cy="23542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1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Chronic conditions</a:t>
          </a:r>
        </a:p>
      </dsp:txBody>
      <dsp:txXfrm>
        <a:off x="2840" y="1121092"/>
        <a:ext cx="1936973" cy="2354294"/>
      </dsp:txXfrm>
    </dsp:sp>
    <dsp:sp modelId="{6531C797-BBC1-44BA-B0F5-EAC524D3DDBC}">
      <dsp:nvSpPr>
        <dsp:cNvPr id="0" name=""/>
        <dsp:cNvSpPr/>
      </dsp:nvSpPr>
      <dsp:spPr>
        <a:xfrm>
          <a:off x="1939813" y="1121092"/>
          <a:ext cx="1936973" cy="23542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200" kern="1200" dirty="0"/>
            <a:t>Behavioral health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200" kern="1200" dirty="0"/>
            <a:t>(mental health and substance use)</a:t>
          </a:r>
        </a:p>
        <a:p>
          <a:pPr mar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1939813" y="1121092"/>
        <a:ext cx="1936973" cy="2354294"/>
      </dsp:txXfrm>
    </dsp:sp>
    <dsp:sp modelId="{57624C31-5418-468F-B044-D3ABEB923212}">
      <dsp:nvSpPr>
        <dsp:cNvPr id="0" name=""/>
        <dsp:cNvSpPr/>
      </dsp:nvSpPr>
      <dsp:spPr>
        <a:xfrm>
          <a:off x="3876786" y="1121092"/>
          <a:ext cx="1936973" cy="23542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200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200" kern="1200" dirty="0"/>
            <a:t>Health Related Social Needs (e.g. housing, food insecurity transportation)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kern="1200" dirty="0"/>
        </a:p>
        <a:p>
          <a:pPr mar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3876786" y="1121092"/>
        <a:ext cx="1936973" cy="2354294"/>
      </dsp:txXfrm>
    </dsp:sp>
    <dsp:sp modelId="{4F889ADD-4F6D-4B4E-8616-0DFD4B81E1E6}">
      <dsp:nvSpPr>
        <dsp:cNvPr id="0" name=""/>
        <dsp:cNvSpPr/>
      </dsp:nvSpPr>
      <dsp:spPr>
        <a:xfrm>
          <a:off x="0" y="3475386"/>
          <a:ext cx="5816600" cy="26158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F14AE-80D1-4B92-BB75-8CA71D981D06}">
      <dsp:nvSpPr>
        <dsp:cNvPr id="0" name=""/>
        <dsp:cNvSpPr/>
      </dsp:nvSpPr>
      <dsp:spPr>
        <a:xfrm rot="5400000">
          <a:off x="4855553" y="112244"/>
          <a:ext cx="1724752" cy="150053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Health Education and Training </a:t>
          </a:r>
        </a:p>
      </dsp:txBody>
      <dsp:txXfrm rot="-5400000">
        <a:off x="5201495" y="268909"/>
        <a:ext cx="1032868" cy="1187204"/>
      </dsp:txXfrm>
    </dsp:sp>
    <dsp:sp modelId="{F72306FA-B716-494E-9742-E9661ACE13D7}">
      <dsp:nvSpPr>
        <dsp:cNvPr id="0" name=""/>
        <dsp:cNvSpPr/>
      </dsp:nvSpPr>
      <dsp:spPr>
        <a:xfrm>
          <a:off x="6513730" y="345085"/>
          <a:ext cx="1924823" cy="1034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51D10D-0614-4E13-B1BC-F6DA08B5DDFC}">
      <dsp:nvSpPr>
        <dsp:cNvPr id="0" name=""/>
        <dsp:cNvSpPr/>
      </dsp:nvSpPr>
      <dsp:spPr>
        <a:xfrm rot="5400000">
          <a:off x="3234976" y="112244"/>
          <a:ext cx="1724752" cy="150053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Health Promotion and Coaching</a:t>
          </a:r>
        </a:p>
      </dsp:txBody>
      <dsp:txXfrm rot="-5400000">
        <a:off x="3580918" y="268909"/>
        <a:ext cx="1032868" cy="1187204"/>
      </dsp:txXfrm>
    </dsp:sp>
    <dsp:sp modelId="{66385482-28A8-4470-B6C9-5BEE8A5DB1E3}">
      <dsp:nvSpPr>
        <dsp:cNvPr id="0" name=""/>
        <dsp:cNvSpPr/>
      </dsp:nvSpPr>
      <dsp:spPr>
        <a:xfrm rot="5400000">
          <a:off x="4042160" y="1576214"/>
          <a:ext cx="1724752" cy="150053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Health System Navigation</a:t>
          </a:r>
        </a:p>
      </dsp:txBody>
      <dsp:txXfrm rot="-5400000">
        <a:off x="4388102" y="1732879"/>
        <a:ext cx="1032868" cy="1187204"/>
      </dsp:txXfrm>
    </dsp:sp>
    <dsp:sp modelId="{BD542F01-E98B-4F16-ABC7-CB4A0A9E511A}">
      <dsp:nvSpPr>
        <dsp:cNvPr id="0" name=""/>
        <dsp:cNvSpPr/>
      </dsp:nvSpPr>
      <dsp:spPr>
        <a:xfrm>
          <a:off x="2229445" y="1809055"/>
          <a:ext cx="1862732" cy="1034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83B295-04F3-4948-8857-999F260701D1}">
      <dsp:nvSpPr>
        <dsp:cNvPr id="0" name=""/>
        <dsp:cNvSpPr/>
      </dsp:nvSpPr>
      <dsp:spPr>
        <a:xfrm rot="5400000">
          <a:off x="5662737" y="1576214"/>
          <a:ext cx="1724752" cy="150053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Resource Coordination</a:t>
          </a:r>
        </a:p>
      </dsp:txBody>
      <dsp:txXfrm rot="-5400000">
        <a:off x="6008679" y="1732879"/>
        <a:ext cx="1032868" cy="1187204"/>
      </dsp:txXfrm>
    </dsp:sp>
    <dsp:sp modelId="{779E95D6-E30E-477F-B2FD-F325DCF37FFF}">
      <dsp:nvSpPr>
        <dsp:cNvPr id="0" name=""/>
        <dsp:cNvSpPr/>
      </dsp:nvSpPr>
      <dsp:spPr>
        <a:xfrm rot="5400000">
          <a:off x="4855553" y="3040184"/>
          <a:ext cx="1724752" cy="150053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Collateral Services </a:t>
          </a:r>
        </a:p>
      </dsp:txBody>
      <dsp:txXfrm rot="-5400000">
        <a:off x="5201495" y="3196849"/>
        <a:ext cx="1032868" cy="1187204"/>
      </dsp:txXfrm>
    </dsp:sp>
    <dsp:sp modelId="{9DEF5C85-B33B-477C-B859-690A269CADE5}">
      <dsp:nvSpPr>
        <dsp:cNvPr id="0" name=""/>
        <dsp:cNvSpPr/>
      </dsp:nvSpPr>
      <dsp:spPr>
        <a:xfrm>
          <a:off x="6513730" y="3273025"/>
          <a:ext cx="1924823" cy="1034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D0B557-8974-41B3-A0DA-D2AE2F865EA5}">
      <dsp:nvSpPr>
        <dsp:cNvPr id="0" name=""/>
        <dsp:cNvSpPr/>
      </dsp:nvSpPr>
      <dsp:spPr>
        <a:xfrm rot="5400000">
          <a:off x="3234976" y="3040184"/>
          <a:ext cx="1724752" cy="150053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Care Planning </a:t>
          </a:r>
        </a:p>
      </dsp:txBody>
      <dsp:txXfrm rot="-5400000">
        <a:off x="3580918" y="3196849"/>
        <a:ext cx="1032868" cy="11872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40649-12A6-4FC4-92B8-A720617F1183}">
      <dsp:nvSpPr>
        <dsp:cNvPr id="0" name=""/>
        <dsp:cNvSpPr/>
      </dsp:nvSpPr>
      <dsp:spPr>
        <a:xfrm>
          <a:off x="0" y="696112"/>
          <a:ext cx="2115822" cy="21157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accent6"/>
              </a:solidFill>
            </a:rPr>
            <a:t>17 organizations billing for CHW services </a:t>
          </a:r>
        </a:p>
      </dsp:txBody>
      <dsp:txXfrm>
        <a:off x="309855" y="1005963"/>
        <a:ext cx="1496112" cy="1496090"/>
      </dsp:txXfrm>
    </dsp:sp>
    <dsp:sp modelId="{3BB3108E-1EC4-4FB0-A2F8-846D42C1D4D5}">
      <dsp:nvSpPr>
        <dsp:cNvPr id="0" name=""/>
        <dsp:cNvSpPr/>
      </dsp:nvSpPr>
      <dsp:spPr>
        <a:xfrm>
          <a:off x="1089032" y="2107228"/>
          <a:ext cx="2115822" cy="21157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accent6"/>
              </a:solidFill>
            </a:rPr>
            <a:t>3,000 Medicaid members receiving CHW services </a:t>
          </a:r>
        </a:p>
      </dsp:txBody>
      <dsp:txXfrm>
        <a:off x="1398887" y="2417079"/>
        <a:ext cx="1496112" cy="1496090"/>
      </dsp:txXfrm>
    </dsp:sp>
    <dsp:sp modelId="{54919395-8548-4A4A-8B9D-57CD66312247}">
      <dsp:nvSpPr>
        <dsp:cNvPr id="0" name=""/>
        <dsp:cNvSpPr/>
      </dsp:nvSpPr>
      <dsp:spPr>
        <a:xfrm>
          <a:off x="2176777" y="696112"/>
          <a:ext cx="2115822" cy="21157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accent6"/>
              </a:solidFill>
            </a:rPr>
            <a:t>$1.8M paid in CHW claims</a:t>
          </a:r>
        </a:p>
      </dsp:txBody>
      <dsp:txXfrm>
        <a:off x="2486632" y="1005963"/>
        <a:ext cx="1496112" cy="1496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8422D-082B-4DBC-A481-F55075EBDFE2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F8AC3-AFB5-4F43-9820-1E4522A19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40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LINDA</a:t>
            </a:r>
            <a:endParaRPr dirty="0"/>
          </a:p>
        </p:txBody>
      </p:sp>
      <p:sp>
        <p:nvSpPr>
          <p:cNvPr id="172" name="Google Shape;17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AF654-1998-BE47-9AAB-DC5694F200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7170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F8AC3-AFB5-4F43-9820-1E4522A190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03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F8AC3-AFB5-4F43-9820-1E4522A190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94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F8AC3-AFB5-4F43-9820-1E4522A190F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66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F8AC3-AFB5-4F43-9820-1E4522A190F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06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obj">
  <p:cSld name="Title Only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50502" y="161205"/>
            <a:ext cx="2378482" cy="62314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4"/>
          <p:cNvSpPr/>
          <p:nvPr/>
        </p:nvSpPr>
        <p:spPr>
          <a:xfrm>
            <a:off x="-1" y="0"/>
            <a:ext cx="12192000" cy="695537"/>
          </a:xfrm>
          <a:custGeom>
            <a:avLst/>
            <a:gdLst/>
            <a:ahLst/>
            <a:cxnLst/>
            <a:rect l="l" t="t" r="r" b="b"/>
            <a:pathLst>
              <a:path w="18288000" h="1043305" extrusionOk="0">
                <a:moveTo>
                  <a:pt x="18288000" y="0"/>
                </a:moveTo>
                <a:lnTo>
                  <a:pt x="0" y="0"/>
                </a:lnTo>
                <a:lnTo>
                  <a:pt x="0" y="1043177"/>
                </a:lnTo>
                <a:lnTo>
                  <a:pt x="18288000" y="1043177"/>
                </a:lnTo>
                <a:lnTo>
                  <a:pt x="18288000" y="0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44"/>
          <p:cNvSpPr/>
          <p:nvPr/>
        </p:nvSpPr>
        <p:spPr>
          <a:xfrm>
            <a:off x="0" y="96519"/>
            <a:ext cx="12179300" cy="721360"/>
          </a:xfrm>
          <a:custGeom>
            <a:avLst/>
            <a:gdLst/>
            <a:ahLst/>
            <a:cxnLst/>
            <a:rect l="l" t="t" r="r" b="b"/>
            <a:pathLst>
              <a:path w="18268950" h="1082040" extrusionOk="0">
                <a:moveTo>
                  <a:pt x="18268950" y="0"/>
                </a:moveTo>
                <a:lnTo>
                  <a:pt x="0" y="0"/>
                </a:lnTo>
                <a:lnTo>
                  <a:pt x="0" y="1082040"/>
                </a:lnTo>
                <a:lnTo>
                  <a:pt x="18268950" y="1082040"/>
                </a:lnTo>
                <a:lnTo>
                  <a:pt x="18268950" y="0"/>
                </a:lnTo>
                <a:close/>
              </a:path>
            </a:pathLst>
          </a:custGeom>
          <a:solidFill>
            <a:srgbClr val="006FC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44"/>
          <p:cNvSpPr txBox="1">
            <a:spLocks noGrp="1"/>
          </p:cNvSpPr>
          <p:nvPr>
            <p:ph type="title"/>
          </p:nvPr>
        </p:nvSpPr>
        <p:spPr>
          <a:xfrm>
            <a:off x="188298" y="642112"/>
            <a:ext cx="9108440" cy="574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734" b="1" i="0">
                <a:solidFill>
                  <a:srgbClr val="006FC0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44"/>
          <p:cNvSpPr txBox="1">
            <a:spLocks noGrp="1"/>
          </p:cNvSpPr>
          <p:nvPr>
            <p:ph type="ftr" idx="11"/>
          </p:nvPr>
        </p:nvSpPr>
        <p:spPr>
          <a:xfrm>
            <a:off x="3634063" y="6457533"/>
            <a:ext cx="343408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lt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4" name="Google Shape;24;p44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4"/>
          <p:cNvSpPr txBox="1">
            <a:spLocks noGrp="1"/>
          </p:cNvSpPr>
          <p:nvPr>
            <p:ph type="sldNum" idx="12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1135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ADFA0-E515-054E-9B8F-95152ADB2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0294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423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BE4E8-6EFE-5F46-8687-102AF32F3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641684"/>
            <a:ext cx="3932237" cy="141571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1D1BB-297C-9045-926B-51C3101E3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D4504F-9A18-F54A-A3DD-00A84B7C8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41" indent="0">
              <a:buNone/>
              <a:defRPr sz="1399"/>
            </a:lvl2pPr>
            <a:lvl3pPr marL="914484" indent="0">
              <a:buNone/>
              <a:defRPr sz="1201"/>
            </a:lvl3pPr>
            <a:lvl4pPr marL="1371725" indent="0">
              <a:buNone/>
              <a:defRPr sz="1001"/>
            </a:lvl4pPr>
            <a:lvl5pPr marL="1828966" indent="0">
              <a:buNone/>
              <a:defRPr sz="1001"/>
            </a:lvl5pPr>
            <a:lvl6pPr marL="2286209" indent="0">
              <a:buNone/>
              <a:defRPr sz="1001"/>
            </a:lvl6pPr>
            <a:lvl7pPr marL="2743449" indent="0">
              <a:buNone/>
              <a:defRPr sz="1001"/>
            </a:lvl7pPr>
            <a:lvl8pPr marL="3200692" indent="0">
              <a:buNone/>
              <a:defRPr sz="1001"/>
            </a:lvl8pPr>
            <a:lvl9pPr marL="3657933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3019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40513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718" y="0"/>
            <a:ext cx="635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19"/>
            <a:ext cx="3200400" cy="2148839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4334" y="807480"/>
            <a:ext cx="7066804" cy="53902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667" y="6395144"/>
            <a:ext cx="2618317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9252F06-D974-4759-ACE9-A161C6DF30CD}" type="datetime1">
              <a:rPr lang="en-US"/>
              <a:pPr>
                <a:defRPr/>
              </a:pPr>
              <a:t>4/8/2024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5293" y="6363574"/>
            <a:ext cx="6507051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254" y="6363573"/>
            <a:ext cx="81888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F8873A4-313D-4173-B1C4-3F2E1433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F6074C9D-37D3-E142-BCD5-C65A82F2F3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8718" y="130147"/>
            <a:ext cx="2438400" cy="67733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849BE6-9366-0C45-9026-E567CDB39409}"/>
              </a:ext>
            </a:extLst>
          </p:cNvPr>
          <p:cNvCxnSpPr>
            <a:cxnSpLocks/>
          </p:cNvCxnSpPr>
          <p:nvPr userDrawn="1"/>
        </p:nvCxnSpPr>
        <p:spPr>
          <a:xfrm>
            <a:off x="176462" y="641684"/>
            <a:ext cx="11806990" cy="0"/>
          </a:xfrm>
          <a:prstGeom prst="line">
            <a:avLst/>
          </a:prstGeom>
          <a:ln w="25400">
            <a:solidFill>
              <a:srgbClr val="F7B3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831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8A5F8-CC02-794C-8091-3CDDCFCFB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641684"/>
            <a:ext cx="3932237" cy="141571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7B3395-4A47-5244-8986-53DF27673A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41" indent="0">
              <a:buNone/>
              <a:defRPr sz="2801"/>
            </a:lvl2pPr>
            <a:lvl3pPr marL="914484" indent="0">
              <a:buNone/>
              <a:defRPr sz="2400"/>
            </a:lvl3pPr>
            <a:lvl4pPr marL="1371725" indent="0">
              <a:buNone/>
              <a:defRPr sz="2001"/>
            </a:lvl4pPr>
            <a:lvl5pPr marL="1828966" indent="0">
              <a:buNone/>
              <a:defRPr sz="2001"/>
            </a:lvl5pPr>
            <a:lvl6pPr marL="2286209" indent="0">
              <a:buNone/>
              <a:defRPr sz="2001"/>
            </a:lvl6pPr>
            <a:lvl7pPr marL="2743449" indent="0">
              <a:buNone/>
              <a:defRPr sz="2001"/>
            </a:lvl7pPr>
            <a:lvl8pPr marL="3200692" indent="0">
              <a:buNone/>
              <a:defRPr sz="2001"/>
            </a:lvl8pPr>
            <a:lvl9pPr marL="3657933" indent="0">
              <a:buNone/>
              <a:defRPr sz="2001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965766-4AA8-524E-99FC-04D31DC10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41" indent="0">
              <a:buNone/>
              <a:defRPr sz="1399"/>
            </a:lvl2pPr>
            <a:lvl3pPr marL="914484" indent="0">
              <a:buNone/>
              <a:defRPr sz="1201"/>
            </a:lvl3pPr>
            <a:lvl4pPr marL="1371725" indent="0">
              <a:buNone/>
              <a:defRPr sz="1001"/>
            </a:lvl4pPr>
            <a:lvl5pPr marL="1828966" indent="0">
              <a:buNone/>
              <a:defRPr sz="1001"/>
            </a:lvl5pPr>
            <a:lvl6pPr marL="2286209" indent="0">
              <a:buNone/>
              <a:defRPr sz="1001"/>
            </a:lvl6pPr>
            <a:lvl7pPr marL="2743449" indent="0">
              <a:buNone/>
              <a:defRPr sz="1001"/>
            </a:lvl7pPr>
            <a:lvl8pPr marL="3200692" indent="0">
              <a:buNone/>
              <a:defRPr sz="1001"/>
            </a:lvl8pPr>
            <a:lvl9pPr marL="3657933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0048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DA2D1-44B0-6E47-BB2D-EBAE7A80A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578" y="2710929"/>
            <a:ext cx="10873498" cy="1177550"/>
          </a:xfrm>
        </p:spPr>
        <p:txBody>
          <a:bodyPr anchor="b">
            <a:normAutofit/>
          </a:bodyPr>
          <a:lstStyle>
            <a:lvl1pPr algn="l">
              <a:defRPr sz="5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0E501-A3A1-6942-B050-33FAAA70AE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1578" y="4266996"/>
            <a:ext cx="10873498" cy="1006120"/>
          </a:xfrm>
        </p:spPr>
        <p:txBody>
          <a:bodyPr/>
          <a:lstStyle>
            <a:lvl1pPr marL="0" marR="0" indent="0" algn="l" defTabSz="91448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41" indent="0" algn="ctr">
              <a:buNone/>
              <a:defRPr sz="2001"/>
            </a:lvl2pPr>
            <a:lvl3pPr marL="914484" indent="0" algn="ctr">
              <a:buNone/>
              <a:defRPr sz="1801"/>
            </a:lvl3pPr>
            <a:lvl4pPr marL="1371725" indent="0" algn="ctr">
              <a:buNone/>
              <a:defRPr sz="1600"/>
            </a:lvl4pPr>
            <a:lvl5pPr marL="1828966" indent="0" algn="ctr">
              <a:buNone/>
              <a:defRPr sz="1600"/>
            </a:lvl5pPr>
            <a:lvl6pPr marL="2286209" indent="0" algn="ctr">
              <a:buNone/>
              <a:defRPr sz="1600"/>
            </a:lvl6pPr>
            <a:lvl7pPr marL="2743449" indent="0" algn="ctr">
              <a:buNone/>
              <a:defRPr sz="1600"/>
            </a:lvl7pPr>
            <a:lvl8pPr marL="3200692" indent="0" algn="ctr">
              <a:buNone/>
              <a:defRPr sz="1600"/>
            </a:lvl8pPr>
            <a:lvl9pPr marL="3657933" indent="0" algn="ctr">
              <a:buNone/>
              <a:defRPr sz="1600"/>
            </a:lvl9pPr>
          </a:lstStyle>
          <a:p>
            <a:r>
              <a:rPr lang="en-US" dirty="0"/>
              <a:t>Click to edit Master subtitle style (Names, Titles) </a:t>
            </a:r>
            <a:r>
              <a:rPr lang="en-US" b="1" dirty="0"/>
              <a:t>(Committee Name)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dirty="0"/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Date)</a:t>
            </a:r>
            <a:endParaRPr lang="en-US" dirty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DECF62-4C0A-AE42-87A4-736CEA02F606}"/>
              </a:ext>
            </a:extLst>
          </p:cNvPr>
          <p:cNvSpPr/>
          <p:nvPr userDrawn="1"/>
        </p:nvSpPr>
        <p:spPr>
          <a:xfrm>
            <a:off x="0" y="6297770"/>
            <a:ext cx="12192000" cy="560232"/>
          </a:xfrm>
          <a:prstGeom prst="rect">
            <a:avLst/>
          </a:prstGeom>
          <a:solidFill>
            <a:srgbClr val="F7B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6451041A-816A-D749-9970-4F0089116F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56006" y="921308"/>
            <a:ext cx="5079987" cy="141110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15534" y="5873038"/>
            <a:ext cx="3876959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Care Transformation Collaborative of RI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0FD2E4-E973-8545-837D-308335615927}"/>
              </a:ext>
            </a:extLst>
          </p:cNvPr>
          <p:cNvSpPr/>
          <p:nvPr userDrawn="1"/>
        </p:nvSpPr>
        <p:spPr>
          <a:xfrm>
            <a:off x="0" y="128789"/>
            <a:ext cx="12192000" cy="6954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DE951E-1C9B-F949-930B-A91BC84E0B6B}"/>
              </a:ext>
            </a:extLst>
          </p:cNvPr>
          <p:cNvSpPr/>
          <p:nvPr userDrawn="1"/>
        </p:nvSpPr>
        <p:spPr>
          <a:xfrm>
            <a:off x="0" y="0"/>
            <a:ext cx="12192000" cy="7212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660803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69A4E-0AE5-9F42-877E-12AC156F2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A3848-E5D0-9243-9A93-C6867418A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9584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0BFEB-0562-784E-879B-7B5CFFC2B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9"/>
            <a:ext cx="10515601" cy="2852737"/>
          </a:xfrm>
        </p:spPr>
        <p:txBody>
          <a:bodyPr anchor="b"/>
          <a:lstStyle>
            <a:lvl1pPr>
              <a:defRPr sz="60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9E419B-108F-3D47-94D0-9EE12689E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4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 marL="457241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2pPr>
            <a:lvl3pPr marL="914484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7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2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4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6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9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964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7374B-7ADE-5E49-B2E3-4462C1D3D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01E23-87F2-A04D-925F-C6B364AA3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299C1-3111-9140-A8A0-A0D31B249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5072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41517-3188-F645-B0E6-B9C1BA6A7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641683"/>
            <a:ext cx="10515601" cy="10490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A09903-DA49-8D48-A2AC-32F4C6C44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41" indent="0">
              <a:buNone/>
              <a:defRPr sz="2001" b="1"/>
            </a:lvl2pPr>
            <a:lvl3pPr marL="914484" indent="0">
              <a:buNone/>
              <a:defRPr sz="1801" b="1"/>
            </a:lvl3pPr>
            <a:lvl4pPr marL="1371725" indent="0">
              <a:buNone/>
              <a:defRPr sz="1600" b="1"/>
            </a:lvl4pPr>
            <a:lvl5pPr marL="1828966" indent="0">
              <a:buNone/>
              <a:defRPr sz="1600" b="1"/>
            </a:lvl5pPr>
            <a:lvl6pPr marL="2286209" indent="0">
              <a:buNone/>
              <a:defRPr sz="1600" b="1"/>
            </a:lvl6pPr>
            <a:lvl7pPr marL="2743449" indent="0">
              <a:buNone/>
              <a:defRPr sz="1600" b="1"/>
            </a:lvl7pPr>
            <a:lvl8pPr marL="3200692" indent="0">
              <a:buNone/>
              <a:defRPr sz="1600" b="1"/>
            </a:lvl8pPr>
            <a:lvl9pPr marL="365793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348030-8A58-ED4F-A7B8-4A1DD16F10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8" cy="3684588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D94FA6-04E8-B341-A50C-B4B577374D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41" indent="0">
              <a:buNone/>
              <a:defRPr sz="2001" b="1"/>
            </a:lvl2pPr>
            <a:lvl3pPr marL="914484" indent="0">
              <a:buNone/>
              <a:defRPr sz="1801" b="1"/>
            </a:lvl3pPr>
            <a:lvl4pPr marL="1371725" indent="0">
              <a:buNone/>
              <a:defRPr sz="1600" b="1"/>
            </a:lvl4pPr>
            <a:lvl5pPr marL="1828966" indent="0">
              <a:buNone/>
              <a:defRPr sz="1600" b="1"/>
            </a:lvl5pPr>
            <a:lvl6pPr marL="2286209" indent="0">
              <a:buNone/>
              <a:defRPr sz="1600" b="1"/>
            </a:lvl6pPr>
            <a:lvl7pPr marL="2743449" indent="0">
              <a:buNone/>
              <a:defRPr sz="1600" b="1"/>
            </a:lvl7pPr>
            <a:lvl8pPr marL="3200692" indent="0">
              <a:buNone/>
              <a:defRPr sz="1600" b="1"/>
            </a:lvl8pPr>
            <a:lvl9pPr marL="365793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7E830F-9150-D541-B7C9-17FABC87F5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7" cy="3684588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5545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7"/>
          <p:cNvSpPr/>
          <p:nvPr/>
        </p:nvSpPr>
        <p:spPr>
          <a:xfrm>
            <a:off x="0" y="6306312"/>
            <a:ext cx="12192000" cy="90593"/>
          </a:xfrm>
          <a:custGeom>
            <a:avLst/>
            <a:gdLst/>
            <a:ahLst/>
            <a:cxnLst/>
            <a:rect l="l" t="t" r="r" b="b"/>
            <a:pathLst>
              <a:path w="18288000" h="135890" extrusionOk="0">
                <a:moveTo>
                  <a:pt x="0" y="135635"/>
                </a:moveTo>
                <a:lnTo>
                  <a:pt x="18288000" y="135635"/>
                </a:lnTo>
                <a:lnTo>
                  <a:pt x="1828800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34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50502" y="161205"/>
            <a:ext cx="2378482" cy="623147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7"/>
          <p:cNvSpPr/>
          <p:nvPr/>
        </p:nvSpPr>
        <p:spPr>
          <a:xfrm>
            <a:off x="0" y="6396736"/>
            <a:ext cx="12192000" cy="461433"/>
          </a:xfrm>
          <a:custGeom>
            <a:avLst/>
            <a:gdLst/>
            <a:ahLst/>
            <a:cxnLst/>
            <a:rect l="l" t="t" r="r" b="b"/>
            <a:pathLst>
              <a:path w="18288000" h="692150" extrusionOk="0">
                <a:moveTo>
                  <a:pt x="18288000" y="0"/>
                </a:moveTo>
                <a:lnTo>
                  <a:pt x="0" y="0"/>
                </a:lnTo>
                <a:lnTo>
                  <a:pt x="0" y="691895"/>
                </a:lnTo>
                <a:lnTo>
                  <a:pt x="18288000" y="691895"/>
                </a:lnTo>
                <a:lnTo>
                  <a:pt x="18288000" y="0"/>
                </a:lnTo>
                <a:close/>
              </a:path>
            </a:pathLst>
          </a:custGeom>
          <a:solidFill>
            <a:srgbClr val="006FC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Google Shape;36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3" y="1622551"/>
            <a:ext cx="12182856" cy="4689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161" y="2333751"/>
            <a:ext cx="383031" cy="38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6752" y="1856231"/>
            <a:ext cx="345439" cy="35306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57"/>
          <p:cNvSpPr txBox="1">
            <a:spLocks noGrp="1"/>
          </p:cNvSpPr>
          <p:nvPr>
            <p:ph type="ctrTitle"/>
          </p:nvPr>
        </p:nvSpPr>
        <p:spPr>
          <a:xfrm>
            <a:off x="890693" y="634831"/>
            <a:ext cx="2351617" cy="502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66" b="1" i="0">
                <a:solidFill>
                  <a:srgbClr val="006FC0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0" name="Google Shape;40;p57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1" name="Google Shape;41;p57"/>
          <p:cNvSpPr txBox="1">
            <a:spLocks noGrp="1"/>
          </p:cNvSpPr>
          <p:nvPr>
            <p:ph type="ftr" idx="11"/>
          </p:nvPr>
        </p:nvSpPr>
        <p:spPr>
          <a:xfrm>
            <a:off x="3634063" y="6457533"/>
            <a:ext cx="343408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lt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2" name="Google Shape;42;p57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7"/>
          <p:cNvSpPr txBox="1">
            <a:spLocks noGrp="1"/>
          </p:cNvSpPr>
          <p:nvPr>
            <p:ph type="sldNum" idx="12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5217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ADFA0-E515-054E-9B8F-95152ADB2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2461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6644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BE4E8-6EFE-5F46-8687-102AF32F3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641684"/>
            <a:ext cx="3932237" cy="141571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1D1BB-297C-9045-926B-51C3101E3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2801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2001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2001">
                <a:solidFill>
                  <a:schemeClr val="accent6">
                    <a:lumMod val="50000"/>
                  </a:schemeClr>
                </a:solidFill>
              </a:defRPr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D4504F-9A18-F54A-A3DD-00A84B7C8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6">
                    <a:lumMod val="50000"/>
                  </a:schemeClr>
                </a:solidFill>
              </a:defRPr>
            </a:lvl1pPr>
            <a:lvl2pPr marL="457241" indent="0">
              <a:buNone/>
              <a:defRPr sz="1399"/>
            </a:lvl2pPr>
            <a:lvl3pPr marL="914484" indent="0">
              <a:buNone/>
              <a:defRPr sz="1201"/>
            </a:lvl3pPr>
            <a:lvl4pPr marL="1371725" indent="0">
              <a:buNone/>
              <a:defRPr sz="1001"/>
            </a:lvl4pPr>
            <a:lvl5pPr marL="1828966" indent="0">
              <a:buNone/>
              <a:defRPr sz="1001"/>
            </a:lvl5pPr>
            <a:lvl6pPr marL="2286209" indent="0">
              <a:buNone/>
              <a:defRPr sz="1001"/>
            </a:lvl6pPr>
            <a:lvl7pPr marL="2743449" indent="0">
              <a:buNone/>
              <a:defRPr sz="1001"/>
            </a:lvl7pPr>
            <a:lvl8pPr marL="3200692" indent="0">
              <a:buNone/>
              <a:defRPr sz="1001"/>
            </a:lvl8pPr>
            <a:lvl9pPr marL="3657933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3877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40513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718" y="0"/>
            <a:ext cx="635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19"/>
            <a:ext cx="3200400" cy="2148839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4334" y="807480"/>
            <a:ext cx="7066804" cy="5390298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667" y="6395144"/>
            <a:ext cx="2618317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9252F06-D974-4759-ACE9-A161C6DF30CD}" type="datetime1">
              <a:rPr lang="en-US"/>
              <a:pPr>
                <a:defRPr/>
              </a:pPr>
              <a:t>4/8/2024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5293" y="6363574"/>
            <a:ext cx="6507051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254" y="6363573"/>
            <a:ext cx="81888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F8873A4-313D-4173-B1C4-3F2E1433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F6074C9D-37D3-E142-BCD5-C65A82F2F3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8718" y="130147"/>
            <a:ext cx="2438400" cy="67733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849BE6-9366-0C45-9026-E567CDB39409}"/>
              </a:ext>
            </a:extLst>
          </p:cNvPr>
          <p:cNvCxnSpPr>
            <a:cxnSpLocks/>
          </p:cNvCxnSpPr>
          <p:nvPr userDrawn="1"/>
        </p:nvCxnSpPr>
        <p:spPr>
          <a:xfrm>
            <a:off x="176462" y="641684"/>
            <a:ext cx="11806990" cy="0"/>
          </a:xfrm>
          <a:prstGeom prst="line">
            <a:avLst/>
          </a:prstGeom>
          <a:ln w="25400">
            <a:solidFill>
              <a:srgbClr val="F7B3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605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8A5F8-CC02-794C-8091-3CDDCFCFB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641684"/>
            <a:ext cx="3932237" cy="141571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7B3395-4A47-5244-8986-53DF27673A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50000"/>
                  </a:schemeClr>
                </a:solidFill>
              </a:defRPr>
            </a:lvl1pPr>
            <a:lvl2pPr marL="457241" indent="0">
              <a:buNone/>
              <a:defRPr sz="2801"/>
            </a:lvl2pPr>
            <a:lvl3pPr marL="914484" indent="0">
              <a:buNone/>
              <a:defRPr sz="2400"/>
            </a:lvl3pPr>
            <a:lvl4pPr marL="1371725" indent="0">
              <a:buNone/>
              <a:defRPr sz="2001"/>
            </a:lvl4pPr>
            <a:lvl5pPr marL="1828966" indent="0">
              <a:buNone/>
              <a:defRPr sz="2001"/>
            </a:lvl5pPr>
            <a:lvl6pPr marL="2286209" indent="0">
              <a:buNone/>
              <a:defRPr sz="2001"/>
            </a:lvl6pPr>
            <a:lvl7pPr marL="2743449" indent="0">
              <a:buNone/>
              <a:defRPr sz="2001"/>
            </a:lvl7pPr>
            <a:lvl8pPr marL="3200692" indent="0">
              <a:buNone/>
              <a:defRPr sz="2001"/>
            </a:lvl8pPr>
            <a:lvl9pPr marL="3657933" indent="0">
              <a:buNone/>
              <a:defRPr sz="2001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965766-4AA8-524E-99FC-04D31DC10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6">
                    <a:lumMod val="50000"/>
                  </a:schemeClr>
                </a:solidFill>
              </a:defRPr>
            </a:lvl1pPr>
            <a:lvl2pPr marL="457241" indent="0">
              <a:buNone/>
              <a:defRPr sz="1399"/>
            </a:lvl2pPr>
            <a:lvl3pPr marL="914484" indent="0">
              <a:buNone/>
              <a:defRPr sz="1201"/>
            </a:lvl3pPr>
            <a:lvl4pPr marL="1371725" indent="0">
              <a:buNone/>
              <a:defRPr sz="1001"/>
            </a:lvl4pPr>
            <a:lvl5pPr marL="1828966" indent="0">
              <a:buNone/>
              <a:defRPr sz="1001"/>
            </a:lvl5pPr>
            <a:lvl6pPr marL="2286209" indent="0">
              <a:buNone/>
              <a:defRPr sz="1001"/>
            </a:lvl6pPr>
            <a:lvl7pPr marL="2743449" indent="0">
              <a:buNone/>
              <a:defRPr sz="1001"/>
            </a:lvl7pPr>
            <a:lvl8pPr marL="3200692" indent="0">
              <a:buNone/>
              <a:defRPr sz="1001"/>
            </a:lvl8pPr>
            <a:lvl9pPr marL="3657933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9397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8"/>
          <p:cNvSpPr txBox="1">
            <a:spLocks noGrp="1"/>
          </p:cNvSpPr>
          <p:nvPr>
            <p:ph type="title"/>
          </p:nvPr>
        </p:nvSpPr>
        <p:spPr>
          <a:xfrm>
            <a:off x="188298" y="642112"/>
            <a:ext cx="9108440" cy="574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734" b="1" i="0">
                <a:solidFill>
                  <a:srgbClr val="006FC0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6" name="Google Shape;46;p58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58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58"/>
          <p:cNvSpPr txBox="1">
            <a:spLocks noGrp="1"/>
          </p:cNvSpPr>
          <p:nvPr>
            <p:ph type="ftr" idx="11"/>
          </p:nvPr>
        </p:nvSpPr>
        <p:spPr>
          <a:xfrm>
            <a:off x="3634063" y="6457533"/>
            <a:ext cx="343408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lt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9" name="Google Shape;49;p58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8"/>
          <p:cNvSpPr txBox="1">
            <a:spLocks noGrp="1"/>
          </p:cNvSpPr>
          <p:nvPr>
            <p:ph type="sldNum" idx="12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5399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9"/>
          <p:cNvSpPr txBox="1">
            <a:spLocks noGrp="1"/>
          </p:cNvSpPr>
          <p:nvPr>
            <p:ph type="ftr" idx="11"/>
          </p:nvPr>
        </p:nvSpPr>
        <p:spPr>
          <a:xfrm>
            <a:off x="3634063" y="6457533"/>
            <a:ext cx="343408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lt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3" name="Google Shape;53;p59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9"/>
          <p:cNvSpPr txBox="1">
            <a:spLocks noGrp="1"/>
          </p:cNvSpPr>
          <p:nvPr>
            <p:ph type="sldNum" idx="12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593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DA2D1-44B0-6E47-BB2D-EBAE7A80A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578" y="2710929"/>
            <a:ext cx="10873498" cy="1177550"/>
          </a:xfrm>
        </p:spPr>
        <p:txBody>
          <a:bodyPr anchor="b">
            <a:normAutofit/>
          </a:bodyPr>
          <a:lstStyle>
            <a:lvl1pPr algn="l">
              <a:defRPr sz="5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0E501-A3A1-6942-B050-33FAAA70AE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1578" y="4266996"/>
            <a:ext cx="10873498" cy="1006120"/>
          </a:xfrm>
        </p:spPr>
        <p:txBody>
          <a:bodyPr/>
          <a:lstStyle>
            <a:lvl1pPr marL="0" marR="0" indent="0" algn="l" defTabSz="91448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41" indent="0" algn="ctr">
              <a:buNone/>
              <a:defRPr sz="2001"/>
            </a:lvl2pPr>
            <a:lvl3pPr marL="914484" indent="0" algn="ctr">
              <a:buNone/>
              <a:defRPr sz="1801"/>
            </a:lvl3pPr>
            <a:lvl4pPr marL="1371725" indent="0" algn="ctr">
              <a:buNone/>
              <a:defRPr sz="1600"/>
            </a:lvl4pPr>
            <a:lvl5pPr marL="1828966" indent="0" algn="ctr">
              <a:buNone/>
              <a:defRPr sz="1600"/>
            </a:lvl5pPr>
            <a:lvl6pPr marL="2286209" indent="0" algn="ctr">
              <a:buNone/>
              <a:defRPr sz="1600"/>
            </a:lvl6pPr>
            <a:lvl7pPr marL="2743449" indent="0" algn="ctr">
              <a:buNone/>
              <a:defRPr sz="1600"/>
            </a:lvl7pPr>
            <a:lvl8pPr marL="3200692" indent="0" algn="ctr">
              <a:buNone/>
              <a:defRPr sz="1600"/>
            </a:lvl8pPr>
            <a:lvl9pPr marL="3657933" indent="0" algn="ctr">
              <a:buNone/>
              <a:defRPr sz="1600"/>
            </a:lvl9pPr>
          </a:lstStyle>
          <a:p>
            <a:r>
              <a:rPr lang="en-US" dirty="0"/>
              <a:t>Click to edit Master subtitle style (Names, Titles) </a:t>
            </a:r>
            <a:r>
              <a:rPr lang="en-US" b="1" dirty="0"/>
              <a:t>(Committee Name)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dirty="0"/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Date)</a:t>
            </a:r>
            <a:endParaRPr lang="en-US" dirty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DECF62-4C0A-AE42-87A4-736CEA02F606}"/>
              </a:ext>
            </a:extLst>
          </p:cNvPr>
          <p:cNvSpPr/>
          <p:nvPr userDrawn="1"/>
        </p:nvSpPr>
        <p:spPr>
          <a:xfrm>
            <a:off x="0" y="6297770"/>
            <a:ext cx="12192000" cy="560232"/>
          </a:xfrm>
          <a:prstGeom prst="rect">
            <a:avLst/>
          </a:prstGeom>
          <a:solidFill>
            <a:srgbClr val="F7B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6451041A-816A-D749-9970-4F0089116F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56006" y="921308"/>
            <a:ext cx="5079987" cy="141110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15534" y="5873038"/>
            <a:ext cx="3876959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Care Transformation Collaborative of RI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0FD2E4-E973-8545-837D-308335615927}"/>
              </a:ext>
            </a:extLst>
          </p:cNvPr>
          <p:cNvSpPr/>
          <p:nvPr userDrawn="1"/>
        </p:nvSpPr>
        <p:spPr>
          <a:xfrm>
            <a:off x="0" y="128789"/>
            <a:ext cx="12192000" cy="6954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DE951E-1C9B-F949-930B-A91BC84E0B6B}"/>
              </a:ext>
            </a:extLst>
          </p:cNvPr>
          <p:cNvSpPr/>
          <p:nvPr userDrawn="1"/>
        </p:nvSpPr>
        <p:spPr>
          <a:xfrm>
            <a:off x="0" y="0"/>
            <a:ext cx="12192000" cy="7212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1959556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69A4E-0AE5-9F42-877E-12AC156F2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A3848-E5D0-9243-9A93-C6867418A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7771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0BFEB-0562-784E-879B-7B5CFFC2B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9"/>
            <a:ext cx="10515601" cy="2852737"/>
          </a:xfrm>
        </p:spPr>
        <p:txBody>
          <a:bodyPr anchor="b"/>
          <a:lstStyle>
            <a:lvl1pPr>
              <a:defRPr sz="60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9E419B-108F-3D47-94D0-9EE12689E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4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41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2pPr>
            <a:lvl3pPr marL="914484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7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2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4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6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9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943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7374B-7ADE-5E49-B2E3-4462C1D3D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01E23-87F2-A04D-925F-C6B364AA3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299C1-3111-9140-A8A0-A0D31B249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170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41517-3188-F645-B0E6-B9C1BA6A7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641683"/>
            <a:ext cx="10515601" cy="10490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A09903-DA49-8D48-A2AC-32F4C6C44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41" indent="0">
              <a:buNone/>
              <a:defRPr sz="2001" b="1"/>
            </a:lvl2pPr>
            <a:lvl3pPr marL="914484" indent="0">
              <a:buNone/>
              <a:defRPr sz="1801" b="1"/>
            </a:lvl3pPr>
            <a:lvl4pPr marL="1371725" indent="0">
              <a:buNone/>
              <a:defRPr sz="1600" b="1"/>
            </a:lvl4pPr>
            <a:lvl5pPr marL="1828966" indent="0">
              <a:buNone/>
              <a:defRPr sz="1600" b="1"/>
            </a:lvl5pPr>
            <a:lvl6pPr marL="2286209" indent="0">
              <a:buNone/>
              <a:defRPr sz="1600" b="1"/>
            </a:lvl6pPr>
            <a:lvl7pPr marL="2743449" indent="0">
              <a:buNone/>
              <a:defRPr sz="1600" b="1"/>
            </a:lvl7pPr>
            <a:lvl8pPr marL="3200692" indent="0">
              <a:buNone/>
              <a:defRPr sz="1600" b="1"/>
            </a:lvl8pPr>
            <a:lvl9pPr marL="365793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348030-8A58-ED4F-A7B8-4A1DD16F10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8" cy="368458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D94FA6-04E8-B341-A50C-B4B577374D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41" indent="0">
              <a:buNone/>
              <a:defRPr sz="2001" b="1"/>
            </a:lvl2pPr>
            <a:lvl3pPr marL="914484" indent="0">
              <a:buNone/>
              <a:defRPr sz="1801" b="1"/>
            </a:lvl3pPr>
            <a:lvl4pPr marL="1371725" indent="0">
              <a:buNone/>
              <a:defRPr sz="1600" b="1"/>
            </a:lvl4pPr>
            <a:lvl5pPr marL="1828966" indent="0">
              <a:buNone/>
              <a:defRPr sz="1600" b="1"/>
            </a:lvl5pPr>
            <a:lvl6pPr marL="2286209" indent="0">
              <a:buNone/>
              <a:defRPr sz="1600" b="1"/>
            </a:lvl6pPr>
            <a:lvl7pPr marL="2743449" indent="0">
              <a:buNone/>
              <a:defRPr sz="1600" b="1"/>
            </a:lvl7pPr>
            <a:lvl8pPr marL="3200692" indent="0">
              <a:buNone/>
              <a:defRPr sz="1600" b="1"/>
            </a:lvl8pPr>
            <a:lvl9pPr marL="365793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7E830F-9150-D541-B7C9-17FABC87F5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7" cy="368458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188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/>
          <p:nvPr/>
        </p:nvSpPr>
        <p:spPr>
          <a:xfrm>
            <a:off x="0" y="6306312"/>
            <a:ext cx="12192000" cy="90593"/>
          </a:xfrm>
          <a:custGeom>
            <a:avLst/>
            <a:gdLst/>
            <a:ahLst/>
            <a:cxnLst/>
            <a:rect l="l" t="t" r="r" b="b"/>
            <a:pathLst>
              <a:path w="18288000" h="135890" extrusionOk="0">
                <a:moveTo>
                  <a:pt x="0" y="135635"/>
                </a:moveTo>
                <a:lnTo>
                  <a:pt x="18288000" y="135635"/>
                </a:lnTo>
                <a:lnTo>
                  <a:pt x="1828800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43"/>
          <p:cNvSpPr/>
          <p:nvPr/>
        </p:nvSpPr>
        <p:spPr>
          <a:xfrm>
            <a:off x="0" y="6396736"/>
            <a:ext cx="12192000" cy="461433"/>
          </a:xfrm>
          <a:custGeom>
            <a:avLst/>
            <a:gdLst/>
            <a:ahLst/>
            <a:cxnLst/>
            <a:rect l="l" t="t" r="r" b="b"/>
            <a:pathLst>
              <a:path w="18288000" h="692150" extrusionOk="0">
                <a:moveTo>
                  <a:pt x="18288000" y="0"/>
                </a:moveTo>
                <a:lnTo>
                  <a:pt x="0" y="0"/>
                </a:lnTo>
                <a:lnTo>
                  <a:pt x="0" y="691895"/>
                </a:lnTo>
                <a:lnTo>
                  <a:pt x="18288000" y="691895"/>
                </a:lnTo>
                <a:lnTo>
                  <a:pt x="18288000" y="0"/>
                </a:lnTo>
                <a:close/>
              </a:path>
            </a:pathLst>
          </a:custGeom>
          <a:solidFill>
            <a:srgbClr val="006FC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08820" y="130048"/>
            <a:ext cx="2438400" cy="67767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43"/>
          <p:cNvSpPr txBox="1">
            <a:spLocks noGrp="1"/>
          </p:cNvSpPr>
          <p:nvPr>
            <p:ph type="title"/>
          </p:nvPr>
        </p:nvSpPr>
        <p:spPr>
          <a:xfrm>
            <a:off x="188298" y="642112"/>
            <a:ext cx="910844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1" i="0" u="none" strike="noStrike" cap="none">
                <a:solidFill>
                  <a:srgbClr val="006FC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4" name="Google Shape;14;p43"/>
          <p:cNvSpPr txBox="1">
            <a:spLocks noGrp="1"/>
          </p:cNvSpPr>
          <p:nvPr>
            <p:ph type="body" idx="1"/>
          </p:nvPr>
        </p:nvSpPr>
        <p:spPr>
          <a:xfrm>
            <a:off x="890693" y="1835370"/>
            <a:ext cx="910717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5" name="Google Shape;15;p43"/>
          <p:cNvSpPr txBox="1">
            <a:spLocks noGrp="1"/>
          </p:cNvSpPr>
          <p:nvPr>
            <p:ph type="ftr" idx="11"/>
          </p:nvPr>
        </p:nvSpPr>
        <p:spPr>
          <a:xfrm>
            <a:off x="3634063" y="6457533"/>
            <a:ext cx="343408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lt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6" name="Google Shape;16;p4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43"/>
          <p:cNvSpPr txBox="1">
            <a:spLocks noGrp="1"/>
          </p:cNvSpPr>
          <p:nvPr>
            <p:ph type="sldNum" idx="12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u="none"/>
          </a:p>
        </p:txBody>
      </p:sp>
    </p:spTree>
    <p:extLst>
      <p:ext uri="{BB962C8B-B14F-4D97-AF65-F5344CB8AC3E}">
        <p14:creationId xmlns:p14="http://schemas.microsoft.com/office/powerpoint/2010/main" val="29541958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50FD2E4-E973-8545-837D-308335615927}"/>
              </a:ext>
            </a:extLst>
          </p:cNvPr>
          <p:cNvSpPr/>
          <p:nvPr userDrawn="1"/>
        </p:nvSpPr>
        <p:spPr>
          <a:xfrm>
            <a:off x="0" y="6306422"/>
            <a:ext cx="12192000" cy="546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4F952F-5EBD-B441-98F8-D43B76A30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1684"/>
            <a:ext cx="10515601" cy="1049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81CA2F-EAC7-514E-9EB6-8FA6917AA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FEB6A-119A-4D49-B591-91D20A88E1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BE217-D37F-3B46-A238-743F9246B98D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E5736-0CB6-7643-84E5-931F2AB59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C9676-5C45-234F-83F7-F8661B507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2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F0205-19D0-7E4A-9ED8-815C205B56F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F6074C9D-37D3-E142-BCD5-C65A82F2F3E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608718" y="130147"/>
            <a:ext cx="2438400" cy="67733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849BE6-9366-0C45-9026-E567CDB39409}"/>
              </a:ext>
            </a:extLst>
          </p:cNvPr>
          <p:cNvCxnSpPr>
            <a:cxnSpLocks/>
          </p:cNvCxnSpPr>
          <p:nvPr userDrawn="1"/>
        </p:nvCxnSpPr>
        <p:spPr>
          <a:xfrm>
            <a:off x="176462" y="641684"/>
            <a:ext cx="11806990" cy="0"/>
          </a:xfrm>
          <a:prstGeom prst="line">
            <a:avLst/>
          </a:prstGeom>
          <a:ln w="25400">
            <a:solidFill>
              <a:srgbClr val="F7B3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50FD2E4-E973-8545-837D-308335615927}"/>
              </a:ext>
            </a:extLst>
          </p:cNvPr>
          <p:cNvSpPr/>
          <p:nvPr userDrawn="1"/>
        </p:nvSpPr>
        <p:spPr>
          <a:xfrm>
            <a:off x="0" y="6396911"/>
            <a:ext cx="12192000" cy="4610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4E323F0-759C-C749-AA22-883B54398341}"/>
              </a:ext>
            </a:extLst>
          </p:cNvPr>
          <p:cNvSpPr txBox="1">
            <a:spLocks/>
          </p:cNvSpPr>
          <p:nvPr userDrawn="1"/>
        </p:nvSpPr>
        <p:spPr>
          <a:xfrm>
            <a:off x="838201" y="644842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A414-2E57-E141-944D-0E383832F5B5}" type="datetime1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BE463CF-D589-5343-9B25-534697E39CF9}"/>
              </a:ext>
            </a:extLst>
          </p:cNvPr>
          <p:cNvSpPr txBox="1">
            <a:spLocks/>
          </p:cNvSpPr>
          <p:nvPr userDrawn="1"/>
        </p:nvSpPr>
        <p:spPr>
          <a:xfrm>
            <a:off x="8763002" y="644842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81F0205-19D0-7E4A-9ED8-815C205B56F5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2"/>
          <p:cNvSpPr txBox="1">
            <a:spLocks/>
          </p:cNvSpPr>
          <p:nvPr userDrawn="1"/>
        </p:nvSpPr>
        <p:spPr>
          <a:xfrm>
            <a:off x="3581401" y="6451940"/>
            <a:ext cx="50413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Prepared by Care Transformation Collaborative of RI</a:t>
            </a:r>
          </a:p>
        </p:txBody>
      </p:sp>
    </p:spTree>
    <p:extLst>
      <p:ext uri="{BB962C8B-B14F-4D97-AF65-F5344CB8AC3E}">
        <p14:creationId xmlns:p14="http://schemas.microsoft.com/office/powerpoint/2010/main" val="3728832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hdr="0" ftr="0" dt="0"/>
  <p:txStyles>
    <p:titleStyle>
      <a:lvl1pPr algn="l" defTabSz="914484" rtl="0" eaLnBrk="1" latinLnBrk="0" hangingPunct="1">
        <a:lnSpc>
          <a:spcPct val="90000"/>
        </a:lnSpc>
        <a:spcBef>
          <a:spcPct val="0"/>
        </a:spcBef>
        <a:buNone/>
        <a:defRPr sz="4401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1" indent="-228621" algn="l" defTabSz="914484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1" kern="1200">
          <a:solidFill>
            <a:schemeClr val="tx1"/>
          </a:solidFill>
          <a:latin typeface="+mn-lt"/>
          <a:ea typeface="+mn-ea"/>
          <a:cs typeface="+mn-cs"/>
        </a:defRPr>
      </a:lvl1pPr>
      <a:lvl2pPr marL="685862" indent="-228621" algn="l" defTabSz="91448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03" indent="-228621" algn="l" defTabSz="91448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346" indent="-228621" algn="l" defTabSz="91448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587" indent="-228621" algn="l" defTabSz="91448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828" indent="-228621" algn="l" defTabSz="91448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2071" indent="-228621" algn="l" defTabSz="91448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312" indent="-228621" algn="l" defTabSz="91448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555" indent="-228621" algn="l" defTabSz="91448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8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41" algn="l" defTabSz="91448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84" algn="l" defTabSz="91448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725" algn="l" defTabSz="91448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966" algn="l" defTabSz="91448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209" algn="l" defTabSz="91448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449" algn="l" defTabSz="91448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692" algn="l" defTabSz="91448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933" algn="l" defTabSz="91448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50FD2E4-E973-8545-837D-308335615927}"/>
              </a:ext>
            </a:extLst>
          </p:cNvPr>
          <p:cNvSpPr/>
          <p:nvPr userDrawn="1"/>
        </p:nvSpPr>
        <p:spPr>
          <a:xfrm>
            <a:off x="0" y="6306422"/>
            <a:ext cx="12192000" cy="546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4F952F-5EBD-B441-98F8-D43B76A30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1684"/>
            <a:ext cx="10515601" cy="1049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81CA2F-EAC7-514E-9EB6-8FA6917AA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FEB6A-119A-4D49-B591-91D20A88E1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BE217-D37F-3B46-A238-743F9246B98D}" type="datetime1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E5736-0CB6-7643-84E5-931F2AB59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C9676-5C45-234F-83F7-F8661B507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2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F0205-19D0-7E4A-9ED8-815C205B56F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F6074C9D-37D3-E142-BCD5-C65A82F2F3E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608718" y="130147"/>
            <a:ext cx="2438400" cy="67733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849BE6-9366-0C45-9026-E567CDB39409}"/>
              </a:ext>
            </a:extLst>
          </p:cNvPr>
          <p:cNvCxnSpPr>
            <a:cxnSpLocks/>
          </p:cNvCxnSpPr>
          <p:nvPr userDrawn="1"/>
        </p:nvCxnSpPr>
        <p:spPr>
          <a:xfrm>
            <a:off x="176462" y="641684"/>
            <a:ext cx="11806990" cy="0"/>
          </a:xfrm>
          <a:prstGeom prst="line">
            <a:avLst/>
          </a:prstGeom>
          <a:ln w="25400">
            <a:solidFill>
              <a:srgbClr val="F7B3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50FD2E4-E973-8545-837D-308335615927}"/>
              </a:ext>
            </a:extLst>
          </p:cNvPr>
          <p:cNvSpPr/>
          <p:nvPr userDrawn="1"/>
        </p:nvSpPr>
        <p:spPr>
          <a:xfrm>
            <a:off x="0" y="6396911"/>
            <a:ext cx="12192000" cy="4610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4E323F0-759C-C749-AA22-883B54398341}"/>
              </a:ext>
            </a:extLst>
          </p:cNvPr>
          <p:cNvSpPr txBox="1">
            <a:spLocks/>
          </p:cNvSpPr>
          <p:nvPr userDrawn="1"/>
        </p:nvSpPr>
        <p:spPr>
          <a:xfrm>
            <a:off x="838201" y="644842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A414-2E57-E141-944D-0E383832F5B5}" type="datetime1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BE463CF-D589-5343-9B25-534697E39CF9}"/>
              </a:ext>
            </a:extLst>
          </p:cNvPr>
          <p:cNvSpPr txBox="1">
            <a:spLocks/>
          </p:cNvSpPr>
          <p:nvPr userDrawn="1"/>
        </p:nvSpPr>
        <p:spPr>
          <a:xfrm>
            <a:off x="8763002" y="644842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81F0205-19D0-7E4A-9ED8-815C205B56F5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2"/>
          <p:cNvSpPr txBox="1">
            <a:spLocks/>
          </p:cNvSpPr>
          <p:nvPr userDrawn="1"/>
        </p:nvSpPr>
        <p:spPr>
          <a:xfrm>
            <a:off x="3581401" y="6451940"/>
            <a:ext cx="50413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Prepared by Care Transformation Collaborative of RI</a:t>
            </a:r>
          </a:p>
        </p:txBody>
      </p:sp>
    </p:spTree>
    <p:extLst>
      <p:ext uri="{BB962C8B-B14F-4D97-AF65-F5344CB8AC3E}">
        <p14:creationId xmlns:p14="http://schemas.microsoft.com/office/powerpoint/2010/main" val="20770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</p:sldLayoutIdLst>
  <p:hf hdr="0" ftr="0" dt="0"/>
  <p:txStyles>
    <p:titleStyle>
      <a:lvl1pPr algn="l" defTabSz="914484" rtl="0" eaLnBrk="1" latinLnBrk="0" hangingPunct="1">
        <a:lnSpc>
          <a:spcPct val="90000"/>
        </a:lnSpc>
        <a:spcBef>
          <a:spcPct val="0"/>
        </a:spcBef>
        <a:buNone/>
        <a:defRPr sz="4401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1" indent="-228621" algn="l" defTabSz="914484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1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685862" indent="-228621" algn="l" defTabSz="91448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1143103" indent="-228621" algn="l" defTabSz="91448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1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346" indent="-228621" algn="l" defTabSz="91448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587" indent="-228621" algn="l" defTabSz="91448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828" indent="-228621" algn="l" defTabSz="91448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2071" indent="-228621" algn="l" defTabSz="91448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312" indent="-228621" algn="l" defTabSz="91448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555" indent="-228621" algn="l" defTabSz="91448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8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41" algn="l" defTabSz="91448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84" algn="l" defTabSz="91448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725" algn="l" defTabSz="91448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966" algn="l" defTabSz="91448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209" algn="l" defTabSz="91448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449" algn="l" defTabSz="91448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692" algn="l" defTabSz="91448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933" algn="l" defTabSz="91448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chwari.org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"/>
          <p:cNvSpPr txBox="1"/>
          <p:nvPr/>
        </p:nvSpPr>
        <p:spPr>
          <a:xfrm>
            <a:off x="3642529" y="6466000"/>
            <a:ext cx="3417147" cy="194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ahoma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Prepared by Care Transformation Collaborative of RI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</p:txBody>
      </p:sp>
      <p:sp>
        <p:nvSpPr>
          <p:cNvPr id="175" name="Google Shape;175;p1"/>
          <p:cNvSpPr/>
          <p:nvPr/>
        </p:nvSpPr>
        <p:spPr>
          <a:xfrm>
            <a:off x="0" y="6297676"/>
            <a:ext cx="12192000" cy="560493"/>
          </a:xfrm>
          <a:custGeom>
            <a:avLst/>
            <a:gdLst/>
            <a:ahLst/>
            <a:cxnLst/>
            <a:rect l="l" t="t" r="r" b="b"/>
            <a:pathLst>
              <a:path w="18288000" h="840740" extrusionOk="0">
                <a:moveTo>
                  <a:pt x="18288000" y="0"/>
                </a:moveTo>
                <a:lnTo>
                  <a:pt x="0" y="0"/>
                </a:lnTo>
                <a:lnTo>
                  <a:pt x="0" y="840485"/>
                </a:lnTo>
                <a:lnTo>
                  <a:pt x="18288000" y="840485"/>
                </a:lnTo>
                <a:lnTo>
                  <a:pt x="18288000" y="0"/>
                </a:lnTo>
                <a:close/>
              </a:path>
            </a:pathLst>
          </a:custGeom>
          <a:solidFill>
            <a:srgbClr val="F7B31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8533" y="1055185"/>
            <a:ext cx="4913177" cy="128734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"/>
          <p:cNvSpPr txBox="1">
            <a:spLocks noGrp="1"/>
          </p:cNvSpPr>
          <p:nvPr>
            <p:ph type="title"/>
          </p:nvPr>
        </p:nvSpPr>
        <p:spPr>
          <a:xfrm>
            <a:off x="9946" y="3028480"/>
            <a:ext cx="12191999" cy="565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900" rIns="0" bIns="0" anchor="t" anchorCtr="0">
            <a:spAutoFit/>
          </a:bodyPr>
          <a:lstStyle/>
          <a:p>
            <a:pPr marL="8724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Community Health Workers in Rhode Island</a:t>
            </a:r>
            <a:endParaRPr sz="2404" dirty="0"/>
          </a:p>
        </p:txBody>
      </p:sp>
      <p:sp>
        <p:nvSpPr>
          <p:cNvPr id="180" name="Google Shape;180;p1"/>
          <p:cNvSpPr txBox="1"/>
          <p:nvPr/>
        </p:nvSpPr>
        <p:spPr>
          <a:xfrm>
            <a:off x="4216778" y="4227896"/>
            <a:ext cx="375843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9C3"/>
              </a:buClr>
              <a:buSzPts val="2000"/>
              <a:buFont typeface="Calibri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9C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Date: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April 10, 2024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6847C0-8301-0749-9BAB-722ECF65B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1055185"/>
            <a:ext cx="4157196" cy="12219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4582A2-91C4-A68D-A3B9-BBEE98B1A218}"/>
              </a:ext>
            </a:extLst>
          </p:cNvPr>
          <p:cNvSpPr txBox="1"/>
          <p:nvPr/>
        </p:nvSpPr>
        <p:spPr>
          <a:xfrm>
            <a:off x="1143000" y="5145317"/>
            <a:ext cx="98298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Linda Cabral, Senior Program Manager, CTC-RI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Sarah Lawrence, Executive Director CHWARI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8C19A-3B47-C260-535A-8C1092EDF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CHW Billing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534F2-6C10-A997-8180-AA8E253CE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619" y="1720186"/>
            <a:ext cx="5715000" cy="4351338"/>
          </a:xfrm>
        </p:spPr>
        <p:txBody>
          <a:bodyPr/>
          <a:lstStyle/>
          <a:p>
            <a:r>
              <a:rPr lang="en-US" dirty="0"/>
              <a:t>Fee-for-service billing                     (15-minute increments)</a:t>
            </a:r>
          </a:p>
          <a:p>
            <a:r>
              <a:rPr lang="en-US" dirty="0"/>
              <a:t>No limit to the number of visits/hours allowed per member</a:t>
            </a:r>
          </a:p>
          <a:p>
            <a:r>
              <a:rPr lang="en-US" dirty="0"/>
              <a:t>No restrictions on place of service </a:t>
            </a:r>
          </a:p>
          <a:p>
            <a:r>
              <a:rPr lang="en-US" dirty="0"/>
              <a:t>Must enroll as a CHW provider </a:t>
            </a:r>
          </a:p>
          <a:p>
            <a:pPr lvl="1"/>
            <a:r>
              <a:rPr lang="en-US" dirty="0"/>
              <a:t>https://www.riproviderportal.org/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BED9265-D68C-268A-6CFC-B1EFE395C9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9344575"/>
              </p:ext>
            </p:extLst>
          </p:nvPr>
        </p:nvGraphicFramePr>
        <p:xfrm>
          <a:off x="6934200" y="1066800"/>
          <a:ext cx="4292600" cy="4919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0115312-96FE-D49E-927F-48172D4F5F8D}"/>
              </a:ext>
            </a:extLst>
          </p:cNvPr>
          <p:cNvSpPr txBox="1"/>
          <p:nvPr/>
        </p:nvSpPr>
        <p:spPr>
          <a:xfrm>
            <a:off x="7543800" y="5458739"/>
            <a:ext cx="345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From </a:t>
            </a:r>
            <a:r>
              <a:rPr lang="en-US">
                <a:solidFill>
                  <a:schemeClr val="accent6"/>
                </a:solidFill>
              </a:rPr>
              <a:t>July 2023-January </a:t>
            </a:r>
            <a:r>
              <a:rPr lang="en-US" dirty="0">
                <a:solidFill>
                  <a:schemeClr val="accent6"/>
                </a:solidFill>
              </a:rPr>
              <a:t>2024</a:t>
            </a:r>
          </a:p>
        </p:txBody>
      </p:sp>
      <p:pic>
        <p:nvPicPr>
          <p:cNvPr id="6" name="Content Placeholder 5" descr="A blue and white logo&#10;&#10;Description automatically generated">
            <a:extLst>
              <a:ext uri="{FF2B5EF4-FFF2-40B4-BE49-F238E27FC236}">
                <a16:creationId xmlns:a16="http://schemas.microsoft.com/office/drawing/2014/main" id="{ACDAF895-06FC-1E2E-B6F8-949E3D43A6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18" y="795"/>
            <a:ext cx="2393877" cy="9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87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1E01C-A32C-4948-7DF6-DDD25E781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Medicare coverage of CHW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95580-70A8-D377-F759-EE803AA3F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Effective January 1, 2024, the Medicare Physician Fee Schedule established a Community Health Integration service that includes, “person-centered planning, health system coordination, promoting patient self-advocacy, and facilitating access to community-based resources to address unmet social needs that interfere with the practitioner’s diagnosis and treatment of the patient.” </a:t>
            </a:r>
          </a:p>
          <a:p>
            <a:r>
              <a:rPr lang="en-US" dirty="0"/>
              <a:t>For the first time ever, this Community Health Integration service provision allows Medicare reimbursement for CHWs working under general supervision of a Medicare billing provider.</a:t>
            </a:r>
          </a:p>
        </p:txBody>
      </p:sp>
      <p:pic>
        <p:nvPicPr>
          <p:cNvPr id="4" name="Content Placeholder 5" descr="A blue and white logo&#10;&#10;Description automatically generated">
            <a:extLst>
              <a:ext uri="{FF2B5EF4-FFF2-40B4-BE49-F238E27FC236}">
                <a16:creationId xmlns:a16="http://schemas.microsoft.com/office/drawing/2014/main" id="{56705E30-241C-9002-93A9-BD98CBE90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8" y="795"/>
            <a:ext cx="2393877" cy="9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59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4DD91-35C0-75B9-51F7-FB93306C9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900" y="765174"/>
            <a:ext cx="10515601" cy="1049005"/>
          </a:xfrm>
        </p:spPr>
        <p:txBody>
          <a:bodyPr/>
          <a:lstStyle/>
          <a:p>
            <a:r>
              <a:rPr lang="en-US" dirty="0"/>
              <a:t>CHW Training – min 70 </a:t>
            </a:r>
            <a:r>
              <a:rPr lang="en-US" dirty="0" err="1"/>
              <a:t>hrs</a:t>
            </a:r>
            <a:r>
              <a:rPr lang="en-US" dirty="0"/>
              <a:t> for certification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D35E0-9268-64D8-C393-AC792DB30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Core CHW Training Providers are:</a:t>
            </a:r>
          </a:p>
          <a:p>
            <a:pPr lvl="1"/>
            <a:r>
              <a:rPr lang="en-US" dirty="0"/>
              <a:t>CHWARI (public)</a:t>
            </a:r>
          </a:p>
          <a:p>
            <a:pPr lvl="1"/>
            <a:r>
              <a:rPr lang="en-US" dirty="0"/>
              <a:t>Community Health Innovations-RI (by employer contract)</a:t>
            </a:r>
          </a:p>
          <a:p>
            <a:pPr lvl="1"/>
            <a:r>
              <a:rPr lang="en-US" dirty="0" err="1"/>
              <a:t>Clinica</a:t>
            </a:r>
            <a:r>
              <a:rPr lang="en-US" dirty="0"/>
              <a:t> Esperanza (public)</a:t>
            </a:r>
          </a:p>
          <a:p>
            <a:pPr lvl="1"/>
            <a:r>
              <a:rPr lang="en-US" dirty="0"/>
              <a:t>RIPIN (for employees; largest employer of CHWs in state)</a:t>
            </a:r>
          </a:p>
          <a:p>
            <a:pPr lvl="1"/>
            <a:r>
              <a:rPr lang="en-US" dirty="0"/>
              <a:t>Other agencies exploring</a:t>
            </a:r>
          </a:p>
          <a:p>
            <a:pPr lvl="1"/>
            <a:endParaRPr lang="en-US" dirty="0"/>
          </a:p>
          <a:p>
            <a:r>
              <a:rPr lang="en-US" dirty="0"/>
              <a:t>Currently 384 Community Health Workers in RI are certified, up from 211 when RICB began certifying in 2016</a:t>
            </a:r>
          </a:p>
          <a:p>
            <a:endParaRPr lang="en-US" dirty="0"/>
          </a:p>
        </p:txBody>
      </p:sp>
      <p:pic>
        <p:nvPicPr>
          <p:cNvPr id="4" name="Content Placeholder 5" descr="A blue and white logo&#10;&#10;Description automatically generated">
            <a:extLst>
              <a:ext uri="{FF2B5EF4-FFF2-40B4-BE49-F238E27FC236}">
                <a16:creationId xmlns:a16="http://schemas.microsoft.com/office/drawing/2014/main" id="{5D52C965-48C7-55EB-7D84-BB9253C24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8" y="76994"/>
            <a:ext cx="2393877" cy="9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31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4AB12-762A-BB83-1F5F-A2B44566A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CHW Endorsements (specialty certifications)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10F5A-C252-032A-46C8-92067F99E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RICB created these with SME assistance in response to expressed need by CHWs. The endorsements aim to expand career opportunities for CHWs and they required a CHW certification before applying:</a:t>
            </a:r>
          </a:p>
          <a:p>
            <a:r>
              <a:rPr lang="en-US" dirty="0"/>
              <a:t>2018 Specialty in Cardiovascular Health and Diabetes ( 28 certified)</a:t>
            </a:r>
          </a:p>
          <a:p>
            <a:r>
              <a:rPr lang="en-US" dirty="0"/>
              <a:t>2020 Specialty in Older Adults (13 certified)</a:t>
            </a:r>
          </a:p>
          <a:p>
            <a:r>
              <a:rPr lang="en-US" dirty="0"/>
              <a:t>2024 Specialty certifications in the works:</a:t>
            </a:r>
          </a:p>
          <a:p>
            <a:pPr lvl="1"/>
            <a:r>
              <a:rPr lang="en-US" dirty="0"/>
              <a:t>Dual Certification CHW/Peer Recovery Specialist (PRS) </a:t>
            </a:r>
          </a:p>
          <a:p>
            <a:pPr lvl="1"/>
            <a:r>
              <a:rPr lang="en-US" dirty="0"/>
              <a:t>CHW Supervisor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5" descr="A blue and white logo&#10;&#10;Description automatically generated">
            <a:extLst>
              <a:ext uri="{FF2B5EF4-FFF2-40B4-BE49-F238E27FC236}">
                <a16:creationId xmlns:a16="http://schemas.microsoft.com/office/drawing/2014/main" id="{C0FE87BC-7265-6E37-7ED2-9E5B160F0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8" y="795"/>
            <a:ext cx="2393877" cy="9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29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297C1-6053-D0E9-9575-F558422A5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Training for CHWs - CHWARI</a:t>
            </a:r>
          </a:p>
        </p:txBody>
      </p:sp>
      <p:pic>
        <p:nvPicPr>
          <p:cNvPr id="4" name="Content Placeholder 5" descr="A blue and white logo&#10;&#10;Description automatically generated">
            <a:extLst>
              <a:ext uri="{FF2B5EF4-FFF2-40B4-BE49-F238E27FC236}">
                <a16:creationId xmlns:a16="http://schemas.microsoft.com/office/drawing/2014/main" id="{8E2BB549-49E7-A9E6-E37F-9E7DBB2F5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8" y="795"/>
            <a:ext cx="2393877" cy="913606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D19DE87-B7DE-E3EC-52B2-ED3651C3E6DD}"/>
              </a:ext>
            </a:extLst>
          </p:cNvPr>
          <p:cNvGraphicFramePr>
            <a:graphicFrameLocks noGrp="1"/>
          </p:cNvGraphicFramePr>
          <p:nvPr/>
        </p:nvGraphicFramePr>
        <p:xfrm>
          <a:off x="1133168" y="1716089"/>
          <a:ext cx="9925664" cy="4339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2832">
                  <a:extLst>
                    <a:ext uri="{9D8B030D-6E8A-4147-A177-3AD203B41FA5}">
                      <a16:colId xmlns:a16="http://schemas.microsoft.com/office/drawing/2014/main" val="2690642439"/>
                    </a:ext>
                  </a:extLst>
                </a:gridCol>
                <a:gridCol w="4962832">
                  <a:extLst>
                    <a:ext uri="{9D8B030D-6E8A-4147-A177-3AD203B41FA5}">
                      <a16:colId xmlns:a16="http://schemas.microsoft.com/office/drawing/2014/main" val="2670537987"/>
                    </a:ext>
                  </a:extLst>
                </a:gridCol>
              </a:tblGrid>
              <a:tr h="529572">
                <a:tc>
                  <a:txBody>
                    <a:bodyPr/>
                    <a:lstStyle/>
                    <a:p>
                      <a:endParaRPr lang="en-US" sz="2200" b="1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b="1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609662"/>
                  </a:ext>
                </a:extLst>
              </a:tr>
              <a:tr h="430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accent6"/>
                          </a:solidFill>
                        </a:rPr>
                        <a:t>CVD/DM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accent6"/>
                          </a:solidFill>
                        </a:rPr>
                        <a:t>Racial and Social Justice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434631"/>
                  </a:ext>
                </a:extLst>
              </a:tr>
              <a:tr h="751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accent6"/>
                          </a:solidFill>
                        </a:rPr>
                        <a:t>Older Adults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accent6"/>
                          </a:solidFill>
                        </a:rPr>
                        <a:t>Public Health </a:t>
                      </a:r>
                    </a:p>
                    <a:p>
                      <a:endParaRPr lang="en-US" sz="22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870658"/>
                  </a:ext>
                </a:extLst>
              </a:tr>
              <a:tr h="751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accent6"/>
                          </a:solidFill>
                        </a:rPr>
                        <a:t>Interpersonal Violence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accent6"/>
                          </a:solidFill>
                        </a:rPr>
                        <a:t>CHW Supervisor</a:t>
                      </a:r>
                    </a:p>
                    <a:p>
                      <a:endParaRPr lang="en-US" sz="22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664503"/>
                  </a:ext>
                </a:extLst>
              </a:tr>
              <a:tr h="751844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accent6"/>
                          </a:solidFill>
                        </a:rPr>
                        <a:t>HIV Endorsement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accent6"/>
                          </a:solidFill>
                        </a:rPr>
                        <a:t>CHWs and Housing </a:t>
                      </a:r>
                    </a:p>
                    <a:p>
                      <a:endParaRPr lang="en-US" sz="22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560538"/>
                  </a:ext>
                </a:extLst>
              </a:tr>
              <a:tr h="751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accent6"/>
                          </a:solidFill>
                        </a:rPr>
                        <a:t>Oral Health (RIDOH)</a:t>
                      </a:r>
                    </a:p>
                    <a:p>
                      <a:endParaRPr lang="en-US" sz="22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469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2286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C432E-62A2-3C6A-DC04-EEB82ED80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Advanced Training Providers for CHWs</a:t>
            </a:r>
          </a:p>
        </p:txBody>
      </p:sp>
      <p:pic>
        <p:nvPicPr>
          <p:cNvPr id="4" name="Content Placeholder 5" descr="A blue and white logo&#10;&#10;Description automatically generated">
            <a:extLst>
              <a:ext uri="{FF2B5EF4-FFF2-40B4-BE49-F238E27FC236}">
                <a16:creationId xmlns:a16="http://schemas.microsoft.com/office/drawing/2014/main" id="{DC5DE6B0-E6C2-AC54-16AE-0BE9D504B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8" y="795"/>
            <a:ext cx="2393877" cy="913606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BDA9BE6-4D5A-7FE9-27AA-CBC2FD211CDF}"/>
              </a:ext>
            </a:extLst>
          </p:cNvPr>
          <p:cNvGraphicFramePr>
            <a:graphicFrameLocks noGrp="1"/>
          </p:cNvGraphicFramePr>
          <p:nvPr/>
        </p:nvGraphicFramePr>
        <p:xfrm>
          <a:off x="990600" y="1716089"/>
          <a:ext cx="9925664" cy="4339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2832">
                  <a:extLst>
                    <a:ext uri="{9D8B030D-6E8A-4147-A177-3AD203B41FA5}">
                      <a16:colId xmlns:a16="http://schemas.microsoft.com/office/drawing/2014/main" val="2690642439"/>
                    </a:ext>
                  </a:extLst>
                </a:gridCol>
                <a:gridCol w="4962832">
                  <a:extLst>
                    <a:ext uri="{9D8B030D-6E8A-4147-A177-3AD203B41FA5}">
                      <a16:colId xmlns:a16="http://schemas.microsoft.com/office/drawing/2014/main" val="2670537987"/>
                    </a:ext>
                  </a:extLst>
                </a:gridCol>
              </a:tblGrid>
              <a:tr h="529572">
                <a:tc>
                  <a:txBody>
                    <a:bodyPr/>
                    <a:lstStyle/>
                    <a:p>
                      <a:r>
                        <a:rPr lang="en-US" sz="2200" b="1" dirty="0"/>
                        <a:t>TRAINING PROVIDER</a:t>
                      </a:r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/>
                        <a:t>EXAMPLE TRAINING</a:t>
                      </a:r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609662"/>
                  </a:ext>
                </a:extLst>
              </a:tr>
              <a:tr h="430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accent6"/>
                          </a:solidFill>
                        </a:rPr>
                        <a:t>Medical Legal Partnership of Boston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accent6"/>
                          </a:solidFill>
                        </a:rPr>
                        <a:t>Immigration Basics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434631"/>
                  </a:ext>
                </a:extLst>
              </a:tr>
              <a:tr h="751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accent6"/>
                          </a:solidFill>
                        </a:rPr>
                        <a:t>Rhode Island Parent Information Network (RIPIN)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accent6"/>
                          </a:solidFill>
                        </a:rPr>
                        <a:t>Public Policy 101</a:t>
                      </a:r>
                    </a:p>
                    <a:p>
                      <a:endParaRPr lang="en-US" sz="22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870658"/>
                  </a:ext>
                </a:extLst>
              </a:tr>
              <a:tr h="751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err="1">
                          <a:solidFill>
                            <a:schemeClr val="accent6"/>
                          </a:solidFill>
                        </a:rPr>
                        <a:t>Clinica</a:t>
                      </a:r>
                      <a:r>
                        <a:rPr lang="en-US" sz="2200" b="1" dirty="0">
                          <a:solidFill>
                            <a:schemeClr val="accent6"/>
                          </a:solidFill>
                        </a:rPr>
                        <a:t> Esperanza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accent6"/>
                          </a:solidFill>
                        </a:rPr>
                        <a:t>Vida Sana</a:t>
                      </a:r>
                    </a:p>
                    <a:p>
                      <a:endParaRPr lang="en-US" sz="22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664503"/>
                  </a:ext>
                </a:extLst>
              </a:tr>
              <a:tr h="751844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accent6"/>
                          </a:solidFill>
                        </a:rPr>
                        <a:t>Lifespan Community Health Institute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accent6"/>
                          </a:solidFill>
                        </a:rPr>
                        <a:t>Diabetes Prevention Program</a:t>
                      </a:r>
                    </a:p>
                    <a:p>
                      <a:endParaRPr lang="en-US" sz="22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560538"/>
                  </a:ext>
                </a:extLst>
              </a:tr>
              <a:tr h="751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accent6"/>
                          </a:solidFill>
                        </a:rPr>
                        <a:t>Parent Support Network</a:t>
                      </a:r>
                    </a:p>
                    <a:p>
                      <a:endParaRPr lang="en-US" sz="22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accent6"/>
                          </a:solidFill>
                        </a:rPr>
                        <a:t>Peer Recovery Specialist Training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469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518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A5133-E612-3907-E832-8C716FF94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CHW Workforce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7131C-9B59-3B9C-1CCA-1F9C89060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are a growing number of CHW Gatherings and Support Groups:</a:t>
            </a:r>
          </a:p>
          <a:p>
            <a:r>
              <a:rPr lang="en-US" dirty="0"/>
              <a:t>CHWARI hosts CHW Certification Application Workshops Monthly</a:t>
            </a:r>
          </a:p>
          <a:p>
            <a:r>
              <a:rPr lang="en-US" dirty="0"/>
              <a:t>CHW Networking Gatherings, examples including:</a:t>
            </a:r>
          </a:p>
          <a:p>
            <a:pPr lvl="1"/>
            <a:r>
              <a:rPr lang="en-US" dirty="0"/>
              <a:t>Independent CHW: Pros and Cons</a:t>
            </a:r>
          </a:p>
          <a:p>
            <a:pPr lvl="1"/>
            <a:r>
              <a:rPr lang="en-US" dirty="0"/>
              <a:t>Bladder Control</a:t>
            </a:r>
          </a:p>
          <a:p>
            <a:pPr lvl="1"/>
            <a:r>
              <a:rPr lang="en-US" dirty="0"/>
              <a:t>Mindfulness</a:t>
            </a:r>
          </a:p>
          <a:p>
            <a:pPr lvl="1"/>
            <a:r>
              <a:rPr lang="en-US" dirty="0" err="1"/>
              <a:t>Progreso</a:t>
            </a:r>
            <a:r>
              <a:rPr lang="en-US" dirty="0"/>
              <a:t> Latino</a:t>
            </a:r>
          </a:p>
          <a:p>
            <a:r>
              <a:rPr lang="en-US" dirty="0"/>
              <a:t>CHW Advocacy/Leadership Group</a:t>
            </a:r>
          </a:p>
          <a:p>
            <a:r>
              <a:rPr lang="en-US" dirty="0"/>
              <a:t>Latinx Support Group, Support Group for Formerly Incarcerated CHWs</a:t>
            </a:r>
          </a:p>
          <a:p>
            <a:endParaRPr lang="en-US" dirty="0"/>
          </a:p>
        </p:txBody>
      </p:sp>
      <p:pic>
        <p:nvPicPr>
          <p:cNvPr id="4" name="Content Placeholder 5" descr="A blue and white logo&#10;&#10;Description automatically generated">
            <a:extLst>
              <a:ext uri="{FF2B5EF4-FFF2-40B4-BE49-F238E27FC236}">
                <a16:creationId xmlns:a16="http://schemas.microsoft.com/office/drawing/2014/main" id="{B9A2AA4E-D2A2-39AE-41F2-95EDD2520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8" y="795"/>
            <a:ext cx="2393877" cy="9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23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3E6AD-AFB8-199A-4E94-2FB293DF7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join CHWARI!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BF4C1-D599-8E3F-F395-967F63B73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324600" cy="4351338"/>
          </a:xfrm>
        </p:spPr>
        <p:txBody>
          <a:bodyPr/>
          <a:lstStyle/>
          <a:p>
            <a:r>
              <a:rPr lang="en-US" dirty="0"/>
              <a:t>If you are at all interested in this role, join for free to receive our newsletter and announcements weekly.</a:t>
            </a:r>
          </a:p>
          <a:p>
            <a:r>
              <a:rPr lang="en-US" dirty="0"/>
              <a:t>Consider attending a CHW Networking Gathering – we welcome non CHWs who want to take a look!</a:t>
            </a:r>
          </a:p>
          <a:p>
            <a:r>
              <a:rPr lang="en-US" dirty="0"/>
              <a:t>Follow us on Facebook and keep checking out our website at </a:t>
            </a:r>
            <a:r>
              <a:rPr lang="en-US" dirty="0">
                <a:solidFill>
                  <a:schemeClr val="accent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www.chwari.org</a:t>
            </a:r>
            <a:endParaRPr lang="en-US" dirty="0">
              <a:solidFill>
                <a:schemeClr val="accent6"/>
              </a:solidFill>
            </a:endParaRPr>
          </a:p>
          <a:p>
            <a:endParaRPr lang="en-US" dirty="0"/>
          </a:p>
        </p:txBody>
      </p:sp>
      <p:pic>
        <p:nvPicPr>
          <p:cNvPr id="4" name="Content Placeholder 5" descr="A blue and white logo&#10;&#10;Description automatically generated">
            <a:extLst>
              <a:ext uri="{FF2B5EF4-FFF2-40B4-BE49-F238E27FC236}">
                <a16:creationId xmlns:a16="http://schemas.microsoft.com/office/drawing/2014/main" id="{1B625F93-84E9-33CC-CF46-BD78E9843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8" y="795"/>
            <a:ext cx="2393877" cy="913606"/>
          </a:xfrm>
          <a:prstGeom prst="rect">
            <a:avLst/>
          </a:prstGeom>
        </p:spPr>
      </p:pic>
      <p:pic>
        <p:nvPicPr>
          <p:cNvPr id="6" name="Picture 5" descr="A qr code with black squares&#10;&#10;Description automatically generated">
            <a:extLst>
              <a:ext uri="{FF2B5EF4-FFF2-40B4-BE49-F238E27FC236}">
                <a16:creationId xmlns:a16="http://schemas.microsoft.com/office/drawing/2014/main" id="{96C69260-7196-23AC-A081-980CE18ADF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9" y="1789114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70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AA04E-A247-44CE-3AB8-732D2C287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1684"/>
            <a:ext cx="10515601" cy="1049005"/>
          </a:xfrm>
        </p:spPr>
        <p:txBody>
          <a:bodyPr anchor="ctr">
            <a:normAutofit/>
          </a:bodyPr>
          <a:lstStyle/>
          <a:p>
            <a:r>
              <a:rPr lang="en-US" dirty="0"/>
              <a:t>Looking Ahead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B53BE-4940-920D-00C5-24F53B4E4A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Statewide CHW Strategy Team developed a 3-5 year statewide CHW Road Map to move from conversations to implementation</a:t>
            </a:r>
          </a:p>
          <a:p>
            <a:r>
              <a:rPr lang="en-US" dirty="0"/>
              <a:t>Four active implementations teams addressing multiple milestones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sz="2801" dirty="0"/>
          </a:p>
        </p:txBody>
      </p:sp>
      <p:pic>
        <p:nvPicPr>
          <p:cNvPr id="4" name="Picture 3" descr="A diagram of a diagram of a power&#10;&#10;Description automatically generated">
            <a:extLst>
              <a:ext uri="{FF2B5EF4-FFF2-40B4-BE49-F238E27FC236}">
                <a16:creationId xmlns:a16="http://schemas.microsoft.com/office/drawing/2014/main" id="{D16005EC-9A1E-2375-B8C3-18771BD40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401" y="2057400"/>
            <a:ext cx="5803182" cy="3298230"/>
          </a:xfrm>
          <a:prstGeom prst="rect">
            <a:avLst/>
          </a:prstGeom>
          <a:noFill/>
        </p:spPr>
      </p:pic>
      <p:sp>
        <p:nvSpPr>
          <p:cNvPr id="5" name="Flowchart: Sequential Access Storage 4">
            <a:extLst>
              <a:ext uri="{FF2B5EF4-FFF2-40B4-BE49-F238E27FC236}">
                <a16:creationId xmlns:a16="http://schemas.microsoft.com/office/drawing/2014/main" id="{390DF1D6-A728-7FC6-6252-012CB72993E5}"/>
              </a:ext>
            </a:extLst>
          </p:cNvPr>
          <p:cNvSpPr/>
          <p:nvPr/>
        </p:nvSpPr>
        <p:spPr>
          <a:xfrm>
            <a:off x="5994401" y="1236067"/>
            <a:ext cx="1908048" cy="1600200"/>
          </a:xfrm>
          <a:prstGeom prst="flowChartMagneticTape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</a:rPr>
              <a:t>Over 100 stakeholders engaged </a:t>
            </a:r>
          </a:p>
        </p:txBody>
      </p:sp>
      <p:pic>
        <p:nvPicPr>
          <p:cNvPr id="6" name="Content Placeholder 5" descr="A blue and white logo&#10;&#10;Description automatically generated">
            <a:extLst>
              <a:ext uri="{FF2B5EF4-FFF2-40B4-BE49-F238E27FC236}">
                <a16:creationId xmlns:a16="http://schemas.microsoft.com/office/drawing/2014/main" id="{2B9A676F-4FEA-2F0F-71FB-22F76716C7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18" y="795"/>
            <a:ext cx="2393877" cy="9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02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BE85D855-56C2-7C4F-7A21-E0C2281685E6}"/>
              </a:ext>
            </a:extLst>
          </p:cNvPr>
          <p:cNvSpPr/>
          <p:nvPr/>
        </p:nvSpPr>
        <p:spPr>
          <a:xfrm>
            <a:off x="76200" y="76200"/>
            <a:ext cx="120396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EAC0D30-B89E-1FA4-D73D-562828C2B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313" y="54477"/>
            <a:ext cx="9082487" cy="676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43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8468" y="641603"/>
            <a:ext cx="11858837" cy="0"/>
          </a:xfrm>
          <a:custGeom>
            <a:avLst/>
            <a:gdLst/>
            <a:ahLst/>
            <a:cxnLst/>
            <a:rect l="l" t="t" r="r" b="b"/>
            <a:pathLst>
              <a:path w="17788255">
                <a:moveTo>
                  <a:pt x="0" y="0"/>
                </a:moveTo>
                <a:lnTo>
                  <a:pt x="17788128" y="0"/>
                </a:lnTo>
              </a:path>
            </a:pathLst>
          </a:custGeom>
          <a:ln w="28956">
            <a:solidFill>
              <a:srgbClr val="F7B31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58800" y="641603"/>
            <a:ext cx="7010401" cy="685358"/>
          </a:xfrm>
          <a:prstGeom prst="rect">
            <a:avLst/>
          </a:prstGeom>
        </p:spPr>
        <p:txBody>
          <a:bodyPr vert="horz" wrap="square" lIns="0" tIns="8043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63"/>
              </a:spcBef>
            </a:pPr>
            <a:r>
              <a:rPr lang="en-US" spc="-153" dirty="0"/>
              <a:t>Agenda</a:t>
            </a:r>
            <a:endParaRPr spc="-193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5ABE5D-3C17-8020-67FA-59BCF987F295}"/>
              </a:ext>
            </a:extLst>
          </p:cNvPr>
          <p:cNvSpPr/>
          <p:nvPr/>
        </p:nvSpPr>
        <p:spPr>
          <a:xfrm>
            <a:off x="685800" y="1828800"/>
            <a:ext cx="7543800" cy="9905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/>
              <a:t>Current State of CHWs in RI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183506D-ABFF-C671-F22B-A822AD4CC700}"/>
              </a:ext>
            </a:extLst>
          </p:cNvPr>
          <p:cNvSpPr/>
          <p:nvPr/>
        </p:nvSpPr>
        <p:spPr>
          <a:xfrm>
            <a:off x="685800" y="3695711"/>
            <a:ext cx="7543800" cy="9905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dirty="0"/>
              <a:t>CHW Certifications and Trainings</a:t>
            </a:r>
          </a:p>
        </p:txBody>
      </p:sp>
      <p:pic>
        <p:nvPicPr>
          <p:cNvPr id="3" name="Content Placeholder 5" descr="A blue and white logo&#10;&#10;Description automatically generated">
            <a:extLst>
              <a:ext uri="{FF2B5EF4-FFF2-40B4-BE49-F238E27FC236}">
                <a16:creationId xmlns:a16="http://schemas.microsoft.com/office/drawing/2014/main" id="{5EAE092A-FF60-174C-02CD-8F4CEA454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8" y="795"/>
            <a:ext cx="2393877" cy="9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39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33A7C-9358-C633-C6B8-A2976DD8B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an exciting time to be a CHW in RI!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F234D-0114-FE39-8D37-945E623C5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5100" y="1822450"/>
            <a:ext cx="5715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CHW workforce is growing in RI</a:t>
            </a:r>
          </a:p>
          <a:p>
            <a:pPr marL="0" indent="0">
              <a:buNone/>
            </a:pPr>
            <a:endParaRPr lang="en-US" dirty="0">
              <a:solidFill>
                <a:schemeClr val="accent3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DA441A9-00C2-C66C-08E7-7EDA299ED5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6109773"/>
              </p:ext>
            </p:extLst>
          </p:nvPr>
        </p:nvGraphicFramePr>
        <p:xfrm>
          <a:off x="533400" y="1825625"/>
          <a:ext cx="5816600" cy="3736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8691BFD-DAEB-F2A9-C8AB-90F2E7F6AF66}"/>
              </a:ext>
            </a:extLst>
          </p:cNvPr>
          <p:cNvSpPr txBox="1"/>
          <p:nvPr/>
        </p:nvSpPr>
        <p:spPr>
          <a:xfrm>
            <a:off x="6743700" y="586246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CHW Access Act – Federal Bill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C128E7-F02E-55BD-6F7F-668B12764E61}"/>
              </a:ext>
            </a:extLst>
          </p:cNvPr>
          <p:cNvSpPr txBox="1"/>
          <p:nvPr/>
        </p:nvSpPr>
        <p:spPr>
          <a:xfrm>
            <a:off x="6743700" y="5200066"/>
            <a:ext cx="530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RI is one of 24 states having Medicaid coverage of CHW services 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39E881-4583-7D67-2942-413976FB70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5200" y="2348309"/>
            <a:ext cx="3541587" cy="2691606"/>
          </a:xfrm>
          <a:prstGeom prst="rect">
            <a:avLst/>
          </a:prstGeom>
        </p:spPr>
      </p:pic>
      <p:pic>
        <p:nvPicPr>
          <p:cNvPr id="11" name="Content Placeholder 5" descr="A blue and white logo&#10;&#10;Description automatically generated">
            <a:extLst>
              <a:ext uri="{FF2B5EF4-FFF2-40B4-BE49-F238E27FC236}">
                <a16:creationId xmlns:a16="http://schemas.microsoft.com/office/drawing/2014/main" id="{B0B432CC-A90B-D1DD-9ACE-E52B09EFE1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18" y="795"/>
            <a:ext cx="2393877" cy="9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39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7429E-AF6F-3D18-10AF-284AC5833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CHWs as a Growing Workforce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E6A4D-B15F-2A65-67FF-1FEAC97D8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825624"/>
            <a:ext cx="6172200" cy="4575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Sectors employing CHWs</a:t>
            </a:r>
          </a:p>
          <a:p>
            <a:pPr lvl="1"/>
            <a:r>
              <a:rPr lang="en-US" dirty="0"/>
              <a:t>Public Housing</a:t>
            </a:r>
          </a:p>
          <a:p>
            <a:pPr lvl="1"/>
            <a:r>
              <a:rPr lang="en-US" dirty="0"/>
              <a:t>Pharmacies</a:t>
            </a:r>
          </a:p>
          <a:p>
            <a:pPr lvl="1"/>
            <a:r>
              <a:rPr lang="en-US" dirty="0"/>
              <a:t>FQHCs</a:t>
            </a:r>
          </a:p>
          <a:p>
            <a:pPr lvl="1"/>
            <a:r>
              <a:rPr lang="en-US" dirty="0"/>
              <a:t>Schools</a:t>
            </a:r>
          </a:p>
          <a:p>
            <a:pPr lvl="1"/>
            <a:r>
              <a:rPr lang="en-US" dirty="0"/>
              <a:t>HEZs</a:t>
            </a:r>
          </a:p>
          <a:p>
            <a:pPr lvl="1"/>
            <a:r>
              <a:rPr lang="en-US" dirty="0"/>
              <a:t>Refugee Services</a:t>
            </a:r>
          </a:p>
          <a:p>
            <a:pPr lvl="1"/>
            <a:r>
              <a:rPr lang="en-US" dirty="0"/>
              <a:t>Justice Involvement Organizations</a:t>
            </a:r>
          </a:p>
          <a:p>
            <a:pPr lvl="1"/>
            <a:r>
              <a:rPr lang="en-US" dirty="0"/>
              <a:t>Emergency Departments</a:t>
            </a:r>
          </a:p>
          <a:p>
            <a:pPr lvl="1"/>
            <a:r>
              <a:rPr lang="en-US" dirty="0"/>
              <a:t>Child and Family Services </a:t>
            </a:r>
          </a:p>
          <a:p>
            <a:pPr lvl="1"/>
            <a:r>
              <a:rPr lang="en-US" dirty="0"/>
              <a:t>So many others!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46A0A3-628A-54EA-A421-D1009C3A27AF}"/>
              </a:ext>
            </a:extLst>
          </p:cNvPr>
          <p:cNvSpPr txBox="1"/>
          <p:nvPr/>
        </p:nvSpPr>
        <p:spPr>
          <a:xfrm>
            <a:off x="7315200" y="1812925"/>
            <a:ext cx="4267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CHWs can also be self-employed/independent  </a:t>
            </a:r>
          </a:p>
        </p:txBody>
      </p:sp>
      <p:pic>
        <p:nvPicPr>
          <p:cNvPr id="5" name="Content Placeholder 5" descr="A blue and white logo&#10;&#10;Description automatically generated">
            <a:extLst>
              <a:ext uri="{FF2B5EF4-FFF2-40B4-BE49-F238E27FC236}">
                <a16:creationId xmlns:a16="http://schemas.microsoft.com/office/drawing/2014/main" id="{EDE895D9-4BBB-E3B6-6EA6-AE768EE70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8" y="795"/>
            <a:ext cx="2393877" cy="9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85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D5E88-BECE-4DB9-CD99-AC9E6B63E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Certification of CHWs in Rhode Island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EB6A1-8982-8F3E-3CE9-409729E94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In 2016, the Rhode Island Certification Board (RICB) approved a Community Health Worker Certification structure developed by CHW subject matter experts and other community health stakeholders. </a:t>
            </a:r>
          </a:p>
          <a:p>
            <a:endParaRPr lang="en-US" dirty="0"/>
          </a:p>
          <a:p>
            <a:r>
              <a:rPr lang="en-US" dirty="0"/>
              <a:t>RI’s CHW certification strives to ensure high access, offering a personalized “portfolio” element instead of written exam, and often payment of $125 fee through state funding grants.</a:t>
            </a:r>
          </a:p>
          <a:p>
            <a:endParaRPr lang="en-US" dirty="0"/>
          </a:p>
        </p:txBody>
      </p:sp>
      <p:pic>
        <p:nvPicPr>
          <p:cNvPr id="4" name="Content Placeholder 5" descr="A blue and white logo&#10;&#10;Description automatically generated">
            <a:extLst>
              <a:ext uri="{FF2B5EF4-FFF2-40B4-BE49-F238E27FC236}">
                <a16:creationId xmlns:a16="http://schemas.microsoft.com/office/drawing/2014/main" id="{6BEC8395-BE7D-1603-CB74-8C9964BF8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8" y="795"/>
            <a:ext cx="2393877" cy="9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67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E5322-CE8F-F46B-295D-8045E2D6A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CHW Certification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9EB56-4C0E-0ED5-E8B5-CBF85108C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Promote professionalization of role, basis of career lattice creation</a:t>
            </a:r>
          </a:p>
          <a:p>
            <a:pPr fontAlgn="base"/>
            <a:r>
              <a:rPr lang="en-US" dirty="0"/>
              <a:t>Provide standards/consistency for both employers’ and CHWs’ sakes</a:t>
            </a:r>
          </a:p>
          <a:p>
            <a:pPr lvl="1" fontAlgn="base"/>
            <a:r>
              <a:rPr lang="en-US" dirty="0"/>
              <a:t>Hiring and retention</a:t>
            </a:r>
          </a:p>
          <a:p>
            <a:pPr lvl="1" fontAlgn="base"/>
            <a:r>
              <a:rPr lang="en-US" dirty="0"/>
              <a:t>Advocacy and better compensation</a:t>
            </a:r>
          </a:p>
          <a:p>
            <a:pPr fontAlgn="base"/>
            <a:r>
              <a:rPr lang="en-US" dirty="0"/>
              <a:t>Transparency/promotion of role for growth of career lattice</a:t>
            </a:r>
          </a:p>
          <a:p>
            <a:endParaRPr lang="en-US" dirty="0"/>
          </a:p>
        </p:txBody>
      </p:sp>
      <p:pic>
        <p:nvPicPr>
          <p:cNvPr id="4" name="Content Placeholder 5" descr="A blue and white logo&#10;&#10;Description automatically generated">
            <a:extLst>
              <a:ext uri="{FF2B5EF4-FFF2-40B4-BE49-F238E27FC236}">
                <a16:creationId xmlns:a16="http://schemas.microsoft.com/office/drawing/2014/main" id="{2565EAC7-6A37-0261-7C63-9549B9071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8" y="795"/>
            <a:ext cx="2393877" cy="9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36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9C8E3-7E2E-E1D2-3859-1778B3AA0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 CHW Certification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E5AEB-FD80-5AA1-57F2-68FF9C29B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Experience:  Six months or 1000 hours of paid or volunteer work experience within last five years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Supervision: 50 hours of on the job supervision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Education: 70 hours of education training relevant to the </a:t>
            </a: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domains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Portfolio: Supplemental materials according to individual applicant’s experience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Recertification: Every 2 years requiring 20 hours of education relevant to the domains</a:t>
            </a:r>
            <a:endParaRPr lang="en-US" dirty="0"/>
          </a:p>
        </p:txBody>
      </p:sp>
      <p:pic>
        <p:nvPicPr>
          <p:cNvPr id="4" name="Content Placeholder 5" descr="A blue and white logo&#10;&#10;Description automatically generated">
            <a:extLst>
              <a:ext uri="{FF2B5EF4-FFF2-40B4-BE49-F238E27FC236}">
                <a16:creationId xmlns:a16="http://schemas.microsoft.com/office/drawing/2014/main" id="{FE78D2F5-1ECE-A5A4-1802-473F19CEF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8" y="795"/>
            <a:ext cx="2393877" cy="9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18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C2C5D-470F-49C0-26CE-76983713B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CHW Certification Domains of Competency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FF76D-B782-DBA1-E2E9-13054B85C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Community Health Concepts </a:t>
            </a:r>
          </a:p>
          <a:p>
            <a:pPr marL="514350" indent="-514350">
              <a:buAutoNum type="arabicPeriod"/>
            </a:pPr>
            <a:r>
              <a:rPr lang="en-US" dirty="0"/>
              <a:t>Advocacy and Capacity Building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Care  Coordination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Health Literacy and Education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Safety and Self-Care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Cultural Competency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Professional Communication and Interpersonal Skills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Ethical Responsibilities and Professionalism</a:t>
            </a:r>
          </a:p>
          <a:p>
            <a:endParaRPr lang="en-US" dirty="0"/>
          </a:p>
        </p:txBody>
      </p:sp>
      <p:pic>
        <p:nvPicPr>
          <p:cNvPr id="4" name="Content Placeholder 5" descr="A blue and white logo&#10;&#10;Description automatically generated">
            <a:extLst>
              <a:ext uri="{FF2B5EF4-FFF2-40B4-BE49-F238E27FC236}">
                <a16:creationId xmlns:a16="http://schemas.microsoft.com/office/drawing/2014/main" id="{DF7A96A1-4FD4-AC5B-82F2-74583514C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8" y="795"/>
            <a:ext cx="2393877" cy="9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62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61FB2-6A48-B5CC-A1C2-CF0F25A46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 Medicaid covers CHW services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CABF920-F351-09DB-BC8F-CFA4380FB4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2056850"/>
              </p:ext>
            </p:extLst>
          </p:nvPr>
        </p:nvGraphicFramePr>
        <p:xfrm>
          <a:off x="-1828800" y="1563353"/>
          <a:ext cx="10668000" cy="4652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4F9826-6836-CF12-5AB7-ABCB162BA94F}"/>
              </a:ext>
            </a:extLst>
          </p:cNvPr>
          <p:cNvSpPr txBox="1">
            <a:spLocks/>
          </p:cNvSpPr>
          <p:nvPr/>
        </p:nvSpPr>
        <p:spPr>
          <a:xfrm>
            <a:off x="6248400" y="1497191"/>
            <a:ext cx="4876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21" indent="-228621" algn="l" defTabSz="914484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1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685862" indent="-228621" algn="l" defTabSz="91448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2pPr>
            <a:lvl3pPr marL="1143103" indent="-228621" algn="l" defTabSz="91448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2001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3pPr>
            <a:lvl4pPr marL="1600346" indent="-228621" algn="l" defTabSz="91448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1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4pPr>
            <a:lvl5pPr marL="2057587" indent="-228621" algn="l" defTabSz="91448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1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5pPr>
            <a:lvl6pPr marL="2514828" indent="-228621" algn="l" defTabSz="91448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71" indent="-228621" algn="l" defTabSz="91448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12" indent="-228621" algn="l" defTabSz="91448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55" indent="-228621" algn="l" defTabSz="91448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Criteria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Medically necessary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Recommended by a licensed practitioner of the healing arts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26E77C-B37E-CC0E-05B2-D8082177FD73}"/>
              </a:ext>
            </a:extLst>
          </p:cNvPr>
          <p:cNvSpPr txBox="1"/>
          <p:nvPr/>
        </p:nvSpPr>
        <p:spPr>
          <a:xfrm>
            <a:off x="6223819" y="3873475"/>
            <a:ext cx="5334001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/>
              <a:t>Who can provide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Individuals certified by RI Certification Board as CHWs or will be certified within 18 months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An organization can enroll as a CHW provider </a:t>
            </a:r>
          </a:p>
        </p:txBody>
      </p:sp>
      <p:pic>
        <p:nvPicPr>
          <p:cNvPr id="3" name="Content Placeholder 5" descr="A blue and white logo&#10;&#10;Description automatically generated">
            <a:extLst>
              <a:ext uri="{FF2B5EF4-FFF2-40B4-BE49-F238E27FC236}">
                <a16:creationId xmlns:a16="http://schemas.microsoft.com/office/drawing/2014/main" id="{72CA3D7B-2B95-ED3D-78D8-74CAEF0E7A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18" y="795"/>
            <a:ext cx="2393877" cy="9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17022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TC-RI">
  <a:themeElements>
    <a:clrScheme name="Custom 38">
      <a:dk1>
        <a:srgbClr val="0070C0"/>
      </a:dk1>
      <a:lt1>
        <a:sysClr val="window" lastClr="FFFFFF"/>
      </a:lt1>
      <a:dk2>
        <a:srgbClr val="0070C0"/>
      </a:dk2>
      <a:lt2>
        <a:srgbClr val="FFFFFF"/>
      </a:lt2>
      <a:accent1>
        <a:srgbClr val="0070C0"/>
      </a:accent1>
      <a:accent2>
        <a:srgbClr val="FFC000"/>
      </a:accent2>
      <a:accent3>
        <a:srgbClr val="C00000"/>
      </a:accent3>
      <a:accent4>
        <a:srgbClr val="7030A0"/>
      </a:accent4>
      <a:accent5>
        <a:srgbClr val="00B050"/>
      </a:accent5>
      <a:accent6>
        <a:srgbClr val="3A3838"/>
      </a:accent6>
      <a:hlink>
        <a:srgbClr val="FFFF00"/>
      </a:hlink>
      <a:folHlink>
        <a:srgbClr val="85C0F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CC78259A-F8B1-40D7-AB9E-19E8C3A4E80B}" vid="{73BB5B4D-E882-4284-80BE-91E727901D9B}"/>
    </a:ext>
  </a:extLst>
</a:theme>
</file>

<file path=ppt/theme/theme3.xml><?xml version="1.0" encoding="utf-8"?>
<a:theme xmlns:a="http://schemas.openxmlformats.org/drawingml/2006/main" name="2_CTC-RI">
  <a:themeElements>
    <a:clrScheme name="Custom 62">
      <a:dk1>
        <a:srgbClr val="0070C0"/>
      </a:dk1>
      <a:lt1>
        <a:sysClr val="window" lastClr="FFFFFF"/>
      </a:lt1>
      <a:dk2>
        <a:srgbClr val="0070C0"/>
      </a:dk2>
      <a:lt2>
        <a:srgbClr val="FFFFFF"/>
      </a:lt2>
      <a:accent1>
        <a:srgbClr val="0070C0"/>
      </a:accent1>
      <a:accent2>
        <a:srgbClr val="FFC000"/>
      </a:accent2>
      <a:accent3>
        <a:srgbClr val="C00000"/>
      </a:accent3>
      <a:accent4>
        <a:srgbClr val="7030A0"/>
      </a:accent4>
      <a:accent5>
        <a:srgbClr val="00B050"/>
      </a:accent5>
      <a:accent6>
        <a:srgbClr val="3A3838"/>
      </a:accent6>
      <a:hlink>
        <a:srgbClr val="0070C0"/>
      </a:hlink>
      <a:folHlink>
        <a:srgbClr val="85C0F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CC78259A-F8B1-40D7-AB9E-19E8C3A4E80B}" vid="{73BB5B4D-E882-4284-80BE-91E727901D9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5151</TotalTime>
  <Words>945</Words>
  <Application>Microsoft Office PowerPoint</Application>
  <PresentationFormat>Widescreen</PresentationFormat>
  <Paragraphs>147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Aptos</vt:lpstr>
      <vt:lpstr>Arial</vt:lpstr>
      <vt:lpstr>Calibri</vt:lpstr>
      <vt:lpstr>Tahoma</vt:lpstr>
      <vt:lpstr>Times New Roman</vt:lpstr>
      <vt:lpstr>1_Office Theme</vt:lpstr>
      <vt:lpstr>1_CTC-RI</vt:lpstr>
      <vt:lpstr>2_CTC-RI</vt:lpstr>
      <vt:lpstr>Community Health Workers in Rhode Island</vt:lpstr>
      <vt:lpstr>Agenda</vt:lpstr>
      <vt:lpstr>It’s an exciting time to be a CHW in RI!</vt:lpstr>
      <vt:lpstr>CHWs as a Growing Workforce </vt:lpstr>
      <vt:lpstr>Certification of CHWs in Rhode Island</vt:lpstr>
      <vt:lpstr>Reasons for CHW Certification</vt:lpstr>
      <vt:lpstr>RI CHW Certification Requirements</vt:lpstr>
      <vt:lpstr>CHW Certification Domains of Competency</vt:lpstr>
      <vt:lpstr>RI Medicaid covers CHW services</vt:lpstr>
      <vt:lpstr>More on CHW Billing</vt:lpstr>
      <vt:lpstr>Medicare coverage of CHW services</vt:lpstr>
      <vt:lpstr>CHW Training – min 70 hrs for certification</vt:lpstr>
      <vt:lpstr>CHW Endorsements (specialty certifications)</vt:lpstr>
      <vt:lpstr>Advanced Training for CHWs - CHWARI</vt:lpstr>
      <vt:lpstr>Other Advanced Training Providers for CHWs</vt:lpstr>
      <vt:lpstr>CHW Workforce Support</vt:lpstr>
      <vt:lpstr>Please join CHWARI!</vt:lpstr>
      <vt:lpstr>Looking Ahead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Restrictive Eating Disorders ECHO® Session 5: Externalizing the Illness</dc:title>
  <dc:creator>Nijah Mangual</dc:creator>
  <cp:lastModifiedBy>Linda Cabral</cp:lastModifiedBy>
  <cp:revision>30</cp:revision>
  <dcterms:created xsi:type="dcterms:W3CDTF">2024-01-05T17:11:41Z</dcterms:created>
  <dcterms:modified xsi:type="dcterms:W3CDTF">2024-04-08T20:30:54Z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2024-01-04T00:00:00Z</vt:filetime>
  </property>
  <property fmtid="{D5CDD505-2E9C-101B-9397-08002B2CF9AE}" pid="3" name="LastSaved">
    <vt:filetime>2024-01-05T00:00:00Z</vt:filetime>
  </property>
</Properties>
</file>