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010400" cy="9296400"/>
  <p:embeddedFontLst>
    <p:embeddedFont>
      <p:font typeface="Calibri" panose="020F0502020204030204" pitchFamily="34" charset="0"/>
      <p:regular r:id="rId14"/>
      <p:bold r:id="rId15"/>
      <p:italic r:id="rId16"/>
      <p:boldItalic r:id="rId17"/>
    </p:embeddedFont>
    <p:embeddedFont>
      <p:font typeface="Raleway" panose="020B0604020202020204" charset="0"/>
      <p:regular r:id="rId18"/>
      <p:bold r:id="rId19"/>
      <p:italic r:id="rId20"/>
      <p:boldItalic r:id="rId21"/>
    </p:embeddedFont>
    <p:embeddedFont>
      <p:font typeface="Raleway Light" panose="020B0604020202020204" charset="0"/>
      <p:regular r:id="rId22"/>
      <p:bold r:id="rId23"/>
      <p:italic r:id="rId24"/>
      <p:boldItalic r:id="rId25"/>
    </p:embeddedFont>
    <p:embeddedFont>
      <p:font typeface="Raleway Medium"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6" y="90"/>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Dad has children from previous marriage who are all adults with their own families now, they do not provide support for patient</a:t>
            </a:r>
            <a:endParaRPr/>
          </a:p>
          <a:p>
            <a:pPr marL="0" lvl="0" indent="0" algn="l" rtl="0">
              <a:spcBef>
                <a:spcPts val="0"/>
              </a:spcBef>
              <a:spcAft>
                <a:spcPts val="0"/>
              </a:spcAft>
              <a:buNone/>
            </a:pPr>
            <a:r>
              <a:rPr lang="en-US"/>
              <a:t>Immigrated, working class family</a:t>
            </a:r>
            <a:endParaRPr/>
          </a:p>
        </p:txBody>
      </p:sp>
      <p:sp>
        <p:nvSpPr>
          <p:cNvPr id="131" name="Google Shape;131;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p:nvPr/>
        </p:nvSpPr>
        <p:spPr>
          <a:xfrm>
            <a:off x="0" y="1676400"/>
            <a:ext cx="12192000" cy="51816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2"/>
          <p:cNvSpPr/>
          <p:nvPr/>
        </p:nvSpPr>
        <p:spPr>
          <a:xfrm>
            <a:off x="0" y="1"/>
            <a:ext cx="12192000" cy="5181600"/>
          </a:xfrm>
          <a:prstGeom prst="rect">
            <a:avLst/>
          </a:prstGeom>
          <a:solidFill>
            <a:srgbClr val="87C12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
          <p:cNvSpPr txBox="1">
            <a:spLocks noGrp="1"/>
          </p:cNvSpPr>
          <p:nvPr>
            <p:ph type="body" idx="1"/>
          </p:nvPr>
        </p:nvSpPr>
        <p:spPr>
          <a:xfrm>
            <a:off x="265880" y="2585622"/>
            <a:ext cx="11614760" cy="1212850"/>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2"/>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0" i="0" u="none" strike="noStrike" cap="none">
                <a:solidFill>
                  <a:srgbClr val="888888"/>
                </a:solidFill>
                <a:latin typeface="Arial"/>
                <a:ea typeface="Arial"/>
                <a:cs typeface="Arial"/>
                <a:sym typeface="Arial"/>
              </a:rPr>
              <a:t>xG Health Solutions, Inc. Confidential and Proprietary Information</a:t>
            </a:r>
            <a:endParaRPr sz="800" b="0" i="0" u="none" strike="noStrike" cap="none">
              <a:solidFill>
                <a:srgbClr val="888888"/>
              </a:solidFill>
              <a:latin typeface="Arial"/>
              <a:ea typeface="Arial"/>
              <a:cs typeface="Arial"/>
              <a:sym typeface="Arial"/>
            </a:endParaRPr>
          </a:p>
        </p:txBody>
      </p:sp>
      <p:pic>
        <p:nvPicPr>
          <p:cNvPr id="22" name="Google Shape;22;p2"/>
          <p:cNvPicPr preferRelativeResize="0"/>
          <p:nvPr/>
        </p:nvPicPr>
        <p:blipFill rotWithShape="1">
          <a:blip r:embed="rId2">
            <a:alphaModFix/>
          </a:blip>
          <a:srcRect/>
          <a:stretch/>
        </p:blipFill>
        <p:spPr>
          <a:xfrm>
            <a:off x="7575624" y="5350054"/>
            <a:ext cx="3842005" cy="1356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o">
  <p:cSld name="Bio">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11"/>
          <p:cNvSpPr txBox="1">
            <a:spLocks noGrp="1"/>
          </p:cNvSpPr>
          <p:nvPr>
            <p:ph type="body" idx="1"/>
          </p:nvPr>
        </p:nvSpPr>
        <p:spPr>
          <a:xfrm>
            <a:off x="3039023" y="1587194"/>
            <a:ext cx="8799964" cy="422433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A5A5A5"/>
              </a:buClr>
              <a:buSzPts val="2000"/>
              <a:buFont typeface="Arial"/>
              <a:buNone/>
              <a:defRPr sz="2000" b="0" i="0" u="none" strike="noStrike" cap="none">
                <a:solidFill>
                  <a:srgbClr val="A5A5A5"/>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11"/>
          <p:cNvSpPr>
            <a:spLocks noGrp="1"/>
          </p:cNvSpPr>
          <p:nvPr>
            <p:ph type="pic" idx="2"/>
          </p:nvPr>
        </p:nvSpPr>
        <p:spPr>
          <a:xfrm>
            <a:off x="306010" y="1587194"/>
            <a:ext cx="2491101" cy="1888248"/>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A5A5A5"/>
              </a:buClr>
              <a:buSzPts val="2000"/>
              <a:buFont typeface="Arial"/>
              <a:buNone/>
              <a:defRPr sz="2000" b="0" i="0" u="none" strike="noStrike" cap="none">
                <a:solidFill>
                  <a:srgbClr val="A5A5A5"/>
                </a:solidFill>
                <a:latin typeface="Arial"/>
                <a:ea typeface="Arial"/>
                <a:cs typeface="Arial"/>
                <a:sym typeface="Arial"/>
              </a:defRPr>
            </a:lvl1pPr>
            <a:lvl2pPr marR="0" lvl="1"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R="0" lvl="2"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overlaying picture blue">
  <p:cSld name="Text overlaying picture blue">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2" name="Google Shape;72;p12"/>
          <p:cNvSpPr>
            <a:spLocks noGrp="1"/>
          </p:cNvSpPr>
          <p:nvPr>
            <p:ph type="pic" idx="2"/>
          </p:nvPr>
        </p:nvSpPr>
        <p:spPr>
          <a:xfrm>
            <a:off x="306009" y="1609115"/>
            <a:ext cx="10427151" cy="436190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A5A5A5"/>
              </a:buClr>
              <a:buSzPts val="2000"/>
              <a:buFont typeface="Arial"/>
              <a:buNone/>
              <a:defRPr sz="2000" b="0" i="0" u="none" strike="noStrike" cap="none">
                <a:solidFill>
                  <a:srgbClr val="A5A5A5"/>
                </a:solidFill>
                <a:latin typeface="Arial"/>
                <a:ea typeface="Arial"/>
                <a:cs typeface="Arial"/>
                <a:sym typeface="Arial"/>
              </a:defRPr>
            </a:lvl1pPr>
            <a:lvl2pPr marR="0" lvl="1"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R="0" lvl="2"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12"/>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5275621" y="1609114"/>
            <a:ext cx="6639369" cy="1791678"/>
          </a:xfrm>
          <a:prstGeom prst="rect">
            <a:avLst/>
          </a:prstGeom>
          <a:solidFill>
            <a:schemeClr val="accent2"/>
          </a:solid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Raleway Medium"/>
                <a:ea typeface="Raleway Medium"/>
                <a:cs typeface="Raleway Medium"/>
                <a:sym typeface="Raleway Medium"/>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Raleway Medium"/>
                <a:ea typeface="Raleway Medium"/>
                <a:cs typeface="Raleway Medium"/>
                <a:sym typeface="Raleway Medium"/>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Raleway Medium"/>
                <a:ea typeface="Raleway Medium"/>
                <a:cs typeface="Raleway Medium"/>
                <a:sym typeface="Raleway Medium"/>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Raleway Medium"/>
                <a:ea typeface="Raleway Medium"/>
                <a:cs typeface="Raleway Medium"/>
                <a:sym typeface="Raleway Medium"/>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verlaying picture green">
  <p:cSld name="Text overlaying picture green">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7" name="Google Shape;77;p13"/>
          <p:cNvSpPr>
            <a:spLocks noGrp="1"/>
          </p:cNvSpPr>
          <p:nvPr>
            <p:ph type="pic" idx="2"/>
          </p:nvPr>
        </p:nvSpPr>
        <p:spPr>
          <a:xfrm>
            <a:off x="1875154" y="1500968"/>
            <a:ext cx="10008283" cy="4419496"/>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A5A5A5"/>
              </a:buClr>
              <a:buSzPts val="2000"/>
              <a:buFont typeface="Arial"/>
              <a:buNone/>
              <a:defRPr sz="2000" b="0" i="0" u="none" strike="noStrike" cap="none">
                <a:solidFill>
                  <a:srgbClr val="A5A5A5"/>
                </a:solidFill>
                <a:latin typeface="Arial"/>
                <a:ea typeface="Arial"/>
                <a:cs typeface="Arial"/>
                <a:sym typeface="Arial"/>
              </a:defRPr>
            </a:lvl1pPr>
            <a:lvl2pPr marR="0" lvl="1"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R="0" lvl="2"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3"/>
          <p:cNvSpPr txBox="1">
            <a:spLocks noGrp="1"/>
          </p:cNvSpPr>
          <p:nvPr>
            <p:ph type="body" idx="1"/>
          </p:nvPr>
        </p:nvSpPr>
        <p:spPr>
          <a:xfrm>
            <a:off x="307033" y="4209004"/>
            <a:ext cx="6242012" cy="1711460"/>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Raleway"/>
                <a:ea typeface="Raleway"/>
                <a:cs typeface="Raleway"/>
                <a:sym typeface="Raleway"/>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Raleway"/>
                <a:ea typeface="Raleway"/>
                <a:cs typeface="Raleway"/>
                <a:sym typeface="Raleway"/>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Raleway"/>
                <a:ea typeface="Raleway"/>
                <a:cs typeface="Raleway"/>
                <a:sym typeface="Raleway"/>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Raleway"/>
                <a:ea typeface="Raleway"/>
                <a:cs typeface="Raleway"/>
                <a:sym typeface="Ralewa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Emphasis Slide">
  <p:cSld name="Divider/Emphasis Slide">
    <p:spTree>
      <p:nvGrpSpPr>
        <p:cNvPr id="1" name="Shape 80"/>
        <p:cNvGrpSpPr/>
        <p:nvPr/>
      </p:nvGrpSpPr>
      <p:grpSpPr>
        <a:xfrm>
          <a:off x="0" y="0"/>
          <a:ext cx="0" cy="0"/>
          <a:chOff x="0" y="0"/>
          <a:chExt cx="0" cy="0"/>
        </a:xfrm>
      </p:grpSpPr>
      <p:sp>
        <p:nvSpPr>
          <p:cNvPr id="81" name="Google Shape;81;p14"/>
          <p:cNvSpPr/>
          <p:nvPr/>
        </p:nvSpPr>
        <p:spPr>
          <a:xfrm>
            <a:off x="0" y="0"/>
            <a:ext cx="12192000" cy="6858000"/>
          </a:xfrm>
          <a:prstGeom prst="rect">
            <a:avLst/>
          </a:prstGeom>
          <a:solidFill>
            <a:schemeClr val="accent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2" name="Google Shape;82;p14" descr="halftone-blue-circle white bg.jpg"/>
          <p:cNvPicPr preferRelativeResize="0"/>
          <p:nvPr/>
        </p:nvPicPr>
        <p:blipFill rotWithShape="1">
          <a:blip r:embed="rId2">
            <a:alphaModFix amt="28000"/>
          </a:blip>
          <a:srcRect l="9177" t="48472" r="28320" b="18801"/>
          <a:stretch/>
        </p:blipFill>
        <p:spPr>
          <a:xfrm>
            <a:off x="15120" y="2"/>
            <a:ext cx="12192000" cy="6857999"/>
          </a:xfrm>
          <a:prstGeom prst="rect">
            <a:avLst/>
          </a:prstGeom>
          <a:solidFill>
            <a:schemeClr val="accent2"/>
          </a:solidFill>
          <a:ln>
            <a:noFill/>
          </a:ln>
        </p:spPr>
      </p:pic>
      <p:sp>
        <p:nvSpPr>
          <p:cNvPr id="83" name="Google Shape;83;p14"/>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4" name="Google Shape;84;p14"/>
          <p:cNvSpPr txBox="1">
            <a:spLocks noGrp="1"/>
          </p:cNvSpPr>
          <p:nvPr>
            <p:ph type="title"/>
          </p:nvPr>
        </p:nvSpPr>
        <p:spPr>
          <a:xfrm>
            <a:off x="306010" y="3413473"/>
            <a:ext cx="11577428" cy="476245"/>
          </a:xfrm>
          <a:prstGeom prst="rect">
            <a:avLst/>
          </a:prstGeom>
          <a:noFill/>
          <a:ln>
            <a:noFill/>
          </a:ln>
        </p:spPr>
        <p:txBody>
          <a:bodyPr spcFirstLastPara="1" wrap="square" lIns="0" tIns="0" rIns="0" bIns="0" anchor="t" anchorCtr="0">
            <a:noAutofit/>
          </a:bodyPr>
          <a:lstStyle>
            <a:lvl1pPr lvl="0" algn="r">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4"/>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888888"/>
                </a:solidFill>
                <a:latin typeface="Arial"/>
                <a:ea typeface="Arial"/>
                <a:cs typeface="Arial"/>
                <a:sym typeface="Arial"/>
              </a:rPr>
              <a:t>xG Health Solutions, Inc. Confidential and Proprietary Information</a:t>
            </a:r>
            <a:endParaRPr sz="800">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ivider/Emphasis Slide">
  <p:cSld name="1_Divider/Emphasis Slide">
    <p:spTree>
      <p:nvGrpSpPr>
        <p:cNvPr id="1" name="Shape 86"/>
        <p:cNvGrpSpPr/>
        <p:nvPr/>
      </p:nvGrpSpPr>
      <p:grpSpPr>
        <a:xfrm>
          <a:off x="0" y="0"/>
          <a:ext cx="0" cy="0"/>
          <a:chOff x="0" y="0"/>
          <a:chExt cx="0" cy="0"/>
        </a:xfrm>
      </p:grpSpPr>
      <p:sp>
        <p:nvSpPr>
          <p:cNvPr id="87" name="Google Shape;87;p15"/>
          <p:cNvSpPr/>
          <p:nvPr/>
        </p:nvSpPr>
        <p:spPr>
          <a:xfrm>
            <a:off x="0" y="0"/>
            <a:ext cx="12192000" cy="68580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15"/>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89" name="Google Shape;89;p15" descr="Green1.psd"/>
          <p:cNvPicPr preferRelativeResize="0"/>
          <p:nvPr/>
        </p:nvPicPr>
        <p:blipFill rotWithShape="1">
          <a:blip r:embed="rId2">
            <a:alphaModFix amt="40000"/>
          </a:blip>
          <a:srcRect t="41946" b="6446"/>
          <a:stretch/>
        </p:blipFill>
        <p:spPr>
          <a:xfrm>
            <a:off x="0" y="-152858"/>
            <a:ext cx="12192001" cy="7010858"/>
          </a:xfrm>
          <a:prstGeom prst="rect">
            <a:avLst/>
          </a:prstGeom>
          <a:noFill/>
          <a:ln>
            <a:noFill/>
          </a:ln>
        </p:spPr>
      </p:pic>
      <p:sp>
        <p:nvSpPr>
          <p:cNvPr id="90" name="Google Shape;90;p15"/>
          <p:cNvSpPr txBox="1">
            <a:spLocks noGrp="1"/>
          </p:cNvSpPr>
          <p:nvPr>
            <p:ph type="title"/>
          </p:nvPr>
        </p:nvSpPr>
        <p:spPr>
          <a:xfrm>
            <a:off x="306010" y="3413473"/>
            <a:ext cx="11577428" cy="476245"/>
          </a:xfrm>
          <a:prstGeom prst="rect">
            <a:avLst/>
          </a:prstGeom>
          <a:noFill/>
          <a:ln>
            <a:noFill/>
          </a:ln>
        </p:spPr>
        <p:txBody>
          <a:bodyPr spcFirstLastPara="1" wrap="square" lIns="0" tIns="0" rIns="0" bIns="0" anchor="t" anchorCtr="0">
            <a:noAutofit/>
          </a:bodyPr>
          <a:lstStyle>
            <a:lvl1pPr lvl="0" algn="r">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5"/>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888888"/>
                </a:solidFill>
                <a:latin typeface="Arial"/>
                <a:ea typeface="Arial"/>
                <a:cs typeface="Arial"/>
                <a:sym typeface="Arial"/>
              </a:rPr>
              <a:t>xG Health Solutions, Inc. Confidential and Proprietary Information</a:t>
            </a:r>
            <a:endParaRPr sz="800">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Divider/Emphasis Slide">
  <p:cSld name="2_Divider/Emphasis Slide">
    <p:spTree>
      <p:nvGrpSpPr>
        <p:cNvPr id="1" name="Shape 92"/>
        <p:cNvGrpSpPr/>
        <p:nvPr/>
      </p:nvGrpSpPr>
      <p:grpSpPr>
        <a:xfrm>
          <a:off x="0" y="0"/>
          <a:ext cx="0" cy="0"/>
          <a:chOff x="0" y="0"/>
          <a:chExt cx="0" cy="0"/>
        </a:xfrm>
      </p:grpSpPr>
      <p:sp>
        <p:nvSpPr>
          <p:cNvPr id="93" name="Google Shape;93;p16"/>
          <p:cNvSpPr/>
          <p:nvPr/>
        </p:nvSpPr>
        <p:spPr>
          <a:xfrm>
            <a:off x="0" y="0"/>
            <a:ext cx="12192000" cy="6858000"/>
          </a:xfrm>
          <a:prstGeom prst="rect">
            <a:avLst/>
          </a:prstGeom>
          <a:solidFill>
            <a:schemeClr val="accent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16"/>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95" name="Google Shape;95;p16" descr="halftone-blue-circle-on-gray-background-698547.jpg"/>
          <p:cNvPicPr preferRelativeResize="0"/>
          <p:nvPr/>
        </p:nvPicPr>
        <p:blipFill rotWithShape="1">
          <a:blip r:embed="rId2">
            <a:alphaModFix amt="20000"/>
          </a:blip>
          <a:srcRect l="9461" t="19595" r="9454" b="19590"/>
          <a:stretch/>
        </p:blipFill>
        <p:spPr>
          <a:xfrm>
            <a:off x="2" y="-15528"/>
            <a:ext cx="12191999" cy="6858000"/>
          </a:xfrm>
          <a:prstGeom prst="rect">
            <a:avLst/>
          </a:prstGeom>
          <a:noFill/>
          <a:ln>
            <a:noFill/>
          </a:ln>
        </p:spPr>
      </p:pic>
      <p:sp>
        <p:nvSpPr>
          <p:cNvPr id="96" name="Google Shape;96;p16"/>
          <p:cNvSpPr txBox="1">
            <a:spLocks noGrp="1"/>
          </p:cNvSpPr>
          <p:nvPr>
            <p:ph type="title"/>
          </p:nvPr>
        </p:nvSpPr>
        <p:spPr>
          <a:xfrm>
            <a:off x="306010" y="3413473"/>
            <a:ext cx="11577428" cy="476245"/>
          </a:xfrm>
          <a:prstGeom prst="rect">
            <a:avLst/>
          </a:prstGeom>
          <a:noFill/>
          <a:ln>
            <a:noFill/>
          </a:ln>
        </p:spPr>
        <p:txBody>
          <a:bodyPr spcFirstLastPara="1" wrap="square" lIns="0" tIns="0" rIns="0" bIns="0" anchor="t" anchorCtr="0">
            <a:noAutofit/>
          </a:bodyPr>
          <a:lstStyle>
            <a:lvl1pPr lvl="0" algn="r">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888888"/>
                </a:solidFill>
                <a:latin typeface="Arial"/>
                <a:ea typeface="Arial"/>
                <a:cs typeface="Arial"/>
                <a:sym typeface="Arial"/>
              </a:rPr>
              <a:t>xG Health Solutions, Inc. Confidential and Proprietary Information</a:t>
            </a:r>
            <a:endParaRPr sz="800">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one column">
  <p:cSld name="Text slide one column">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3"/>
          <p:cNvSpPr txBox="1">
            <a:spLocks noGrp="1"/>
          </p:cNvSpPr>
          <p:nvPr>
            <p:ph type="title"/>
          </p:nvPr>
        </p:nvSpPr>
        <p:spPr>
          <a:xfrm>
            <a:off x="306010" y="241413"/>
            <a:ext cx="11577428" cy="476245"/>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306918" y="1596597"/>
            <a:ext cx="11576049" cy="403716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1pPr>
            <a:lvl2pPr marL="914400" marR="0" lvl="1" indent="-228600" algn="l"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L="1371600" marR="0" lvl="2" indent="-228600" algn="l"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3pPr>
            <a:lvl4pPr marL="1828800" marR="0" lvl="3" indent="-228600" algn="l"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4pPr>
            <a:lvl5pPr marL="2286000" marR="0" lvl="4" indent="-228600" algn="l"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1_Title and Content">
  <p:cSld name="61_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Divider/Emphasis Slide">
  <p:cSld name="3_Divider/Emphasis Slide">
    <p:spTree>
      <p:nvGrpSpPr>
        <p:cNvPr id="1" name="Shape 30"/>
        <p:cNvGrpSpPr/>
        <p:nvPr/>
      </p:nvGrpSpPr>
      <p:grpSpPr>
        <a:xfrm>
          <a:off x="0" y="0"/>
          <a:ext cx="0" cy="0"/>
          <a:chOff x="0" y="0"/>
          <a:chExt cx="0" cy="0"/>
        </a:xfrm>
      </p:grpSpPr>
      <p:sp>
        <p:nvSpPr>
          <p:cNvPr id="31" name="Google Shape;31;p5"/>
          <p:cNvSpPr/>
          <p:nvPr/>
        </p:nvSpPr>
        <p:spPr>
          <a:xfrm>
            <a:off x="0" y="1676400"/>
            <a:ext cx="12192000" cy="51816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5"/>
          <p:cNvSpPr/>
          <p:nvPr/>
        </p:nvSpPr>
        <p:spPr>
          <a:xfrm>
            <a:off x="0" y="0"/>
            <a:ext cx="12192000" cy="5186232"/>
          </a:xfrm>
          <a:prstGeom prst="rect">
            <a:avLst/>
          </a:prstGeom>
          <a:solidFill>
            <a:schemeClr val="accent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 name="Google Shape;33;p5" descr="halftone-blue-circle white bg.jpg"/>
          <p:cNvPicPr preferRelativeResize="0"/>
          <p:nvPr/>
        </p:nvPicPr>
        <p:blipFill rotWithShape="1">
          <a:blip r:embed="rId2">
            <a:alphaModFix amt="28000"/>
          </a:blip>
          <a:srcRect l="9177" t="48472" r="28320" b="18801"/>
          <a:stretch/>
        </p:blipFill>
        <p:spPr>
          <a:xfrm>
            <a:off x="0" y="2"/>
            <a:ext cx="12207120" cy="5186230"/>
          </a:xfrm>
          <a:prstGeom prst="rect">
            <a:avLst/>
          </a:prstGeom>
          <a:solidFill>
            <a:schemeClr val="accent2"/>
          </a:solidFill>
          <a:ln>
            <a:noFill/>
          </a:ln>
        </p:spPr>
      </p:pic>
      <p:sp>
        <p:nvSpPr>
          <p:cNvPr id="34" name="Google Shape;34;p5"/>
          <p:cNvSpPr txBox="1">
            <a:spLocks noGrp="1"/>
          </p:cNvSpPr>
          <p:nvPr>
            <p:ph type="title"/>
          </p:nvPr>
        </p:nvSpPr>
        <p:spPr>
          <a:xfrm>
            <a:off x="306010" y="3413473"/>
            <a:ext cx="11577428" cy="476245"/>
          </a:xfrm>
          <a:prstGeom prst="rect">
            <a:avLst/>
          </a:prstGeom>
          <a:noFill/>
          <a:ln>
            <a:noFill/>
          </a:ln>
        </p:spPr>
        <p:txBody>
          <a:bodyPr spcFirstLastPara="1" wrap="square" lIns="0" tIns="0" rIns="0" bIns="0" anchor="t" anchorCtr="0">
            <a:noAutofit/>
          </a:bodyPr>
          <a:lstStyle>
            <a:lvl1pPr lvl="0" algn="r">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7F7F7F"/>
                </a:solidFill>
                <a:latin typeface="Arial"/>
                <a:ea typeface="Arial"/>
                <a:cs typeface="Arial"/>
                <a:sym typeface="Arial"/>
              </a:rPr>
              <a:t>xG Health Solutions, Inc. Confidential and Proprietary Information</a:t>
            </a:r>
            <a:endParaRPr sz="800">
              <a:solidFill>
                <a:srgbClr val="7F7F7F"/>
              </a:solidFill>
              <a:latin typeface="Arial"/>
              <a:ea typeface="Arial"/>
              <a:cs typeface="Arial"/>
              <a:sym typeface="Arial"/>
            </a:endParaRPr>
          </a:p>
        </p:txBody>
      </p:sp>
      <p:pic>
        <p:nvPicPr>
          <p:cNvPr id="36" name="Google Shape;36;p5"/>
          <p:cNvPicPr preferRelativeResize="0"/>
          <p:nvPr/>
        </p:nvPicPr>
        <p:blipFill rotWithShape="1">
          <a:blip r:embed="rId3">
            <a:alphaModFix/>
          </a:blip>
          <a:srcRect/>
          <a:stretch/>
        </p:blipFill>
        <p:spPr>
          <a:xfrm>
            <a:off x="7575624" y="5350054"/>
            <a:ext cx="3842005" cy="1356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37"/>
        <p:cNvGrpSpPr/>
        <p:nvPr/>
      </p:nvGrpSpPr>
      <p:grpSpPr>
        <a:xfrm>
          <a:off x="0" y="0"/>
          <a:ext cx="0" cy="0"/>
          <a:chOff x="0" y="0"/>
          <a:chExt cx="0" cy="0"/>
        </a:xfrm>
      </p:grpSpPr>
      <p:sp>
        <p:nvSpPr>
          <p:cNvPr id="38" name="Google Shape;38;p6"/>
          <p:cNvSpPr/>
          <p:nvPr/>
        </p:nvSpPr>
        <p:spPr>
          <a:xfrm>
            <a:off x="0" y="3129902"/>
            <a:ext cx="12192000" cy="3728098"/>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9" name="Google Shape;39;p6" descr="halftone-blue-circle-on-gray-background-26666.jpg"/>
          <p:cNvPicPr preferRelativeResize="0"/>
          <p:nvPr/>
        </p:nvPicPr>
        <p:blipFill rotWithShape="1">
          <a:blip r:embed="rId2">
            <a:alphaModFix amt="40000"/>
          </a:blip>
          <a:srcRect l="26357" t="46471" r="14840" b="20209"/>
          <a:stretch/>
        </p:blipFill>
        <p:spPr>
          <a:xfrm>
            <a:off x="0" y="-5178"/>
            <a:ext cx="12192000" cy="5181600"/>
          </a:xfrm>
          <a:prstGeom prst="rect">
            <a:avLst/>
          </a:prstGeom>
          <a:solidFill>
            <a:schemeClr val="accent2"/>
          </a:solidFill>
          <a:ln>
            <a:noFill/>
          </a:ln>
        </p:spPr>
      </p:pic>
      <p:sp>
        <p:nvSpPr>
          <p:cNvPr id="40" name="Google Shape;40;p6"/>
          <p:cNvSpPr txBox="1">
            <a:spLocks noGrp="1"/>
          </p:cNvSpPr>
          <p:nvPr>
            <p:ph type="body" idx="1"/>
          </p:nvPr>
        </p:nvSpPr>
        <p:spPr>
          <a:xfrm>
            <a:off x="467783" y="2585622"/>
            <a:ext cx="11314900" cy="1212850"/>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6"/>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a:solidFill>
                  <a:srgbClr val="888888"/>
                </a:solidFill>
                <a:latin typeface="Arial"/>
                <a:ea typeface="Arial"/>
                <a:cs typeface="Arial"/>
                <a:sym typeface="Arial"/>
              </a:rPr>
              <a:t>xG Health Solutions, Inc. Confidential and Proprietary Information</a:t>
            </a:r>
            <a:endParaRPr sz="800">
              <a:solidFill>
                <a:srgbClr val="888888"/>
              </a:solidFill>
              <a:latin typeface="Arial"/>
              <a:ea typeface="Arial"/>
              <a:cs typeface="Arial"/>
              <a:sym typeface="Arial"/>
            </a:endParaRPr>
          </a:p>
        </p:txBody>
      </p:sp>
      <p:pic>
        <p:nvPicPr>
          <p:cNvPr id="43" name="Google Shape;43;p6"/>
          <p:cNvPicPr preferRelativeResize="0"/>
          <p:nvPr/>
        </p:nvPicPr>
        <p:blipFill rotWithShape="1">
          <a:blip r:embed="rId3">
            <a:alphaModFix/>
          </a:blip>
          <a:srcRect/>
          <a:stretch/>
        </p:blipFill>
        <p:spPr>
          <a:xfrm>
            <a:off x="7575624" y="5350054"/>
            <a:ext cx="3842005" cy="1356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content slide two-column">
  <p:cSld name="Text content slide two-column">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7"/>
          <p:cNvSpPr txBox="1">
            <a:spLocks noGrp="1"/>
          </p:cNvSpPr>
          <p:nvPr>
            <p:ph type="body" idx="1"/>
          </p:nvPr>
        </p:nvSpPr>
        <p:spPr>
          <a:xfrm>
            <a:off x="6238287" y="1577442"/>
            <a:ext cx="5600700" cy="32226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A5A5A5"/>
              </a:buClr>
              <a:buSzPts val="2000"/>
              <a:buFont typeface="Arial"/>
              <a:buNone/>
              <a:defRPr sz="2000" b="0" i="0" u="none" strike="noStrike" cap="none">
                <a:solidFill>
                  <a:srgbClr val="A5A5A5"/>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body" idx="2"/>
          </p:nvPr>
        </p:nvSpPr>
        <p:spPr>
          <a:xfrm>
            <a:off x="306009" y="1577442"/>
            <a:ext cx="5635475" cy="32226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A5A5A5"/>
              </a:buClr>
              <a:buSzPts val="2000"/>
              <a:buFont typeface="Arial"/>
              <a:buNone/>
              <a:defRPr sz="2000" b="0" i="0" u="none" strike="noStrike" cap="none">
                <a:solidFill>
                  <a:srgbClr val="A5A5A5"/>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 green">
  <p:cSld name="3 column green">
    <p:spTree>
      <p:nvGrpSpPr>
        <p:cNvPr id="1" name="Shape 49"/>
        <p:cNvGrpSpPr/>
        <p:nvPr/>
      </p:nvGrpSpPr>
      <p:grpSpPr>
        <a:xfrm>
          <a:off x="0" y="0"/>
          <a:ext cx="0" cy="0"/>
          <a:chOff x="0" y="0"/>
          <a:chExt cx="0" cy="0"/>
        </a:xfrm>
      </p:grpSpPr>
      <p:sp>
        <p:nvSpPr>
          <p:cNvPr id="50" name="Google Shape;50;p8"/>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8"/>
          <p:cNvSpPr txBox="1">
            <a:spLocks noGrp="1"/>
          </p:cNvSpPr>
          <p:nvPr>
            <p:ph type="body" idx="1"/>
          </p:nvPr>
        </p:nvSpPr>
        <p:spPr>
          <a:xfrm>
            <a:off x="306918" y="1545952"/>
            <a:ext cx="3745113" cy="4325908"/>
          </a:xfrm>
          <a:prstGeom prst="rect">
            <a:avLst/>
          </a:prstGeom>
          <a:solidFill>
            <a:schemeClr val="accent1"/>
          </a:solidFill>
          <a:ln>
            <a:noFill/>
          </a:ln>
        </p:spPr>
        <p:txBody>
          <a:bodyPr spcFirstLastPara="1" wrap="square" lIns="182875" tIns="182875" rIns="182875" bIns="45700" anchor="t" anchorCtr="0">
            <a:noAutofit/>
          </a:bodyPr>
          <a:lstStyle>
            <a:lvl1pPr marL="457200" marR="0" lvl="0" indent="-228600" algn="l" rtl="0">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body" idx="2"/>
          </p:nvPr>
        </p:nvSpPr>
        <p:spPr>
          <a:xfrm>
            <a:off x="4222872" y="1545952"/>
            <a:ext cx="3745113" cy="4325908"/>
          </a:xfrm>
          <a:prstGeom prst="rect">
            <a:avLst/>
          </a:prstGeom>
          <a:solidFill>
            <a:schemeClr val="accent1"/>
          </a:solidFill>
          <a:ln>
            <a:noFill/>
          </a:ln>
        </p:spPr>
        <p:txBody>
          <a:bodyPr spcFirstLastPara="1" wrap="square" lIns="182875" tIns="182875" rIns="182875" bIns="45700" anchor="t" anchorCtr="0">
            <a:noAutofit/>
          </a:bodyPr>
          <a:lstStyle>
            <a:lvl1pPr marL="457200" marR="0" lvl="0" indent="-228600" algn="l" rtl="0">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body" idx="3"/>
          </p:nvPr>
        </p:nvSpPr>
        <p:spPr>
          <a:xfrm>
            <a:off x="8138325" y="1545952"/>
            <a:ext cx="3745113" cy="4325908"/>
          </a:xfrm>
          <a:prstGeom prst="rect">
            <a:avLst/>
          </a:prstGeom>
          <a:solidFill>
            <a:schemeClr val="accent1"/>
          </a:solidFill>
          <a:ln>
            <a:noFill/>
          </a:ln>
        </p:spPr>
        <p:txBody>
          <a:bodyPr spcFirstLastPara="1" wrap="square" lIns="182875" tIns="182875" rIns="182875" bIns="45700" anchor="t" anchorCtr="0">
            <a:noAutofit/>
          </a:bodyPr>
          <a:lstStyle>
            <a:lvl1pPr marL="457200" marR="0" lvl="0" indent="-228600" algn="l" rtl="0">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blue/green">
  <p:cSld name="2 column blue/green">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9"/>
          <p:cNvSpPr txBox="1">
            <a:spLocks noGrp="1"/>
          </p:cNvSpPr>
          <p:nvPr>
            <p:ph type="body" idx="1"/>
          </p:nvPr>
        </p:nvSpPr>
        <p:spPr>
          <a:xfrm>
            <a:off x="306917" y="1596595"/>
            <a:ext cx="7902980" cy="4365285"/>
          </a:xfrm>
          <a:prstGeom prst="rect">
            <a:avLst/>
          </a:prstGeom>
          <a:solidFill>
            <a:schemeClr val="accent2"/>
          </a:solidFill>
          <a:ln>
            <a:noFill/>
          </a:ln>
        </p:spPr>
        <p:txBody>
          <a:bodyPr spcFirstLastPara="1" wrap="square" lIns="182875" tIns="182875" rIns="182875" bIns="45700" anchor="t" anchorCtr="0">
            <a:noAutofit/>
          </a:bodyPr>
          <a:lstStyle>
            <a:lvl1pPr marL="457200" marR="0" lvl="0" indent="-228600" algn="l" rtl="0">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body" idx="2"/>
          </p:nvPr>
        </p:nvSpPr>
        <p:spPr>
          <a:xfrm>
            <a:off x="8466929" y="1596596"/>
            <a:ext cx="3416508" cy="4365284"/>
          </a:xfrm>
          <a:prstGeom prst="rect">
            <a:avLst/>
          </a:prstGeom>
          <a:solidFill>
            <a:srgbClr val="95D600"/>
          </a:solidFill>
          <a:ln>
            <a:noFill/>
          </a:ln>
        </p:spPr>
        <p:txBody>
          <a:bodyPr spcFirstLastPara="1" wrap="square" lIns="182875" tIns="182875" rIns="182875" bIns="45700" anchor="t" anchorCtr="0">
            <a:noAutofit/>
          </a:bodyPr>
          <a:lstStyle>
            <a:lvl1pPr marL="457200" marR="0" lvl="0" indent="-228600" algn="l" rtl="0">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9"/>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ext slide subhead and bulletd">
  <p:cSld name="1_Text slide subhead and bulletd">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2" name="Google Shape;62;p10"/>
          <p:cNvSpPr txBox="1">
            <a:spLocks noGrp="1"/>
          </p:cNvSpPr>
          <p:nvPr>
            <p:ph type="body" idx="1"/>
          </p:nvPr>
        </p:nvSpPr>
        <p:spPr>
          <a:xfrm>
            <a:off x="3643805" y="1596597"/>
            <a:ext cx="8239633" cy="3906547"/>
          </a:xfrm>
          <a:prstGeom prst="rect">
            <a:avLst/>
          </a:prstGeom>
          <a:noFill/>
          <a:ln>
            <a:noFill/>
          </a:ln>
        </p:spPr>
        <p:txBody>
          <a:bodyPr spcFirstLastPara="1" wrap="square" lIns="0" tIns="0" rIns="0" bIns="0" anchor="t" anchorCtr="0">
            <a:noAutofit/>
          </a:bodyPr>
          <a:lstStyle>
            <a:lvl1pPr marL="457200" marR="0" lvl="0" indent="-355600" algn="l" rtl="0">
              <a:spcBef>
                <a:spcPts val="4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2"/>
          </p:nvPr>
        </p:nvSpPr>
        <p:spPr>
          <a:xfrm>
            <a:off x="306918" y="1596597"/>
            <a:ext cx="2974017" cy="2954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00A8E1"/>
              </a:buClr>
              <a:buSzPts val="2000"/>
              <a:buFont typeface="Arial"/>
              <a:buNone/>
              <a:defRPr sz="2000" b="0" i="0" u="none" strike="noStrike" cap="none">
                <a:solidFill>
                  <a:srgbClr val="00A8E1"/>
                </a:solidFill>
                <a:latin typeface="Arial"/>
                <a:ea typeface="Arial"/>
                <a:cs typeface="Arial"/>
                <a:sym typeface="Arial"/>
              </a:defRPr>
            </a:lvl1pPr>
            <a:lvl2pPr marL="914400" marR="0" lvl="1"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2pPr>
            <a:lvl3pPr marL="1371600" marR="0" lvl="2"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3pPr>
            <a:lvl4pPr marL="1828800" marR="0" lvl="3"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4pPr>
            <a:lvl5pPr marL="2286000" marR="0" lvl="4" indent="-228600" algn="l" rtl="0">
              <a:spcBef>
                <a:spcPts val="40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A6A6A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493647" y="226847"/>
            <a:ext cx="7389791" cy="1075757"/>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A6A6A6"/>
              </a:buClr>
              <a:buSzPts val="2400"/>
              <a:buFont typeface="Arial"/>
              <a:buNone/>
              <a:defRPr sz="2400" b="0" i="0" u="none" strike="noStrike" cap="none">
                <a:solidFill>
                  <a:srgbClr val="A6A6A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sldNum" idx="12"/>
          </p:nvPr>
        </p:nvSpPr>
        <p:spPr>
          <a:xfrm>
            <a:off x="11417629" y="6326395"/>
            <a:ext cx="497361" cy="365125"/>
          </a:xfrm>
          <a:prstGeom prst="rect">
            <a:avLst/>
          </a:prstGeom>
          <a:noFill/>
          <a:ln>
            <a:noFill/>
          </a:ln>
        </p:spPr>
        <p:txBody>
          <a:bodyPr spcFirstLastPara="1" wrap="square" lIns="0" tIns="0" rIns="0" bIns="0" anchor="ctr" anchorCtr="1">
            <a:noAutofit/>
          </a:bodyPr>
          <a:lstStyle>
            <a:lvl1pPr marL="0" marR="0" lvl="0" indent="0" algn="ctr" rtl="0">
              <a:spcBef>
                <a:spcPts val="0"/>
              </a:spcBef>
              <a:buNone/>
              <a:defRPr sz="1000" b="0" i="0" u="none" strike="noStrike" cap="none">
                <a:solidFill>
                  <a:srgbClr val="888888"/>
                </a:solidFill>
                <a:latin typeface="Raleway Light"/>
                <a:ea typeface="Raleway Light"/>
                <a:cs typeface="Raleway Light"/>
                <a:sym typeface="Raleway Light"/>
              </a:defRPr>
            </a:lvl1pPr>
            <a:lvl2pPr marL="0" marR="0" lvl="1" indent="0" algn="ctr" rtl="0">
              <a:spcBef>
                <a:spcPts val="0"/>
              </a:spcBef>
              <a:buNone/>
              <a:defRPr sz="1000" b="0" i="0" u="none" strike="noStrike" cap="none">
                <a:solidFill>
                  <a:srgbClr val="888888"/>
                </a:solidFill>
                <a:latin typeface="Raleway Light"/>
                <a:ea typeface="Raleway Light"/>
                <a:cs typeface="Raleway Light"/>
                <a:sym typeface="Raleway Light"/>
              </a:defRPr>
            </a:lvl2pPr>
            <a:lvl3pPr marL="0" marR="0" lvl="2" indent="0" algn="ctr" rtl="0">
              <a:spcBef>
                <a:spcPts val="0"/>
              </a:spcBef>
              <a:buNone/>
              <a:defRPr sz="1000" b="0" i="0" u="none" strike="noStrike" cap="none">
                <a:solidFill>
                  <a:srgbClr val="888888"/>
                </a:solidFill>
                <a:latin typeface="Raleway Light"/>
                <a:ea typeface="Raleway Light"/>
                <a:cs typeface="Raleway Light"/>
                <a:sym typeface="Raleway Light"/>
              </a:defRPr>
            </a:lvl3pPr>
            <a:lvl4pPr marL="0" marR="0" lvl="3" indent="0" algn="ctr" rtl="0">
              <a:spcBef>
                <a:spcPts val="0"/>
              </a:spcBef>
              <a:buNone/>
              <a:defRPr sz="1000" b="0" i="0" u="none" strike="noStrike" cap="none">
                <a:solidFill>
                  <a:srgbClr val="888888"/>
                </a:solidFill>
                <a:latin typeface="Raleway Light"/>
                <a:ea typeface="Raleway Light"/>
                <a:cs typeface="Raleway Light"/>
                <a:sym typeface="Raleway Light"/>
              </a:defRPr>
            </a:lvl4pPr>
            <a:lvl5pPr marL="0" marR="0" lvl="4" indent="0" algn="ctr" rtl="0">
              <a:spcBef>
                <a:spcPts val="0"/>
              </a:spcBef>
              <a:buNone/>
              <a:defRPr sz="1000" b="0" i="0" u="none" strike="noStrike" cap="none">
                <a:solidFill>
                  <a:srgbClr val="888888"/>
                </a:solidFill>
                <a:latin typeface="Raleway Light"/>
                <a:ea typeface="Raleway Light"/>
                <a:cs typeface="Raleway Light"/>
                <a:sym typeface="Raleway Light"/>
              </a:defRPr>
            </a:lvl5pPr>
            <a:lvl6pPr marL="0" marR="0" lvl="5" indent="0" algn="ctr" rtl="0">
              <a:spcBef>
                <a:spcPts val="0"/>
              </a:spcBef>
              <a:buNone/>
              <a:defRPr sz="1000" b="0" i="0" u="none" strike="noStrike" cap="none">
                <a:solidFill>
                  <a:srgbClr val="888888"/>
                </a:solidFill>
                <a:latin typeface="Raleway Light"/>
                <a:ea typeface="Raleway Light"/>
                <a:cs typeface="Raleway Light"/>
                <a:sym typeface="Raleway Light"/>
              </a:defRPr>
            </a:lvl6pPr>
            <a:lvl7pPr marL="0" marR="0" lvl="6" indent="0" algn="ctr" rtl="0">
              <a:spcBef>
                <a:spcPts val="0"/>
              </a:spcBef>
              <a:buNone/>
              <a:defRPr sz="1000" b="0" i="0" u="none" strike="noStrike" cap="none">
                <a:solidFill>
                  <a:srgbClr val="888888"/>
                </a:solidFill>
                <a:latin typeface="Raleway Light"/>
                <a:ea typeface="Raleway Light"/>
                <a:cs typeface="Raleway Light"/>
                <a:sym typeface="Raleway Light"/>
              </a:defRPr>
            </a:lvl7pPr>
            <a:lvl8pPr marL="0" marR="0" lvl="7" indent="0" algn="ctr" rtl="0">
              <a:spcBef>
                <a:spcPts val="0"/>
              </a:spcBef>
              <a:buNone/>
              <a:defRPr sz="1000" b="0" i="0" u="none" strike="noStrike" cap="none">
                <a:solidFill>
                  <a:srgbClr val="888888"/>
                </a:solidFill>
                <a:latin typeface="Raleway Light"/>
                <a:ea typeface="Raleway Light"/>
                <a:cs typeface="Raleway Light"/>
                <a:sym typeface="Raleway Light"/>
              </a:defRPr>
            </a:lvl8pPr>
            <a:lvl9pPr marL="0" marR="0" lvl="8" indent="0" algn="ctr" rtl="0">
              <a:spcBef>
                <a:spcPts val="0"/>
              </a:spcBef>
              <a:buNone/>
              <a:defRPr sz="1000" b="0" i="0" u="none" strike="noStrike" cap="none">
                <a:solidFill>
                  <a:srgbClr val="888888"/>
                </a:solidFill>
                <a:latin typeface="Raleway Light"/>
                <a:ea typeface="Raleway Light"/>
                <a:cs typeface="Raleway Light"/>
                <a:sym typeface="Raleway Light"/>
              </a:defRPr>
            </a:lvl9pPr>
          </a:lstStyle>
          <a:p>
            <a:pPr marL="0" lvl="0" indent="0" algn="ctr" rtl="0">
              <a:spcBef>
                <a:spcPts val="0"/>
              </a:spcBef>
              <a:spcAft>
                <a:spcPts val="0"/>
              </a:spcAft>
              <a:buNone/>
            </a:pPr>
            <a:fld id="{00000000-1234-1234-1234-123412341234}" type="slidenum">
              <a:rPr lang="en-US"/>
              <a:t>‹#›</a:t>
            </a:fld>
            <a:endParaRPr/>
          </a:p>
        </p:txBody>
      </p:sp>
      <p:cxnSp>
        <p:nvCxnSpPr>
          <p:cNvPr id="12" name="Google Shape;12;p1"/>
          <p:cNvCxnSpPr/>
          <p:nvPr/>
        </p:nvCxnSpPr>
        <p:spPr>
          <a:xfrm rot="10800000">
            <a:off x="11065064" y="6150174"/>
            <a:ext cx="0" cy="707827"/>
          </a:xfrm>
          <a:prstGeom prst="straightConnector1">
            <a:avLst/>
          </a:prstGeom>
          <a:noFill/>
          <a:ln w="9525" cap="flat" cmpd="sng">
            <a:solidFill>
              <a:schemeClr val="accent1"/>
            </a:solidFill>
            <a:prstDash val="solid"/>
            <a:round/>
            <a:headEnd type="none" w="sm" len="sm"/>
            <a:tailEnd type="none" w="sm" len="sm"/>
          </a:ln>
        </p:spPr>
      </p:cxnSp>
      <p:cxnSp>
        <p:nvCxnSpPr>
          <p:cNvPr id="13" name="Google Shape;13;p1"/>
          <p:cNvCxnSpPr/>
          <p:nvPr/>
        </p:nvCxnSpPr>
        <p:spPr>
          <a:xfrm>
            <a:off x="0" y="6154746"/>
            <a:ext cx="12192000" cy="0"/>
          </a:xfrm>
          <a:prstGeom prst="straightConnector1">
            <a:avLst/>
          </a:prstGeom>
          <a:noFill/>
          <a:ln w="9525" cap="flat" cmpd="sng">
            <a:solidFill>
              <a:schemeClr val="accent1"/>
            </a:solidFill>
            <a:prstDash val="solid"/>
            <a:round/>
            <a:headEnd type="none" w="sm" len="sm"/>
            <a:tailEnd type="none" w="sm" len="sm"/>
          </a:ln>
        </p:spPr>
      </p:cxnSp>
      <p:sp>
        <p:nvSpPr>
          <p:cNvPr id="14" name="Google Shape;14;p1"/>
          <p:cNvSpPr txBox="1"/>
          <p:nvPr/>
        </p:nvSpPr>
        <p:spPr>
          <a:xfrm>
            <a:off x="385413" y="6326395"/>
            <a:ext cx="4282976" cy="3796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0" i="0" u="none" strike="noStrike" cap="none">
                <a:solidFill>
                  <a:srgbClr val="7F7F7F"/>
                </a:solidFill>
                <a:latin typeface="Arial"/>
                <a:ea typeface="Arial"/>
                <a:cs typeface="Arial"/>
                <a:sym typeface="Arial"/>
              </a:rPr>
              <a:t>xG Health Solutions, Inc. Confidential and Proprietary Information</a:t>
            </a:r>
            <a:endParaRPr sz="800" b="0" i="0" u="none" strike="noStrike" cap="none">
              <a:solidFill>
                <a:srgbClr val="7F7F7F"/>
              </a:solidFill>
              <a:latin typeface="Arial"/>
              <a:ea typeface="Arial"/>
              <a:cs typeface="Arial"/>
              <a:sym typeface="Arial"/>
            </a:endParaRPr>
          </a:p>
        </p:txBody>
      </p:sp>
      <p:pic>
        <p:nvPicPr>
          <p:cNvPr id="15" name="Google Shape;15;p1"/>
          <p:cNvPicPr preferRelativeResize="0"/>
          <p:nvPr/>
        </p:nvPicPr>
        <p:blipFill rotWithShape="1">
          <a:blip r:embed="rId17">
            <a:alphaModFix/>
          </a:blip>
          <a:srcRect/>
          <a:stretch/>
        </p:blipFill>
        <p:spPr>
          <a:xfrm>
            <a:off x="9072512" y="6154746"/>
            <a:ext cx="1992552" cy="70325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7" descr="Green Blue waves.pdf"/>
          <p:cNvPicPr preferRelativeResize="0"/>
          <p:nvPr/>
        </p:nvPicPr>
        <p:blipFill rotWithShape="1">
          <a:blip r:embed="rId3">
            <a:alphaModFix/>
          </a:blip>
          <a:srcRect l="1545" t="24143" r="894" b="1847"/>
          <a:stretch/>
        </p:blipFill>
        <p:spPr>
          <a:xfrm>
            <a:off x="1" y="6444"/>
            <a:ext cx="12192000" cy="5246894"/>
          </a:xfrm>
          <a:prstGeom prst="rect">
            <a:avLst/>
          </a:prstGeom>
          <a:noFill/>
          <a:ln>
            <a:noFill/>
          </a:ln>
        </p:spPr>
      </p:pic>
      <p:sp>
        <p:nvSpPr>
          <p:cNvPr id="104" name="Google Shape;104;p17"/>
          <p:cNvSpPr txBox="1">
            <a:spLocks noGrp="1"/>
          </p:cNvSpPr>
          <p:nvPr>
            <p:ph type="body" idx="1"/>
          </p:nvPr>
        </p:nvSpPr>
        <p:spPr>
          <a:xfrm>
            <a:off x="1786594" y="1515734"/>
            <a:ext cx="8618811" cy="307601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4400"/>
              <a:buNone/>
            </a:pPr>
            <a:r>
              <a:rPr lang="en-US" sz="4400">
                <a:solidFill>
                  <a:srgbClr val="0070C0"/>
                </a:solidFill>
              </a:rPr>
              <a:t>xG Learn Care Management Education: </a:t>
            </a:r>
            <a:endParaRPr/>
          </a:p>
          <a:p>
            <a:pPr marL="0" lvl="0" indent="0" algn="ctr" rtl="0">
              <a:spcBef>
                <a:spcPts val="880"/>
              </a:spcBef>
              <a:spcAft>
                <a:spcPts val="0"/>
              </a:spcAft>
              <a:buClr>
                <a:srgbClr val="0070C0"/>
              </a:buClr>
              <a:buSzPts val="4400"/>
              <a:buNone/>
            </a:pPr>
            <a:r>
              <a:rPr lang="en-US" sz="4400">
                <a:solidFill>
                  <a:srgbClr val="0070C0"/>
                </a:solidFill>
              </a:rPr>
              <a:t>Care Manager</a:t>
            </a:r>
            <a:endParaRPr/>
          </a:p>
          <a:p>
            <a:pPr marL="0" lvl="0" indent="0" algn="ctr" rtl="0">
              <a:spcBef>
                <a:spcPts val="880"/>
              </a:spcBef>
              <a:spcAft>
                <a:spcPts val="0"/>
              </a:spcAft>
              <a:buClr>
                <a:srgbClr val="0070C0"/>
              </a:buClr>
              <a:buSzPts val="4400"/>
              <a:buNone/>
            </a:pPr>
            <a:r>
              <a:rPr lang="en-US" sz="4400">
                <a:solidFill>
                  <a:srgbClr val="0070C0"/>
                </a:solidFill>
              </a:rPr>
              <a:t>Capstone Presentation</a:t>
            </a:r>
            <a:endParaRPr sz="4400">
              <a:solidFill>
                <a:srgbClr val="0070C0"/>
              </a:solidFill>
            </a:endParaRPr>
          </a:p>
        </p:txBody>
      </p:sp>
      <p:sp>
        <p:nvSpPr>
          <p:cNvPr id="105" name="Google Shape;105;p17"/>
          <p:cNvSpPr txBox="1"/>
          <p:nvPr/>
        </p:nvSpPr>
        <p:spPr>
          <a:xfrm>
            <a:off x="8260080" y="4591751"/>
            <a:ext cx="3931920" cy="452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1A7E1"/>
              </a:buClr>
              <a:buSzPts val="2000"/>
              <a:buFont typeface="Arial"/>
              <a:buNone/>
            </a:pPr>
            <a:r>
              <a:rPr lang="en-US" sz="2000" b="1" i="1">
                <a:solidFill>
                  <a:srgbClr val="01A7E1"/>
                </a:solidFill>
              </a:rPr>
              <a:t>May 20, 2020</a:t>
            </a:r>
            <a:endParaRPr/>
          </a:p>
        </p:txBody>
      </p:sp>
      <p:sp>
        <p:nvSpPr>
          <p:cNvPr id="106" name="Google Shape;106;p17"/>
          <p:cNvSpPr txBox="1"/>
          <p:nvPr/>
        </p:nvSpPr>
        <p:spPr>
          <a:xfrm>
            <a:off x="2976954" y="3024720"/>
            <a:ext cx="7549926" cy="106362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sp>
        <p:nvSpPr>
          <p:cNvPr id="107" name="Google Shape;107;p17"/>
          <p:cNvSpPr txBox="1"/>
          <p:nvPr/>
        </p:nvSpPr>
        <p:spPr>
          <a:xfrm>
            <a:off x="405202" y="4540064"/>
            <a:ext cx="548124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6D99E2"/>
                </a:solidFill>
                <a:latin typeface="Arial"/>
                <a:ea typeface="Arial"/>
                <a:cs typeface="Arial"/>
                <a:sym typeface="Arial"/>
              </a:rPr>
              <a:t>Presented By: </a:t>
            </a:r>
            <a:r>
              <a:rPr lang="en-US" sz="2000" b="1">
                <a:solidFill>
                  <a:srgbClr val="6D99E2"/>
                </a:solidFill>
              </a:rPr>
              <a:t>Jennifer Gilman</a:t>
            </a:r>
            <a:endParaRPr sz="2000" b="1">
              <a:solidFill>
                <a:srgbClr val="6D99E2"/>
              </a:solidFill>
              <a:latin typeface="Arial"/>
              <a:ea typeface="Arial"/>
              <a:cs typeface="Arial"/>
              <a:sym typeface="Arial"/>
            </a:endParaRPr>
          </a:p>
        </p:txBody>
      </p:sp>
      <p:pic>
        <p:nvPicPr>
          <p:cNvPr id="108" name="Google Shape;108;p17"/>
          <p:cNvPicPr preferRelativeResize="0"/>
          <p:nvPr/>
        </p:nvPicPr>
        <p:blipFill rotWithShape="1">
          <a:blip r:embed="rId4">
            <a:alphaModFix/>
          </a:blip>
          <a:srcRect/>
          <a:stretch/>
        </p:blipFill>
        <p:spPr>
          <a:xfrm>
            <a:off x="4691882" y="673264"/>
            <a:ext cx="2808233" cy="8424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p:nvPr/>
        </p:nvSpPr>
        <p:spPr>
          <a:xfrm>
            <a:off x="662895" y="158296"/>
            <a:ext cx="9376455"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Long Term Plan of Care:</a:t>
            </a:r>
            <a:endParaRPr sz="2800" b="0" i="0">
              <a:solidFill>
                <a:srgbClr val="0C0C0C"/>
              </a:solidFill>
              <a:latin typeface="Arial"/>
              <a:ea typeface="Arial"/>
              <a:cs typeface="Arial"/>
              <a:sym typeface="Arial"/>
            </a:endParaRPr>
          </a:p>
        </p:txBody>
      </p:sp>
      <p:sp>
        <p:nvSpPr>
          <p:cNvPr id="222" name="Google Shape;222;p26"/>
          <p:cNvSpPr/>
          <p:nvPr/>
        </p:nvSpPr>
        <p:spPr>
          <a:xfrm>
            <a:off x="662894" y="878793"/>
            <a:ext cx="10595655" cy="5100414"/>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2"/>
                </a:solidFill>
                <a:latin typeface="Arial"/>
                <a:ea typeface="Arial"/>
                <a:cs typeface="Arial"/>
                <a:sym typeface="Arial"/>
              </a:rPr>
              <a:t>What is your long term plan for this patient? </a:t>
            </a:r>
            <a:endParaRPr sz="1800">
              <a:solidFill>
                <a:srgbClr val="6D99E2"/>
              </a:solidFill>
            </a:endParaRPr>
          </a:p>
          <a:p>
            <a:pPr marL="0" marR="0" lvl="0" indent="0" algn="l" rtl="0">
              <a:spcBef>
                <a:spcPts val="0"/>
              </a:spcBef>
              <a:spcAft>
                <a:spcPts val="0"/>
              </a:spcAft>
              <a:buNone/>
            </a:pPr>
            <a:endParaRPr sz="1800">
              <a:solidFill>
                <a:srgbClr val="6D99E2"/>
              </a:solidFill>
            </a:endParaRPr>
          </a:p>
          <a:p>
            <a:pPr marL="0" marR="0" lvl="0" indent="0" algn="l" rtl="0">
              <a:spcBef>
                <a:spcPts val="0"/>
              </a:spcBef>
              <a:spcAft>
                <a:spcPts val="0"/>
              </a:spcAft>
              <a:buNone/>
            </a:pPr>
            <a:r>
              <a:rPr lang="en-US" sz="1800">
                <a:solidFill>
                  <a:srgbClr val="6D99E2"/>
                </a:solidFill>
              </a:rPr>
              <a:t>Reschedule MRI, sedated ABR, swallow study: will reassess with family to determine when these procedures will be able to be scheduled</a:t>
            </a:r>
            <a:r>
              <a:rPr lang="en-US" sz="1800">
                <a:solidFill>
                  <a:srgbClr val="6D99E2"/>
                </a:solidFill>
                <a:latin typeface="Arial"/>
                <a:ea typeface="Arial"/>
                <a:cs typeface="Arial"/>
                <a:sym typeface="Arial"/>
              </a:rPr>
              <a:t> </a:t>
            </a:r>
            <a:endParaRPr sz="1800">
              <a:solidFill>
                <a:srgbClr val="6D99E2"/>
              </a:solidFill>
              <a:latin typeface="Arial"/>
              <a:ea typeface="Arial"/>
              <a:cs typeface="Arial"/>
              <a:sym typeface="Arial"/>
            </a:endParaRPr>
          </a:p>
          <a:p>
            <a:pPr marL="0" marR="0" lvl="0" indent="0" algn="l" rtl="0">
              <a:spcBef>
                <a:spcPts val="0"/>
              </a:spcBef>
              <a:spcAft>
                <a:spcPts val="0"/>
              </a:spcAft>
              <a:buNone/>
            </a:pPr>
            <a:endParaRPr sz="1800">
              <a:solidFill>
                <a:srgbClr val="6D99E2"/>
              </a:solidFill>
            </a:endParaRPr>
          </a:p>
          <a:p>
            <a:pPr marL="0" marR="0" lvl="0" indent="0" algn="l" rtl="0">
              <a:spcBef>
                <a:spcPts val="0"/>
              </a:spcBef>
              <a:spcAft>
                <a:spcPts val="0"/>
              </a:spcAft>
              <a:buNone/>
            </a:pPr>
            <a:r>
              <a:rPr lang="en-US" sz="1800">
                <a:solidFill>
                  <a:srgbClr val="6D99E2"/>
                </a:solidFill>
              </a:rPr>
              <a:t>Diet/G-tube: periodically check in with HCH dietitian regarding Keto diet as well as follow up with home care nurse on G-tube</a:t>
            </a:r>
            <a:endParaRPr sz="1800">
              <a:solidFill>
                <a:srgbClr val="6D99E2"/>
              </a:solidFill>
            </a:endParaRPr>
          </a:p>
          <a:p>
            <a:pPr marL="0" marR="0" lvl="0" indent="0" algn="l" rtl="0">
              <a:spcBef>
                <a:spcPts val="0"/>
              </a:spcBef>
              <a:spcAft>
                <a:spcPts val="0"/>
              </a:spcAft>
              <a:buNone/>
            </a:pPr>
            <a:endParaRPr sz="1800">
              <a:solidFill>
                <a:srgbClr val="6D99E2"/>
              </a:solidFill>
            </a:endParaRPr>
          </a:p>
          <a:p>
            <a:pPr marL="0" marR="0" lvl="0" indent="0" algn="l" rtl="0">
              <a:spcBef>
                <a:spcPts val="0"/>
              </a:spcBef>
              <a:spcAft>
                <a:spcPts val="0"/>
              </a:spcAft>
              <a:buNone/>
            </a:pPr>
            <a:r>
              <a:rPr lang="en-US" sz="1800">
                <a:solidFill>
                  <a:srgbClr val="6D99E2"/>
                </a:solidFill>
              </a:rPr>
              <a:t>Office follow up: will schedule 6mo follow up visits or telemedicine visits with PCP so family can check in on how patient is currently doing. This will be in addition to the more frequent NCM follow up</a:t>
            </a:r>
            <a:endParaRPr sz="1800">
              <a:solidFill>
                <a:srgbClr val="6D99E2"/>
              </a:solidFill>
            </a:endParaRPr>
          </a:p>
          <a:p>
            <a:pPr marL="0" marR="0" lvl="0" indent="0" algn="l" rtl="0">
              <a:spcBef>
                <a:spcPts val="0"/>
              </a:spcBef>
              <a:spcAft>
                <a:spcPts val="0"/>
              </a:spcAft>
              <a:buNone/>
            </a:pPr>
            <a:endParaRPr sz="1800">
              <a:solidFill>
                <a:srgbClr val="6D99E2"/>
              </a:solidFill>
            </a:endParaRPr>
          </a:p>
          <a:p>
            <a:pPr marL="0" marR="0" lvl="0" indent="0" algn="l" rtl="0">
              <a:spcBef>
                <a:spcPts val="0"/>
              </a:spcBef>
              <a:spcAft>
                <a:spcPts val="0"/>
              </a:spcAft>
              <a:buNone/>
            </a:pPr>
            <a:r>
              <a:rPr lang="en-US" sz="1800">
                <a:solidFill>
                  <a:srgbClr val="6D99E2"/>
                </a:solidFill>
              </a:rPr>
              <a:t>Follow updates from specialists such as endocrine, neurology and gastroenterology as plan of care often changes</a:t>
            </a:r>
            <a:endParaRPr sz="1800">
              <a:solidFill>
                <a:srgbClr val="6D99E2"/>
              </a:solidFill>
            </a:endParaRPr>
          </a:p>
          <a:p>
            <a:pPr marL="0" marR="0" lvl="0" indent="0" algn="l" rtl="0">
              <a:spcBef>
                <a:spcPts val="0"/>
              </a:spcBef>
              <a:spcAft>
                <a:spcPts val="0"/>
              </a:spcAft>
              <a:buNone/>
            </a:pPr>
            <a:endParaRPr sz="1800">
              <a:solidFill>
                <a:srgbClr val="6D99E2"/>
              </a:solidFill>
            </a:endParaRPr>
          </a:p>
          <a:p>
            <a:pPr marL="0" marR="0" lvl="0" indent="0" algn="l" rtl="0">
              <a:spcBef>
                <a:spcPts val="0"/>
              </a:spcBef>
              <a:spcAft>
                <a:spcPts val="0"/>
              </a:spcAft>
              <a:buNone/>
            </a:pPr>
            <a:endParaRPr sz="1800">
              <a:solidFill>
                <a:srgbClr val="6D99E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p:nvPr/>
        </p:nvSpPr>
        <p:spPr>
          <a:xfrm>
            <a:off x="662895" y="158296"/>
            <a:ext cx="9376455"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Conclusion:</a:t>
            </a:r>
            <a:endParaRPr sz="2800" b="0" i="0">
              <a:solidFill>
                <a:srgbClr val="0C0C0C"/>
              </a:solidFill>
              <a:latin typeface="Arial"/>
              <a:ea typeface="Arial"/>
              <a:cs typeface="Arial"/>
              <a:sym typeface="Arial"/>
            </a:endParaRPr>
          </a:p>
        </p:txBody>
      </p:sp>
      <p:sp>
        <p:nvSpPr>
          <p:cNvPr id="228" name="Google Shape;228;p27"/>
          <p:cNvSpPr/>
          <p:nvPr/>
        </p:nvSpPr>
        <p:spPr>
          <a:xfrm>
            <a:off x="662895" y="878793"/>
            <a:ext cx="10509930" cy="5100414"/>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6D99E2"/>
              </a:solidFill>
            </a:endParaRPr>
          </a:p>
          <a:p>
            <a:pPr marL="0" marR="0" lvl="0" indent="0" algn="ctr" rtl="0">
              <a:spcBef>
                <a:spcPts val="0"/>
              </a:spcBef>
              <a:spcAft>
                <a:spcPts val="0"/>
              </a:spcAft>
              <a:buNone/>
            </a:pPr>
            <a:r>
              <a:rPr lang="en-US" sz="2400">
                <a:solidFill>
                  <a:srgbClr val="6D99E2"/>
                </a:solidFill>
              </a:rPr>
              <a:t>In conclusion: as the NCM for this 4 year old female patient with diagnoses of seizure disorder, autoimmune disorder, and developmental delay who has a G-tube, various medications and requires constant care, it will be important to help with coordination of home-based services needed, respite care and home care, and monitor any change in treatment recommended by specialists. Given parents language barrier in addition to the complexity of these diagnoses, providing support to the family will be necessary. With her suppressed immunity and current COVID-19 pandemic, a priority will be maintaining her health.</a:t>
            </a:r>
            <a:endParaRPr sz="2400">
              <a:solidFill>
                <a:srgbClr val="6D99E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539782" y="299173"/>
            <a:ext cx="7976280"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Capstone Study Presentation Outline </a:t>
            </a:r>
            <a:endParaRPr sz="2800" b="0" i="0">
              <a:solidFill>
                <a:srgbClr val="0C0C0C"/>
              </a:solidFill>
              <a:latin typeface="Arial"/>
              <a:ea typeface="Arial"/>
              <a:cs typeface="Arial"/>
              <a:sym typeface="Arial"/>
            </a:endParaRPr>
          </a:p>
        </p:txBody>
      </p:sp>
      <p:pic>
        <p:nvPicPr>
          <p:cNvPr id="114" name="Google Shape;114;p18"/>
          <p:cNvPicPr preferRelativeResize="0"/>
          <p:nvPr/>
        </p:nvPicPr>
        <p:blipFill rotWithShape="1">
          <a:blip r:embed="rId3">
            <a:alphaModFix/>
          </a:blip>
          <a:srcRect/>
          <a:stretch/>
        </p:blipFill>
        <p:spPr>
          <a:xfrm>
            <a:off x="1487258" y="1129304"/>
            <a:ext cx="635793" cy="611387"/>
          </a:xfrm>
          <a:prstGeom prst="rect">
            <a:avLst/>
          </a:prstGeom>
          <a:noFill/>
          <a:ln w="57150" cap="flat" cmpd="sng">
            <a:solidFill>
              <a:schemeClr val="lt1"/>
            </a:solidFill>
            <a:prstDash val="solid"/>
            <a:round/>
            <a:headEnd type="none" w="sm" len="sm"/>
            <a:tailEnd type="none" w="sm" len="sm"/>
          </a:ln>
        </p:spPr>
      </p:pic>
      <p:pic>
        <p:nvPicPr>
          <p:cNvPr id="115" name="Google Shape;115;p18"/>
          <p:cNvPicPr preferRelativeResize="0"/>
          <p:nvPr/>
        </p:nvPicPr>
        <p:blipFill rotWithShape="1">
          <a:blip r:embed="rId3">
            <a:alphaModFix/>
          </a:blip>
          <a:srcRect/>
          <a:stretch/>
        </p:blipFill>
        <p:spPr>
          <a:xfrm>
            <a:off x="1505351" y="2117623"/>
            <a:ext cx="635793" cy="611387"/>
          </a:xfrm>
          <a:prstGeom prst="rect">
            <a:avLst/>
          </a:prstGeom>
          <a:noFill/>
          <a:ln w="57150" cap="flat" cmpd="sng">
            <a:solidFill>
              <a:schemeClr val="lt1"/>
            </a:solidFill>
            <a:prstDash val="solid"/>
            <a:round/>
            <a:headEnd type="none" w="sm" len="sm"/>
            <a:tailEnd type="none" w="sm" len="sm"/>
          </a:ln>
        </p:spPr>
      </p:pic>
      <p:pic>
        <p:nvPicPr>
          <p:cNvPr id="116" name="Google Shape;116;p18"/>
          <p:cNvPicPr preferRelativeResize="0"/>
          <p:nvPr/>
        </p:nvPicPr>
        <p:blipFill rotWithShape="1">
          <a:blip r:embed="rId3">
            <a:alphaModFix/>
          </a:blip>
          <a:srcRect/>
          <a:stretch/>
        </p:blipFill>
        <p:spPr>
          <a:xfrm>
            <a:off x="1502158" y="3140600"/>
            <a:ext cx="635793" cy="611387"/>
          </a:xfrm>
          <a:prstGeom prst="rect">
            <a:avLst/>
          </a:prstGeom>
          <a:noFill/>
          <a:ln w="57150" cap="flat" cmpd="sng">
            <a:solidFill>
              <a:schemeClr val="lt1"/>
            </a:solidFill>
            <a:prstDash val="solid"/>
            <a:round/>
            <a:headEnd type="none" w="sm" len="sm"/>
            <a:tailEnd type="none" w="sm" len="sm"/>
          </a:ln>
        </p:spPr>
      </p:pic>
      <p:pic>
        <p:nvPicPr>
          <p:cNvPr id="117" name="Google Shape;117;p18"/>
          <p:cNvPicPr preferRelativeResize="0"/>
          <p:nvPr/>
        </p:nvPicPr>
        <p:blipFill rotWithShape="1">
          <a:blip r:embed="rId3">
            <a:alphaModFix/>
          </a:blip>
          <a:srcRect/>
          <a:stretch/>
        </p:blipFill>
        <p:spPr>
          <a:xfrm>
            <a:off x="1478547" y="4093066"/>
            <a:ext cx="635793" cy="611387"/>
          </a:xfrm>
          <a:prstGeom prst="rect">
            <a:avLst/>
          </a:prstGeom>
          <a:noFill/>
          <a:ln w="57150" cap="flat" cmpd="sng">
            <a:solidFill>
              <a:schemeClr val="lt1"/>
            </a:solidFill>
            <a:prstDash val="solid"/>
            <a:round/>
            <a:headEnd type="none" w="sm" len="sm"/>
            <a:tailEnd type="none" w="sm" len="sm"/>
          </a:ln>
        </p:spPr>
      </p:pic>
      <p:pic>
        <p:nvPicPr>
          <p:cNvPr id="118" name="Google Shape;118;p18"/>
          <p:cNvPicPr preferRelativeResize="0"/>
          <p:nvPr/>
        </p:nvPicPr>
        <p:blipFill rotWithShape="1">
          <a:blip r:embed="rId3">
            <a:alphaModFix/>
          </a:blip>
          <a:srcRect/>
          <a:stretch/>
        </p:blipFill>
        <p:spPr>
          <a:xfrm>
            <a:off x="1517057" y="5023006"/>
            <a:ext cx="605994" cy="582732"/>
          </a:xfrm>
          <a:prstGeom prst="rect">
            <a:avLst/>
          </a:prstGeom>
          <a:noFill/>
          <a:ln w="57150" cap="flat" cmpd="sng">
            <a:solidFill>
              <a:schemeClr val="lt1"/>
            </a:solidFill>
            <a:prstDash val="solid"/>
            <a:round/>
            <a:headEnd type="none" w="sm" len="sm"/>
            <a:tailEnd type="none" w="sm" len="sm"/>
          </a:ln>
        </p:spPr>
      </p:pic>
      <p:sp>
        <p:nvSpPr>
          <p:cNvPr id="119" name="Google Shape;119;p18"/>
          <p:cNvSpPr/>
          <p:nvPr/>
        </p:nvSpPr>
        <p:spPr>
          <a:xfrm>
            <a:off x="2345215" y="1129304"/>
            <a:ext cx="8025441" cy="611387"/>
          </a:xfrm>
          <a:prstGeom prst="rect">
            <a:avLst/>
          </a:prstGeom>
          <a:gradFill>
            <a:gsLst>
              <a:gs pos="0">
                <a:srgbClr val="C0C0C0"/>
              </a:gs>
              <a:gs pos="50000">
                <a:srgbClr val="D7D7D7"/>
              </a:gs>
              <a:gs pos="100000">
                <a:srgbClr val="EBEBEB"/>
              </a:gs>
            </a:gsLst>
            <a:lin ang="13500000" scaled="0"/>
          </a:gradFill>
          <a:ln w="57150" cap="flat" cmpd="sng">
            <a:solidFill>
              <a:srgbClr val="6FA000"/>
            </a:solidFill>
            <a:prstDash val="solid"/>
            <a:round/>
            <a:headEnd type="none" w="sm" len="sm"/>
            <a:tailEnd type="none" w="sm" len="sm"/>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a:solidFill>
                  <a:srgbClr val="0070C0"/>
                </a:solidFill>
                <a:latin typeface="Arial"/>
                <a:ea typeface="Arial"/>
                <a:cs typeface="Arial"/>
                <a:sym typeface="Arial"/>
              </a:rPr>
              <a:t>Brief Patient History</a:t>
            </a:r>
            <a:endParaRPr sz="2000">
              <a:solidFill>
                <a:srgbClr val="0070C0"/>
              </a:solidFill>
              <a:latin typeface="Arial"/>
              <a:ea typeface="Arial"/>
              <a:cs typeface="Arial"/>
              <a:sym typeface="Arial"/>
            </a:endParaRPr>
          </a:p>
        </p:txBody>
      </p:sp>
      <p:sp>
        <p:nvSpPr>
          <p:cNvPr id="120" name="Google Shape;120;p18"/>
          <p:cNvSpPr/>
          <p:nvPr/>
        </p:nvSpPr>
        <p:spPr>
          <a:xfrm>
            <a:off x="2352277" y="2214013"/>
            <a:ext cx="8025441" cy="611387"/>
          </a:xfrm>
          <a:prstGeom prst="rect">
            <a:avLst/>
          </a:prstGeom>
          <a:gradFill>
            <a:gsLst>
              <a:gs pos="0">
                <a:srgbClr val="C0C0C0"/>
              </a:gs>
              <a:gs pos="50000">
                <a:srgbClr val="D7D7D7"/>
              </a:gs>
              <a:gs pos="100000">
                <a:srgbClr val="EBEBEB"/>
              </a:gs>
            </a:gsLst>
            <a:lin ang="13500000" scaled="0"/>
          </a:gradFill>
          <a:ln w="57150" cap="flat" cmpd="sng">
            <a:solidFill>
              <a:srgbClr val="6FA000"/>
            </a:solidFill>
            <a:prstDash val="solid"/>
            <a:round/>
            <a:headEnd type="none" w="sm" len="sm"/>
            <a:tailEnd type="none" w="sm" len="sm"/>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a:solidFill>
                  <a:srgbClr val="0070C0"/>
                </a:solidFill>
                <a:latin typeface="Arial"/>
                <a:ea typeface="Arial"/>
                <a:cs typeface="Arial"/>
                <a:sym typeface="Arial"/>
              </a:rPr>
              <a:t>Pertinent Medical History</a:t>
            </a:r>
            <a:endParaRPr sz="2000">
              <a:solidFill>
                <a:srgbClr val="0070C0"/>
              </a:solidFill>
              <a:latin typeface="Arial"/>
              <a:ea typeface="Arial"/>
              <a:cs typeface="Arial"/>
              <a:sym typeface="Arial"/>
            </a:endParaRPr>
          </a:p>
        </p:txBody>
      </p:sp>
      <p:sp>
        <p:nvSpPr>
          <p:cNvPr id="121" name="Google Shape;121;p18"/>
          <p:cNvSpPr/>
          <p:nvPr/>
        </p:nvSpPr>
        <p:spPr>
          <a:xfrm>
            <a:off x="2373625" y="3156870"/>
            <a:ext cx="8025441" cy="611387"/>
          </a:xfrm>
          <a:prstGeom prst="rect">
            <a:avLst/>
          </a:prstGeom>
          <a:gradFill>
            <a:gsLst>
              <a:gs pos="0">
                <a:srgbClr val="C0C0C0"/>
              </a:gs>
              <a:gs pos="50000">
                <a:srgbClr val="D7D7D7"/>
              </a:gs>
              <a:gs pos="100000">
                <a:srgbClr val="EBEBEB"/>
              </a:gs>
            </a:gsLst>
            <a:lin ang="13500000" scaled="0"/>
          </a:gradFill>
          <a:ln w="57150" cap="flat" cmpd="sng">
            <a:solidFill>
              <a:srgbClr val="6FA000"/>
            </a:solidFill>
            <a:prstDash val="solid"/>
            <a:round/>
            <a:headEnd type="none" w="sm" len="sm"/>
            <a:tailEnd type="none" w="sm" len="sm"/>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a:solidFill>
                  <a:srgbClr val="0070C0"/>
                </a:solidFill>
                <a:latin typeface="Arial"/>
                <a:ea typeface="Arial"/>
                <a:cs typeface="Arial"/>
                <a:sym typeface="Arial"/>
              </a:rPr>
              <a:t>Identified Gaps in Care</a:t>
            </a:r>
            <a:endParaRPr sz="2000">
              <a:solidFill>
                <a:srgbClr val="0070C0"/>
              </a:solidFill>
              <a:latin typeface="Arial"/>
              <a:ea typeface="Arial"/>
              <a:cs typeface="Arial"/>
              <a:sym typeface="Arial"/>
            </a:endParaRPr>
          </a:p>
        </p:txBody>
      </p:sp>
      <p:sp>
        <p:nvSpPr>
          <p:cNvPr id="122" name="Google Shape;122;p18"/>
          <p:cNvSpPr/>
          <p:nvPr/>
        </p:nvSpPr>
        <p:spPr>
          <a:xfrm>
            <a:off x="2373626" y="4069955"/>
            <a:ext cx="8025441" cy="611387"/>
          </a:xfrm>
          <a:prstGeom prst="rect">
            <a:avLst/>
          </a:prstGeom>
          <a:gradFill>
            <a:gsLst>
              <a:gs pos="0">
                <a:srgbClr val="C0C0C0"/>
              </a:gs>
              <a:gs pos="50000">
                <a:srgbClr val="D7D7D7"/>
              </a:gs>
              <a:gs pos="100000">
                <a:srgbClr val="EBEBEB"/>
              </a:gs>
            </a:gsLst>
            <a:lin ang="13500000" scaled="0"/>
          </a:gradFill>
          <a:ln w="57150" cap="flat" cmpd="sng">
            <a:solidFill>
              <a:srgbClr val="6FA000"/>
            </a:solidFill>
            <a:prstDash val="solid"/>
            <a:round/>
            <a:headEnd type="none" w="sm" len="sm"/>
            <a:tailEnd type="none" w="sm" len="sm"/>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a:solidFill>
                  <a:srgbClr val="0070C0"/>
                </a:solidFill>
                <a:latin typeface="Arial"/>
                <a:ea typeface="Arial"/>
                <a:cs typeface="Arial"/>
                <a:sym typeface="Arial"/>
              </a:rPr>
              <a:t>Identified Escalation Points-Needs Assessment</a:t>
            </a:r>
            <a:endParaRPr sz="2000">
              <a:solidFill>
                <a:srgbClr val="0070C0"/>
              </a:solidFill>
              <a:latin typeface="Arial"/>
              <a:ea typeface="Arial"/>
              <a:cs typeface="Arial"/>
              <a:sym typeface="Arial"/>
            </a:endParaRPr>
          </a:p>
        </p:txBody>
      </p:sp>
      <p:sp>
        <p:nvSpPr>
          <p:cNvPr id="123" name="Google Shape;123;p18"/>
          <p:cNvSpPr/>
          <p:nvPr/>
        </p:nvSpPr>
        <p:spPr>
          <a:xfrm>
            <a:off x="2373626" y="5034872"/>
            <a:ext cx="8025441" cy="611387"/>
          </a:xfrm>
          <a:prstGeom prst="rect">
            <a:avLst/>
          </a:prstGeom>
          <a:gradFill>
            <a:gsLst>
              <a:gs pos="0">
                <a:srgbClr val="C0C0C0"/>
              </a:gs>
              <a:gs pos="50000">
                <a:srgbClr val="D7D7D7"/>
              </a:gs>
              <a:gs pos="100000">
                <a:srgbClr val="EBEBEB"/>
              </a:gs>
            </a:gsLst>
            <a:lin ang="13500000" scaled="0"/>
          </a:gradFill>
          <a:ln w="57150" cap="flat" cmpd="sng">
            <a:solidFill>
              <a:srgbClr val="6FA000"/>
            </a:solidFill>
            <a:prstDash val="solid"/>
            <a:round/>
            <a:headEnd type="none" w="sm" len="sm"/>
            <a:tailEnd type="none" w="sm" len="sm"/>
          </a:ln>
        </p:spPr>
        <p:txBody>
          <a:bodyPr spcFirstLastPara="1" wrap="square" lIns="91425" tIns="45700" rIns="91425" bIns="45700" anchor="ctr" anchorCtr="0">
            <a:noAutofit/>
          </a:bodyPr>
          <a:lstStyle/>
          <a:p>
            <a:pPr marL="182880" marR="0" lvl="0" indent="0" algn="l" rtl="0">
              <a:spcBef>
                <a:spcPts val="0"/>
              </a:spcBef>
              <a:spcAft>
                <a:spcPts val="0"/>
              </a:spcAft>
              <a:buNone/>
            </a:pPr>
            <a:r>
              <a:rPr lang="en-US" sz="2000">
                <a:solidFill>
                  <a:srgbClr val="0070C0"/>
                </a:solidFill>
                <a:latin typeface="Arial"/>
                <a:ea typeface="Arial"/>
                <a:cs typeface="Arial"/>
                <a:sym typeface="Arial"/>
              </a:rPr>
              <a:t>Resources Put in Place</a:t>
            </a:r>
            <a:endParaRPr sz="2000">
              <a:solidFill>
                <a:srgbClr val="0070C0"/>
              </a:solidFill>
              <a:latin typeface="Arial"/>
              <a:ea typeface="Arial"/>
              <a:cs typeface="Arial"/>
              <a:sym typeface="Arial"/>
            </a:endParaRPr>
          </a:p>
        </p:txBody>
      </p:sp>
      <p:sp>
        <p:nvSpPr>
          <p:cNvPr id="124" name="Google Shape;124;p18"/>
          <p:cNvSpPr txBox="1"/>
          <p:nvPr/>
        </p:nvSpPr>
        <p:spPr>
          <a:xfrm>
            <a:off x="1604719" y="1104210"/>
            <a:ext cx="41289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1</a:t>
            </a:r>
            <a:endParaRPr sz="3200" b="1">
              <a:solidFill>
                <a:srgbClr val="FFFFFF"/>
              </a:solidFill>
              <a:latin typeface="Arial"/>
              <a:ea typeface="Arial"/>
              <a:cs typeface="Arial"/>
              <a:sym typeface="Arial"/>
            </a:endParaRPr>
          </a:p>
        </p:txBody>
      </p:sp>
      <p:sp>
        <p:nvSpPr>
          <p:cNvPr id="125" name="Google Shape;125;p18"/>
          <p:cNvSpPr txBox="1"/>
          <p:nvPr/>
        </p:nvSpPr>
        <p:spPr>
          <a:xfrm>
            <a:off x="1604204" y="2091545"/>
            <a:ext cx="41289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2</a:t>
            </a:r>
            <a:endParaRPr sz="3200" b="1">
              <a:solidFill>
                <a:srgbClr val="FFFFFF"/>
              </a:solidFill>
              <a:latin typeface="Arial"/>
              <a:ea typeface="Arial"/>
              <a:cs typeface="Arial"/>
              <a:sym typeface="Arial"/>
            </a:endParaRPr>
          </a:p>
        </p:txBody>
      </p:sp>
      <p:sp>
        <p:nvSpPr>
          <p:cNvPr id="126" name="Google Shape;126;p18"/>
          <p:cNvSpPr txBox="1"/>
          <p:nvPr/>
        </p:nvSpPr>
        <p:spPr>
          <a:xfrm>
            <a:off x="1619372" y="3135926"/>
            <a:ext cx="41289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3</a:t>
            </a:r>
            <a:endParaRPr sz="3200" b="1">
              <a:solidFill>
                <a:srgbClr val="FFFFFF"/>
              </a:solidFill>
              <a:latin typeface="Arial"/>
              <a:ea typeface="Arial"/>
              <a:cs typeface="Arial"/>
              <a:sym typeface="Arial"/>
            </a:endParaRPr>
          </a:p>
        </p:txBody>
      </p:sp>
      <p:sp>
        <p:nvSpPr>
          <p:cNvPr id="127" name="Google Shape;127;p18"/>
          <p:cNvSpPr txBox="1"/>
          <p:nvPr/>
        </p:nvSpPr>
        <p:spPr>
          <a:xfrm>
            <a:off x="1589995" y="4082140"/>
            <a:ext cx="41289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4</a:t>
            </a:r>
            <a:endParaRPr sz="3200" b="1">
              <a:solidFill>
                <a:srgbClr val="FFFFFF"/>
              </a:solidFill>
              <a:latin typeface="Arial"/>
              <a:ea typeface="Arial"/>
              <a:cs typeface="Arial"/>
              <a:sym typeface="Arial"/>
            </a:endParaRPr>
          </a:p>
        </p:txBody>
      </p:sp>
      <p:sp>
        <p:nvSpPr>
          <p:cNvPr id="128" name="Google Shape;128;p18"/>
          <p:cNvSpPr txBox="1"/>
          <p:nvPr/>
        </p:nvSpPr>
        <p:spPr>
          <a:xfrm>
            <a:off x="1613607" y="5010883"/>
            <a:ext cx="41289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5</a:t>
            </a:r>
            <a:endParaRPr sz="3200" b="1">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610508" y="257199"/>
            <a:ext cx="8683071"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Patient Presentation</a:t>
            </a:r>
            <a:endParaRPr sz="2800" b="0" i="0">
              <a:solidFill>
                <a:srgbClr val="0C0C0C"/>
              </a:solidFill>
              <a:latin typeface="Arial"/>
              <a:ea typeface="Arial"/>
              <a:cs typeface="Arial"/>
              <a:sym typeface="Arial"/>
            </a:endParaRPr>
          </a:p>
        </p:txBody>
      </p:sp>
      <p:grpSp>
        <p:nvGrpSpPr>
          <p:cNvPr id="134" name="Google Shape;134;p19"/>
          <p:cNvGrpSpPr/>
          <p:nvPr/>
        </p:nvGrpSpPr>
        <p:grpSpPr>
          <a:xfrm>
            <a:off x="1545430" y="931078"/>
            <a:ext cx="9101139" cy="4994935"/>
            <a:chOff x="0" y="0"/>
            <a:chExt cx="9101139" cy="4994935"/>
          </a:xfrm>
        </p:grpSpPr>
        <p:sp>
          <p:nvSpPr>
            <p:cNvPr id="135" name="Google Shape;135;p19"/>
            <p:cNvSpPr/>
            <p:nvPr/>
          </p:nvSpPr>
          <p:spPr>
            <a:xfrm>
              <a:off x="0" y="0"/>
              <a:ext cx="9101139" cy="639268"/>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txBox="1"/>
            <p:nvPr/>
          </p:nvSpPr>
          <p:spPr>
            <a:xfrm>
              <a:off x="31206" y="31206"/>
              <a:ext cx="9038727" cy="57685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br>
                <a:rPr lang="en-US" sz="2400" b="1">
                  <a:solidFill>
                    <a:schemeClr val="lt1"/>
                  </a:solidFill>
                  <a:latin typeface="Arial"/>
                  <a:ea typeface="Arial"/>
                  <a:cs typeface="Arial"/>
                  <a:sym typeface="Arial"/>
                </a:rPr>
              </a:br>
              <a:r>
                <a:rPr lang="en-US" sz="2400" b="1">
                  <a:solidFill>
                    <a:schemeClr val="dk1"/>
                  </a:solidFill>
                  <a:latin typeface="Arial"/>
                  <a:ea typeface="Arial"/>
                  <a:cs typeface="Arial"/>
                  <a:sym typeface="Arial"/>
                </a:rPr>
                <a:t>Age: </a:t>
              </a:r>
              <a:r>
                <a:rPr lang="en-US" sz="2400">
                  <a:solidFill>
                    <a:srgbClr val="6D99E2"/>
                  </a:solidFill>
                </a:rPr>
                <a:t>4 years 8 months</a:t>
              </a:r>
              <a:br>
                <a:rPr lang="en-US" sz="2400" b="1">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137" name="Google Shape;137;p19"/>
            <p:cNvSpPr/>
            <p:nvPr/>
          </p:nvSpPr>
          <p:spPr>
            <a:xfrm>
              <a:off x="0" y="645782"/>
              <a:ext cx="9101139" cy="637778"/>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txBox="1"/>
            <p:nvPr/>
          </p:nvSpPr>
          <p:spPr>
            <a:xfrm>
              <a:off x="31134" y="676916"/>
              <a:ext cx="9038871" cy="57551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br>
                <a:rPr lang="en-US" sz="2400" b="1">
                  <a:solidFill>
                    <a:schemeClr val="dk1"/>
                  </a:solidFill>
                  <a:latin typeface="Arial"/>
                  <a:ea typeface="Arial"/>
                  <a:cs typeface="Arial"/>
                  <a:sym typeface="Arial"/>
                </a:rPr>
              </a:br>
              <a:r>
                <a:rPr lang="en-US" sz="2400" b="1">
                  <a:solidFill>
                    <a:schemeClr val="dk1"/>
                  </a:solidFill>
                  <a:latin typeface="Arial"/>
                  <a:ea typeface="Arial"/>
                  <a:cs typeface="Arial"/>
                  <a:sym typeface="Arial"/>
                </a:rPr>
                <a:t>Gender:  </a:t>
              </a:r>
              <a:r>
                <a:rPr lang="en-US" sz="2400">
                  <a:solidFill>
                    <a:srgbClr val="6D99E2"/>
                  </a:solidFill>
                </a:rPr>
                <a:t>Female</a:t>
              </a:r>
              <a:br>
                <a:rPr lang="en-US" sz="2400" b="1">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139" name="Google Shape;139;p19"/>
            <p:cNvSpPr/>
            <p:nvPr/>
          </p:nvSpPr>
          <p:spPr>
            <a:xfrm>
              <a:off x="0" y="1267625"/>
              <a:ext cx="9101139" cy="1231518"/>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txBox="1"/>
            <p:nvPr/>
          </p:nvSpPr>
          <p:spPr>
            <a:xfrm>
              <a:off x="60118" y="1327743"/>
              <a:ext cx="8980903" cy="111128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400" b="1">
                  <a:solidFill>
                    <a:schemeClr val="dk1"/>
                  </a:solidFill>
                  <a:latin typeface="Arial"/>
                  <a:ea typeface="Arial"/>
                  <a:cs typeface="Arial"/>
                  <a:sym typeface="Arial"/>
                </a:rPr>
                <a:t>Support System: </a:t>
              </a:r>
              <a:r>
                <a:rPr lang="en-US" sz="2400">
                  <a:solidFill>
                    <a:srgbClr val="6D99E2"/>
                  </a:solidFill>
                </a:rPr>
                <a:t>Mom &amp; Dad, home care nurse (no other family support locally, mom’s extended family lives in DR)</a:t>
              </a:r>
              <a:br>
                <a:rPr lang="en-US" sz="2400" b="1">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141" name="Google Shape;141;p19"/>
            <p:cNvSpPr/>
            <p:nvPr/>
          </p:nvSpPr>
          <p:spPr>
            <a:xfrm>
              <a:off x="0" y="2497927"/>
              <a:ext cx="9101139" cy="1231518"/>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60118" y="2558045"/>
              <a:ext cx="8980903" cy="111128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400" b="1">
                  <a:solidFill>
                    <a:schemeClr val="dk1"/>
                  </a:solidFill>
                  <a:latin typeface="Arial"/>
                  <a:ea typeface="Arial"/>
                  <a:cs typeface="Arial"/>
                  <a:sym typeface="Arial"/>
                </a:rPr>
                <a:t>Socioeconomic status: </a:t>
              </a:r>
              <a:r>
                <a:rPr lang="en-US" sz="2400">
                  <a:solidFill>
                    <a:srgbClr val="6D99E2"/>
                  </a:solidFill>
                </a:rPr>
                <a:t>Dad works full time (construction), mom is a SAHM</a:t>
              </a:r>
              <a:br>
                <a:rPr lang="en-US" sz="2400" b="1">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
          <p:nvSpPr>
            <p:cNvPr id="143" name="Google Shape;143;p19"/>
            <p:cNvSpPr/>
            <p:nvPr/>
          </p:nvSpPr>
          <p:spPr>
            <a:xfrm>
              <a:off x="0" y="3763417"/>
              <a:ext cx="9101139" cy="1231518"/>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txBox="1"/>
            <p:nvPr/>
          </p:nvSpPr>
          <p:spPr>
            <a:xfrm>
              <a:off x="60118" y="3823535"/>
              <a:ext cx="8980903" cy="111128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400" b="1">
                  <a:solidFill>
                    <a:schemeClr val="dk1"/>
                  </a:solidFill>
                  <a:latin typeface="Arial"/>
                  <a:ea typeface="Arial"/>
                  <a:cs typeface="Arial"/>
                  <a:sym typeface="Arial"/>
                </a:rPr>
                <a:t>Life Style: </a:t>
              </a:r>
              <a:r>
                <a:rPr lang="en-US" sz="2400">
                  <a:solidFill>
                    <a:srgbClr val="6D99E2"/>
                  </a:solidFill>
                </a:rPr>
                <a:t>Both parents immigrated to the US, primary language is Spanish, both parents health is declining</a:t>
              </a:r>
              <a:br>
                <a:rPr lang="en-US" sz="2400" b="1">
                  <a:solidFill>
                    <a:schemeClr val="lt1"/>
                  </a:solidFill>
                  <a:latin typeface="Arial"/>
                  <a:ea typeface="Arial"/>
                  <a:cs typeface="Arial"/>
                  <a:sym typeface="Arial"/>
                </a:rPr>
              </a:br>
              <a:br>
                <a:rPr lang="en-US" sz="1000" b="1">
                  <a:solidFill>
                    <a:schemeClr val="lt1"/>
                  </a:solidFill>
                  <a:latin typeface="Arial"/>
                  <a:ea typeface="Arial"/>
                  <a:cs typeface="Arial"/>
                  <a:sym typeface="Arial"/>
                </a:rPr>
              </a:br>
              <a:br>
                <a:rPr lang="en-US" sz="1000" b="1">
                  <a:solidFill>
                    <a:schemeClr val="lt1"/>
                  </a:solidFill>
                  <a:latin typeface="Arial"/>
                  <a:ea typeface="Arial"/>
                  <a:cs typeface="Arial"/>
                  <a:sym typeface="Arial"/>
                </a:rPr>
              </a:br>
              <a:endParaRPr sz="10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p:nvPr/>
        </p:nvSpPr>
        <p:spPr>
          <a:xfrm>
            <a:off x="610508" y="257199"/>
            <a:ext cx="8683071"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Past Medical History</a:t>
            </a:r>
            <a:endParaRPr sz="2800" b="0" i="0">
              <a:solidFill>
                <a:srgbClr val="0C0C0C"/>
              </a:solidFill>
              <a:latin typeface="Arial"/>
              <a:ea typeface="Arial"/>
              <a:cs typeface="Arial"/>
              <a:sym typeface="Arial"/>
            </a:endParaRPr>
          </a:p>
        </p:txBody>
      </p:sp>
      <p:grpSp>
        <p:nvGrpSpPr>
          <p:cNvPr id="150" name="Google Shape;150;p20"/>
          <p:cNvGrpSpPr/>
          <p:nvPr/>
        </p:nvGrpSpPr>
        <p:grpSpPr>
          <a:xfrm>
            <a:off x="1400175" y="917583"/>
            <a:ext cx="9386887" cy="5022386"/>
            <a:chOff x="0" y="3183"/>
            <a:chExt cx="9386887" cy="5022386"/>
          </a:xfrm>
        </p:grpSpPr>
        <p:sp>
          <p:nvSpPr>
            <p:cNvPr id="151" name="Google Shape;151;p20"/>
            <p:cNvSpPr/>
            <p:nvPr/>
          </p:nvSpPr>
          <p:spPr>
            <a:xfrm>
              <a:off x="0" y="3183"/>
              <a:ext cx="9386887" cy="1668392"/>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txBox="1"/>
            <p:nvPr/>
          </p:nvSpPr>
          <p:spPr>
            <a:xfrm>
              <a:off x="81444" y="84627"/>
              <a:ext cx="9223999" cy="150550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b="1">
                  <a:latin typeface="Arial"/>
                  <a:ea typeface="Arial"/>
                  <a:cs typeface="Arial"/>
                  <a:sym typeface="Arial"/>
                </a:rPr>
                <a:t>Chronic Conditions</a:t>
              </a:r>
              <a:r>
                <a:rPr lang="en-US" sz="2800" b="1">
                  <a:solidFill>
                    <a:srgbClr val="6D99E2"/>
                  </a:solidFill>
                  <a:latin typeface="Arial"/>
                  <a:ea typeface="Arial"/>
                  <a:cs typeface="Arial"/>
                  <a:sym typeface="Arial"/>
                </a:rPr>
                <a:t>:  </a:t>
              </a:r>
              <a:r>
                <a:rPr lang="en-US" sz="2800">
                  <a:solidFill>
                    <a:srgbClr val="6D99E2"/>
                  </a:solidFill>
                </a:rPr>
                <a:t>Congenital toxoplasmosis, global developmental delay, seizure disorder, P13Kd autosomal dominant immunodeficiency disorder, urinary retention, difficulty feeding/aspiration risk, precocious puberty</a:t>
              </a:r>
              <a:endParaRPr sz="2800">
                <a:solidFill>
                  <a:schemeClr val="lt1"/>
                </a:solidFill>
                <a:latin typeface="Arial"/>
                <a:ea typeface="Arial"/>
                <a:cs typeface="Arial"/>
                <a:sym typeface="Arial"/>
              </a:endParaRPr>
            </a:p>
          </p:txBody>
        </p:sp>
        <p:sp>
          <p:nvSpPr>
            <p:cNvPr id="153" name="Google Shape;153;p20"/>
            <p:cNvSpPr/>
            <p:nvPr/>
          </p:nvSpPr>
          <p:spPr>
            <a:xfrm>
              <a:off x="0" y="1680403"/>
              <a:ext cx="9386887" cy="1668392"/>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p:nvPr/>
          </p:nvSpPr>
          <p:spPr>
            <a:xfrm>
              <a:off x="81444" y="1761847"/>
              <a:ext cx="9223999" cy="150550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b="1">
                  <a:latin typeface="Arial"/>
                  <a:ea typeface="Arial"/>
                  <a:cs typeface="Arial"/>
                  <a:sym typeface="Arial"/>
                </a:rPr>
                <a:t>Current Medications</a:t>
              </a:r>
              <a:r>
                <a:rPr lang="en-US" sz="2800">
                  <a:latin typeface="Arial"/>
                  <a:ea typeface="Arial"/>
                  <a:cs typeface="Arial"/>
                  <a:sym typeface="Arial"/>
                </a:rPr>
                <a:t>: </a:t>
              </a:r>
              <a:r>
                <a:rPr lang="en-US" sz="2800">
                  <a:solidFill>
                    <a:schemeClr val="lt1"/>
                  </a:solidFill>
                  <a:latin typeface="Arial"/>
                  <a:ea typeface="Arial"/>
                  <a:cs typeface="Arial"/>
                  <a:sym typeface="Arial"/>
                </a:rPr>
                <a:t> </a:t>
              </a:r>
              <a:r>
                <a:rPr lang="en-US" sz="2800">
                  <a:solidFill>
                    <a:srgbClr val="6D99E2"/>
                  </a:solidFill>
                </a:rPr>
                <a:t>clonazepam TID, diazepam PRN, epidiolex BID, famotidine BID, bactim BID, glycopyrrolate PRN, levetiracetam BID, vitamin B6, sodium bicarb, topiramate BID, vigabatrin BID, KETO DIET</a:t>
              </a:r>
              <a:endParaRPr sz="2800">
                <a:solidFill>
                  <a:schemeClr val="lt1"/>
                </a:solidFill>
                <a:latin typeface="Arial"/>
                <a:ea typeface="Arial"/>
                <a:cs typeface="Arial"/>
                <a:sym typeface="Arial"/>
              </a:endParaRPr>
            </a:p>
          </p:txBody>
        </p:sp>
        <p:sp>
          <p:nvSpPr>
            <p:cNvPr id="155" name="Google Shape;155;p20"/>
            <p:cNvSpPr/>
            <p:nvPr/>
          </p:nvSpPr>
          <p:spPr>
            <a:xfrm>
              <a:off x="0" y="3357177"/>
              <a:ext cx="9386887" cy="1668392"/>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txBox="1"/>
            <p:nvPr/>
          </p:nvSpPr>
          <p:spPr>
            <a:xfrm>
              <a:off x="81444" y="3438621"/>
              <a:ext cx="9223999" cy="150550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b="1">
                  <a:solidFill>
                    <a:schemeClr val="lt1"/>
                  </a:solidFill>
                </a:rPr>
                <a:t> </a:t>
              </a:r>
              <a:endParaRPr sz="2800" b="1">
                <a:solidFill>
                  <a:schemeClr val="lt1"/>
                </a:solidFill>
                <a:latin typeface="Arial"/>
                <a:ea typeface="Arial"/>
                <a:cs typeface="Arial"/>
                <a:sym typeface="Arial"/>
              </a:endParaRPr>
            </a:p>
            <a:p>
              <a:pPr marL="0" marR="0" lvl="0" indent="0" algn="l" rtl="0">
                <a:lnSpc>
                  <a:spcPct val="90000"/>
                </a:lnSpc>
                <a:spcBef>
                  <a:spcPts val="980"/>
                </a:spcBef>
                <a:spcAft>
                  <a:spcPts val="0"/>
                </a:spcAft>
                <a:buNone/>
              </a:pPr>
              <a:r>
                <a:rPr lang="en-US" sz="2800" b="1">
                  <a:latin typeface="Arial"/>
                  <a:ea typeface="Arial"/>
                  <a:cs typeface="Arial"/>
                  <a:sym typeface="Arial"/>
                </a:rPr>
                <a:t>Patient Understanding of Disease Process:</a:t>
              </a:r>
              <a:r>
                <a:rPr lang="en-US" sz="2800" b="1">
                  <a:solidFill>
                    <a:schemeClr val="lt1"/>
                  </a:solidFill>
                  <a:latin typeface="Arial"/>
                  <a:ea typeface="Arial"/>
                  <a:cs typeface="Arial"/>
                  <a:sym typeface="Arial"/>
                </a:rPr>
                <a:t> </a:t>
              </a:r>
              <a:r>
                <a:rPr lang="en-US" sz="2800">
                  <a:solidFill>
                    <a:srgbClr val="6D99E2"/>
                  </a:solidFill>
                </a:rPr>
                <a:t>unable to understand own disease process d/t significant developmental delay</a:t>
              </a:r>
              <a:br>
                <a:rPr lang="en-US" sz="2800">
                  <a:solidFill>
                    <a:schemeClr val="lt1"/>
                  </a:solidFill>
                  <a:latin typeface="Arial"/>
                  <a:ea typeface="Arial"/>
                  <a:cs typeface="Arial"/>
                  <a:sym typeface="Arial"/>
                </a:rPr>
              </a:br>
              <a:br>
                <a:rPr lang="en-US" sz="2800">
                  <a:solidFill>
                    <a:schemeClr val="lt1"/>
                  </a:solidFill>
                  <a:latin typeface="Arial"/>
                  <a:ea typeface="Arial"/>
                  <a:cs typeface="Arial"/>
                  <a:sym typeface="Arial"/>
                </a:rPr>
              </a:br>
              <a:endParaRPr sz="28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p:nvPr/>
        </p:nvSpPr>
        <p:spPr>
          <a:xfrm>
            <a:off x="610508" y="257199"/>
            <a:ext cx="8683071"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Past Medical History (Continued)</a:t>
            </a:r>
            <a:endParaRPr sz="2800" b="0" i="0">
              <a:solidFill>
                <a:srgbClr val="0C0C0C"/>
              </a:solidFill>
              <a:latin typeface="Arial"/>
              <a:ea typeface="Arial"/>
              <a:cs typeface="Arial"/>
              <a:sym typeface="Arial"/>
            </a:endParaRPr>
          </a:p>
        </p:txBody>
      </p:sp>
      <p:grpSp>
        <p:nvGrpSpPr>
          <p:cNvPr id="162" name="Google Shape;162;p21"/>
          <p:cNvGrpSpPr/>
          <p:nvPr/>
        </p:nvGrpSpPr>
        <p:grpSpPr>
          <a:xfrm>
            <a:off x="1543050" y="1195387"/>
            <a:ext cx="9658350" cy="4567230"/>
            <a:chOff x="0" y="0"/>
            <a:chExt cx="9658350" cy="4567230"/>
          </a:xfrm>
        </p:grpSpPr>
        <p:sp>
          <p:nvSpPr>
            <p:cNvPr id="163" name="Google Shape;163;p21"/>
            <p:cNvSpPr/>
            <p:nvPr/>
          </p:nvSpPr>
          <p:spPr>
            <a:xfrm>
              <a:off x="0" y="0"/>
              <a:ext cx="9658350" cy="2044620"/>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txBox="1"/>
            <p:nvPr/>
          </p:nvSpPr>
          <p:spPr>
            <a:xfrm>
              <a:off x="99810" y="99810"/>
              <a:ext cx="9458730" cy="18450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b="1">
                  <a:latin typeface="Arial"/>
                  <a:ea typeface="Arial"/>
                  <a:cs typeface="Arial"/>
                  <a:sym typeface="Arial"/>
                </a:rPr>
                <a:t>Compliance to Treatment Regime</a:t>
              </a:r>
              <a:r>
                <a:rPr lang="en-US" sz="2800">
                  <a:latin typeface="Arial"/>
                  <a:ea typeface="Arial"/>
                  <a:cs typeface="Arial"/>
                  <a:sym typeface="Arial"/>
                </a:rPr>
                <a:t>:</a:t>
              </a:r>
              <a:r>
                <a:rPr lang="en-US" sz="2800">
                  <a:solidFill>
                    <a:srgbClr val="6D99E2"/>
                  </a:solidFill>
                </a:rPr>
                <a:t> Overall more compliant now as parents understanding of illness has increased. Have faced hesitancy in treatment before and compliance with prescribed medications for seizure disorder. Home care nurse has been very helpful.</a:t>
              </a:r>
              <a:endParaRPr sz="2800">
                <a:solidFill>
                  <a:schemeClr val="lt1"/>
                </a:solidFill>
                <a:latin typeface="Arial"/>
                <a:ea typeface="Arial"/>
                <a:cs typeface="Arial"/>
                <a:sym typeface="Arial"/>
              </a:endParaRPr>
            </a:p>
          </p:txBody>
        </p:sp>
        <p:sp>
          <p:nvSpPr>
            <p:cNvPr id="165" name="Google Shape;165;p21"/>
            <p:cNvSpPr/>
            <p:nvPr/>
          </p:nvSpPr>
          <p:spPr>
            <a:xfrm>
              <a:off x="0" y="2522610"/>
              <a:ext cx="9658350" cy="2044620"/>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txBox="1"/>
            <p:nvPr/>
          </p:nvSpPr>
          <p:spPr>
            <a:xfrm>
              <a:off x="99810" y="2622420"/>
              <a:ext cx="9458730" cy="18450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b="1">
                  <a:latin typeface="Arial"/>
                  <a:ea typeface="Arial"/>
                  <a:cs typeface="Arial"/>
                  <a:sym typeface="Arial"/>
                </a:rPr>
                <a:t>Recent Acute Episodes:</a:t>
              </a:r>
              <a:r>
                <a:rPr lang="en-US" sz="2800" b="1">
                  <a:solidFill>
                    <a:srgbClr val="6D99E2"/>
                  </a:solidFill>
                  <a:latin typeface="Arial"/>
                  <a:ea typeface="Arial"/>
                  <a:cs typeface="Arial"/>
                  <a:sym typeface="Arial"/>
                </a:rPr>
                <a:t> </a:t>
              </a:r>
              <a:r>
                <a:rPr lang="en-US" sz="2800">
                  <a:solidFill>
                    <a:srgbClr val="6D99E2"/>
                  </a:solidFill>
                </a:rPr>
                <a:t>Seizures have been more controlled now with addition of epidiolex, currently experiencing about 1-3/day; parents have been very careful with illness exposure d/t compromised immune system, no recent illnesses</a:t>
              </a:r>
              <a:endParaRPr sz="2800">
                <a:solidFill>
                  <a:schemeClr val="l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p:nvPr/>
        </p:nvSpPr>
        <p:spPr>
          <a:xfrm>
            <a:off x="610508" y="257199"/>
            <a:ext cx="9376455"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Matters For Consideration             Identify the Following:</a:t>
            </a:r>
            <a:endParaRPr sz="2800" b="0" i="0">
              <a:solidFill>
                <a:srgbClr val="0C0C0C"/>
              </a:solidFill>
              <a:latin typeface="Arial"/>
              <a:ea typeface="Arial"/>
              <a:cs typeface="Arial"/>
              <a:sym typeface="Arial"/>
            </a:endParaRPr>
          </a:p>
        </p:txBody>
      </p:sp>
      <p:sp>
        <p:nvSpPr>
          <p:cNvPr id="172" name="Google Shape;172;p22"/>
          <p:cNvSpPr/>
          <p:nvPr/>
        </p:nvSpPr>
        <p:spPr>
          <a:xfrm>
            <a:off x="4872038" y="257199"/>
            <a:ext cx="978408" cy="484632"/>
          </a:xfrm>
          <a:prstGeom prst="rightArrow">
            <a:avLst>
              <a:gd name="adj1" fmla="val 50000"/>
              <a:gd name="adj2" fmla="val 50000"/>
            </a:avLst>
          </a:prstGeom>
          <a:gradFill>
            <a:gsLst>
              <a:gs pos="0">
                <a:srgbClr val="A1F600"/>
              </a:gs>
              <a:gs pos="100000">
                <a:srgbClr val="CFFF7B"/>
              </a:gs>
            </a:gsLst>
            <a:lin ang="16200000" scaled="0"/>
          </a:gradFill>
          <a:ln w="9525" cap="flat" cmpd="sng">
            <a:solidFill>
              <a:srgbClr val="0070C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73" name="Google Shape;173;p22"/>
          <p:cNvGrpSpPr/>
          <p:nvPr/>
        </p:nvGrpSpPr>
        <p:grpSpPr>
          <a:xfrm>
            <a:off x="1457325" y="862280"/>
            <a:ext cx="9844087" cy="5132212"/>
            <a:chOff x="0" y="0"/>
            <a:chExt cx="9844087" cy="5132212"/>
          </a:xfrm>
        </p:grpSpPr>
        <p:sp>
          <p:nvSpPr>
            <p:cNvPr id="174" name="Google Shape;174;p22"/>
            <p:cNvSpPr/>
            <p:nvPr/>
          </p:nvSpPr>
          <p:spPr>
            <a:xfrm>
              <a:off x="0" y="0"/>
              <a:ext cx="9844087" cy="1490353"/>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txBox="1"/>
            <p:nvPr/>
          </p:nvSpPr>
          <p:spPr>
            <a:xfrm>
              <a:off x="72753" y="72753"/>
              <a:ext cx="9698581" cy="134484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latin typeface="Arial"/>
                  <a:ea typeface="Arial"/>
                  <a:cs typeface="Arial"/>
                  <a:sym typeface="Arial"/>
                </a:rPr>
                <a:t>Barriers to Care:  </a:t>
              </a:r>
              <a:r>
                <a:rPr lang="en-US" sz="2000">
                  <a:solidFill>
                    <a:srgbClr val="6D99E2"/>
                  </a:solidFill>
                </a:rPr>
                <a:t>Language barrier (home care nurse has helped; translators are requested for specialist appointments), overall understanding of diagnoses, parents health and age, insurance access, home accessibility, need for in-home services </a:t>
              </a:r>
              <a:endParaRPr sz="2000" b="1">
                <a:solidFill>
                  <a:schemeClr val="lt1"/>
                </a:solidFill>
                <a:latin typeface="Arial"/>
                <a:ea typeface="Arial"/>
                <a:cs typeface="Arial"/>
                <a:sym typeface="Arial"/>
              </a:endParaRPr>
            </a:p>
          </p:txBody>
        </p:sp>
        <p:sp>
          <p:nvSpPr>
            <p:cNvPr id="176" name="Google Shape;176;p22"/>
            <p:cNvSpPr/>
            <p:nvPr/>
          </p:nvSpPr>
          <p:spPr>
            <a:xfrm>
              <a:off x="0" y="1504320"/>
              <a:ext cx="9844087" cy="1200803"/>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txBox="1"/>
            <p:nvPr/>
          </p:nvSpPr>
          <p:spPr>
            <a:xfrm>
              <a:off x="58618" y="1562938"/>
              <a:ext cx="9726851" cy="108356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latin typeface="Arial"/>
                  <a:ea typeface="Arial"/>
                  <a:cs typeface="Arial"/>
                  <a:sym typeface="Arial"/>
                </a:rPr>
                <a:t>Gaps in Care:  </a:t>
              </a:r>
              <a:r>
                <a:rPr lang="en-US" sz="2000">
                  <a:solidFill>
                    <a:srgbClr val="6D99E2"/>
                  </a:solidFill>
                </a:rPr>
                <a:t>Appropriate home equipment (chair, bed), insurance delays for equipment and in-home services, COVID-19 has caused delays in pending procedures (sedated ABR, MRI, swallow study, outpatient services)</a:t>
              </a:r>
              <a:endParaRPr sz="2000" b="1">
                <a:solidFill>
                  <a:schemeClr val="lt1"/>
                </a:solidFill>
                <a:latin typeface="Arial"/>
                <a:ea typeface="Arial"/>
                <a:cs typeface="Arial"/>
                <a:sym typeface="Arial"/>
              </a:endParaRPr>
            </a:p>
          </p:txBody>
        </p:sp>
        <p:sp>
          <p:nvSpPr>
            <p:cNvPr id="178" name="Google Shape;178;p22"/>
            <p:cNvSpPr/>
            <p:nvPr/>
          </p:nvSpPr>
          <p:spPr>
            <a:xfrm>
              <a:off x="0" y="2717865"/>
              <a:ext cx="9844087" cy="1200803"/>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txBox="1"/>
            <p:nvPr/>
          </p:nvSpPr>
          <p:spPr>
            <a:xfrm>
              <a:off x="58618" y="2776483"/>
              <a:ext cx="9726851" cy="108356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latin typeface="Arial"/>
                  <a:ea typeface="Arial"/>
                  <a:cs typeface="Arial"/>
                  <a:sym typeface="Arial"/>
                </a:rPr>
                <a:t>Driver of The Case: </a:t>
              </a:r>
              <a:r>
                <a:rPr lang="en-US" sz="2000">
                  <a:solidFill>
                    <a:srgbClr val="6D99E2"/>
                  </a:solidFill>
                </a:rPr>
                <a:t>parents, home care nurse, PCP, nurse case manager, specialists</a:t>
              </a:r>
              <a:endParaRPr sz="2000" b="1">
                <a:solidFill>
                  <a:schemeClr val="lt1"/>
                </a:solidFill>
                <a:latin typeface="Arial"/>
                <a:ea typeface="Arial"/>
                <a:cs typeface="Arial"/>
                <a:sym typeface="Arial"/>
              </a:endParaRPr>
            </a:p>
          </p:txBody>
        </p:sp>
        <p:sp>
          <p:nvSpPr>
            <p:cNvPr id="180" name="Google Shape;180;p22"/>
            <p:cNvSpPr/>
            <p:nvPr/>
          </p:nvSpPr>
          <p:spPr>
            <a:xfrm>
              <a:off x="0" y="3931409"/>
              <a:ext cx="9844087" cy="1200803"/>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txBox="1"/>
            <p:nvPr/>
          </p:nvSpPr>
          <p:spPr>
            <a:xfrm>
              <a:off x="58618" y="3990027"/>
              <a:ext cx="9726851" cy="108356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b="1">
                  <a:latin typeface="Arial"/>
                  <a:ea typeface="Arial"/>
                  <a:cs typeface="Arial"/>
                  <a:sym typeface="Arial"/>
                </a:rPr>
                <a:t>Medical Neighborhood Needs (who would you collaborate with regarding patient care needs): </a:t>
              </a:r>
              <a:r>
                <a:rPr lang="en-US" sz="2000">
                  <a:solidFill>
                    <a:srgbClr val="6D99E2"/>
                  </a:solidFill>
                </a:rPr>
                <a:t>Home care nurse and agency, specialists such as immunologist/ophthalmologist/neurologist/endocrinologist/urologist, pharmacy and mail order pharmacy, town school services, home-based services, DME providers</a:t>
              </a:r>
              <a:endParaRPr sz="20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p:nvPr/>
        </p:nvSpPr>
        <p:spPr>
          <a:xfrm>
            <a:off x="662895" y="158296"/>
            <a:ext cx="9376455"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Plan to Address Identified Concerns:</a:t>
            </a:r>
            <a:endParaRPr sz="2800" b="0" i="0">
              <a:solidFill>
                <a:srgbClr val="0C0C0C"/>
              </a:solidFill>
              <a:latin typeface="Arial"/>
              <a:ea typeface="Arial"/>
              <a:cs typeface="Arial"/>
              <a:sym typeface="Arial"/>
            </a:endParaRPr>
          </a:p>
        </p:txBody>
      </p:sp>
      <p:grpSp>
        <p:nvGrpSpPr>
          <p:cNvPr id="187" name="Google Shape;187;p23"/>
          <p:cNvGrpSpPr/>
          <p:nvPr/>
        </p:nvGrpSpPr>
        <p:grpSpPr>
          <a:xfrm>
            <a:off x="1414462" y="764606"/>
            <a:ext cx="9363076" cy="5328788"/>
            <a:chOff x="0" y="2604"/>
            <a:chExt cx="8229600" cy="5328788"/>
          </a:xfrm>
        </p:grpSpPr>
        <p:sp>
          <p:nvSpPr>
            <p:cNvPr id="188" name="Google Shape;188;p23"/>
            <p:cNvSpPr/>
            <p:nvPr/>
          </p:nvSpPr>
          <p:spPr>
            <a:xfrm>
              <a:off x="0" y="2604"/>
              <a:ext cx="8229600" cy="5328788"/>
            </a:xfrm>
            <a:prstGeom prst="roundRect">
              <a:avLst>
                <a:gd name="adj" fmla="val 16667"/>
              </a:avLst>
            </a:prstGeom>
            <a:solidFill>
              <a:schemeClr val="lt1"/>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260130" y="262734"/>
              <a:ext cx="7709340" cy="480852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400">
                  <a:solidFill>
                    <a:schemeClr val="dk2"/>
                  </a:solidFill>
                  <a:latin typeface="Arial"/>
                  <a:ea typeface="Arial"/>
                  <a:cs typeface="Arial"/>
                  <a:sym typeface="Arial"/>
                </a:rPr>
                <a:t>How Would You Address Concerns Identified: </a:t>
              </a:r>
              <a:endParaRPr sz="2400">
                <a:solidFill>
                  <a:schemeClr val="dk2"/>
                </a:solidFill>
                <a:latin typeface="Arial"/>
                <a:ea typeface="Arial"/>
                <a:cs typeface="Arial"/>
                <a:sym typeface="Arial"/>
              </a:endParaRPr>
            </a:p>
            <a:p>
              <a:pPr marL="0" marR="0" lvl="0" indent="0" algn="l" rtl="0">
                <a:lnSpc>
                  <a:spcPct val="90000"/>
                </a:lnSpc>
                <a:spcBef>
                  <a:spcPts val="0"/>
                </a:spcBef>
                <a:spcAft>
                  <a:spcPts val="0"/>
                </a:spcAft>
                <a:buNone/>
              </a:pPr>
              <a:endParaRPr sz="2400">
                <a:solidFill>
                  <a:srgbClr val="6D99E2"/>
                </a:solidFill>
              </a:endParaRPr>
            </a:p>
            <a:p>
              <a:pPr marL="0" marR="0" lvl="0" indent="0" algn="l" rtl="0">
                <a:lnSpc>
                  <a:spcPct val="90000"/>
                </a:lnSpc>
                <a:spcBef>
                  <a:spcPts val="0"/>
                </a:spcBef>
                <a:spcAft>
                  <a:spcPts val="0"/>
                </a:spcAft>
                <a:buNone/>
              </a:pPr>
              <a:r>
                <a:rPr lang="en-US" sz="2400">
                  <a:solidFill>
                    <a:srgbClr val="6D99E2"/>
                  </a:solidFill>
                </a:rPr>
                <a:t>Language barrier: will continue to request interpreters for specialist appointments when home care nurse is unavailable to attend</a:t>
              </a:r>
              <a:endParaRPr sz="2400">
                <a:solidFill>
                  <a:srgbClr val="6D99E2"/>
                </a:solidFill>
              </a:endParaRPr>
            </a:p>
            <a:p>
              <a:pPr marL="0" marR="0" lvl="0" indent="0" algn="l" rtl="0">
                <a:lnSpc>
                  <a:spcPct val="90000"/>
                </a:lnSpc>
                <a:spcBef>
                  <a:spcPts val="0"/>
                </a:spcBef>
                <a:spcAft>
                  <a:spcPts val="0"/>
                </a:spcAft>
                <a:buNone/>
              </a:pPr>
              <a:endParaRPr sz="2400">
                <a:solidFill>
                  <a:srgbClr val="6D99E2"/>
                </a:solidFill>
              </a:endParaRPr>
            </a:p>
            <a:p>
              <a:pPr marL="0" marR="0" lvl="0" indent="0" algn="l" rtl="0">
                <a:lnSpc>
                  <a:spcPct val="90000"/>
                </a:lnSpc>
                <a:spcBef>
                  <a:spcPts val="0"/>
                </a:spcBef>
                <a:spcAft>
                  <a:spcPts val="0"/>
                </a:spcAft>
                <a:buNone/>
              </a:pPr>
              <a:r>
                <a:rPr lang="en-US" sz="2400">
                  <a:solidFill>
                    <a:srgbClr val="6D99E2"/>
                  </a:solidFill>
                </a:rPr>
                <a:t>Respite care: will help coordinate respite care for parents to allow them to care for themselves and their health</a:t>
              </a:r>
              <a:endParaRPr sz="2400">
                <a:solidFill>
                  <a:srgbClr val="6D99E2"/>
                </a:solidFill>
              </a:endParaRPr>
            </a:p>
            <a:p>
              <a:pPr marL="0" marR="0" lvl="0" indent="0" algn="l" rtl="0">
                <a:lnSpc>
                  <a:spcPct val="90000"/>
                </a:lnSpc>
                <a:spcBef>
                  <a:spcPts val="0"/>
                </a:spcBef>
                <a:spcAft>
                  <a:spcPts val="0"/>
                </a:spcAft>
                <a:buNone/>
              </a:pPr>
              <a:endParaRPr sz="2400">
                <a:solidFill>
                  <a:srgbClr val="6D99E2"/>
                </a:solidFill>
              </a:endParaRPr>
            </a:p>
            <a:p>
              <a:pPr marL="0" marR="0" lvl="0" indent="0" algn="l" rtl="0">
                <a:lnSpc>
                  <a:spcPct val="90000"/>
                </a:lnSpc>
                <a:spcBef>
                  <a:spcPts val="0"/>
                </a:spcBef>
                <a:spcAft>
                  <a:spcPts val="0"/>
                </a:spcAft>
                <a:buNone/>
              </a:pPr>
              <a:r>
                <a:rPr lang="en-US" sz="2400">
                  <a:solidFill>
                    <a:srgbClr val="6D99E2"/>
                  </a:solidFill>
                </a:rPr>
                <a:t>Home-based services: will coordinate in-home OT, PT, speech, and vision services that the town is unable to provide</a:t>
              </a:r>
              <a:endParaRPr sz="2400">
                <a:solidFill>
                  <a:srgbClr val="6D99E2"/>
                </a:solidFill>
              </a:endParaRPr>
            </a:p>
            <a:p>
              <a:pPr marL="0" marR="0" lvl="0" indent="0" algn="l" rtl="0">
                <a:lnSpc>
                  <a:spcPct val="90000"/>
                </a:lnSpc>
                <a:spcBef>
                  <a:spcPts val="0"/>
                </a:spcBef>
                <a:spcAft>
                  <a:spcPts val="0"/>
                </a:spcAft>
                <a:buNone/>
              </a:pPr>
              <a:endParaRPr sz="2400">
                <a:solidFill>
                  <a:srgbClr val="6D99E2"/>
                </a:solidFill>
              </a:endParaRPr>
            </a:p>
            <a:p>
              <a:pPr marL="0" marR="0" lvl="0" indent="0" algn="l" rtl="0">
                <a:lnSpc>
                  <a:spcPct val="90000"/>
                </a:lnSpc>
                <a:spcBef>
                  <a:spcPts val="0"/>
                </a:spcBef>
                <a:spcAft>
                  <a:spcPts val="0"/>
                </a:spcAft>
                <a:buNone/>
              </a:pPr>
              <a:r>
                <a:rPr lang="en-US" sz="2400">
                  <a:solidFill>
                    <a:srgbClr val="6D99E2"/>
                  </a:solidFill>
                </a:rPr>
                <a:t>Immunity: will continue to monitor closely her health during this COVID-19 pandemic given suppressed immune system</a:t>
              </a:r>
              <a:br>
                <a:rPr lang="en-US" sz="2400">
                  <a:solidFill>
                    <a:schemeClr val="dk2"/>
                  </a:solidFill>
                  <a:latin typeface="Arial"/>
                  <a:ea typeface="Arial"/>
                  <a:cs typeface="Arial"/>
                  <a:sym typeface="Arial"/>
                </a:rPr>
              </a:br>
              <a:endParaRPr sz="2400">
                <a:solidFill>
                  <a:schemeClr val="dk2"/>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p:nvPr/>
        </p:nvSpPr>
        <p:spPr>
          <a:xfrm>
            <a:off x="662895" y="158296"/>
            <a:ext cx="9376455"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Plan of Care: Patient Education</a:t>
            </a:r>
            <a:endParaRPr sz="2800" b="0" i="0">
              <a:solidFill>
                <a:srgbClr val="0C0C0C"/>
              </a:solidFill>
              <a:latin typeface="Arial"/>
              <a:ea typeface="Arial"/>
              <a:cs typeface="Arial"/>
              <a:sym typeface="Arial"/>
            </a:endParaRPr>
          </a:p>
        </p:txBody>
      </p:sp>
      <p:sp>
        <p:nvSpPr>
          <p:cNvPr id="195" name="Google Shape;195;p24"/>
          <p:cNvSpPr/>
          <p:nvPr/>
        </p:nvSpPr>
        <p:spPr>
          <a:xfrm>
            <a:off x="1138238" y="814037"/>
            <a:ext cx="9124950" cy="927677"/>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78225" tIns="44700" rIns="78225" bIns="44700" anchor="ctr" anchorCtr="0">
            <a:noAutofit/>
          </a:bodyPr>
          <a:lstStyle/>
          <a:p>
            <a:pPr marL="0" marR="0" lvl="0" indent="0" algn="ctr" rtl="0">
              <a:lnSpc>
                <a:spcPct val="90000"/>
              </a:lnSpc>
              <a:spcBef>
                <a:spcPts val="0"/>
              </a:spcBef>
              <a:spcAft>
                <a:spcPts val="0"/>
              </a:spcAft>
              <a:buNone/>
            </a:pPr>
            <a:r>
              <a:rPr lang="en-US" sz="2800">
                <a:solidFill>
                  <a:srgbClr val="6D99E2"/>
                </a:solidFill>
                <a:latin typeface="Arial"/>
                <a:ea typeface="Arial"/>
                <a:cs typeface="Arial"/>
                <a:sym typeface="Arial"/>
              </a:rPr>
              <a:t>What are </a:t>
            </a:r>
            <a:r>
              <a:rPr lang="en-US" sz="2800" b="1">
                <a:solidFill>
                  <a:srgbClr val="6CA62C"/>
                </a:solidFill>
                <a:latin typeface="Arial"/>
                <a:ea typeface="Arial"/>
                <a:cs typeface="Arial"/>
                <a:sym typeface="Arial"/>
              </a:rPr>
              <a:t>3</a:t>
            </a:r>
            <a:r>
              <a:rPr lang="en-US" sz="2800">
                <a:solidFill>
                  <a:srgbClr val="6D99E2"/>
                </a:solidFill>
                <a:latin typeface="Arial"/>
                <a:ea typeface="Arial"/>
                <a:cs typeface="Arial"/>
                <a:sym typeface="Arial"/>
              </a:rPr>
              <a:t> signs/symptoms patient should report to PCP/CM as soon as possib</a:t>
            </a:r>
            <a:r>
              <a:rPr lang="en-US" sz="2400">
                <a:solidFill>
                  <a:srgbClr val="6D99E2"/>
                </a:solidFill>
                <a:latin typeface="Arial"/>
                <a:ea typeface="Arial"/>
                <a:cs typeface="Arial"/>
                <a:sym typeface="Arial"/>
              </a:rPr>
              <a:t>le</a:t>
            </a: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196" name="Google Shape;196;p24"/>
          <p:cNvGrpSpPr/>
          <p:nvPr/>
        </p:nvGrpSpPr>
        <p:grpSpPr>
          <a:xfrm>
            <a:off x="1588484" y="1910442"/>
            <a:ext cx="8224457" cy="4054928"/>
            <a:chOff x="2571" y="168728"/>
            <a:chExt cx="8224457" cy="4054928"/>
          </a:xfrm>
        </p:grpSpPr>
        <p:sp>
          <p:nvSpPr>
            <p:cNvPr id="197" name="Google Shape;197;p24"/>
            <p:cNvSpPr/>
            <p:nvPr/>
          </p:nvSpPr>
          <p:spPr>
            <a:xfrm>
              <a:off x="2571" y="168728"/>
              <a:ext cx="2507456" cy="720000"/>
            </a:xfrm>
            <a:prstGeom prst="rect">
              <a:avLst/>
            </a:prstGeom>
            <a:solidFill>
              <a:schemeClr val="lt1"/>
            </a:solidFill>
            <a:ln w="25400" cap="flat" cmpd="sng">
              <a:solidFill>
                <a:srgbClr val="6CA6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txBox="1"/>
            <p:nvPr/>
          </p:nvSpPr>
          <p:spPr>
            <a:xfrm>
              <a:off x="2571" y="168728"/>
              <a:ext cx="2507456" cy="720000"/>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None/>
              </a:pPr>
              <a:r>
                <a:rPr lang="en-US" sz="2500">
                  <a:solidFill>
                    <a:schemeClr val="lt1"/>
                  </a:solidFill>
                  <a:latin typeface="Arial"/>
                  <a:ea typeface="Arial"/>
                  <a:cs typeface="Arial"/>
                  <a:sym typeface="Arial"/>
                </a:rPr>
                <a:t>Sign/symptom: </a:t>
              </a:r>
              <a:endParaRPr sz="2500">
                <a:solidFill>
                  <a:schemeClr val="lt1"/>
                </a:solidFill>
                <a:latin typeface="Arial"/>
                <a:ea typeface="Arial"/>
                <a:cs typeface="Arial"/>
                <a:sym typeface="Arial"/>
              </a:endParaRPr>
            </a:p>
          </p:txBody>
        </p:sp>
        <p:sp>
          <p:nvSpPr>
            <p:cNvPr id="199" name="Google Shape;199;p24"/>
            <p:cNvSpPr/>
            <p:nvPr/>
          </p:nvSpPr>
          <p:spPr>
            <a:xfrm>
              <a:off x="2571" y="676458"/>
              <a:ext cx="2507456" cy="3547198"/>
            </a:xfrm>
            <a:prstGeom prst="rect">
              <a:avLst/>
            </a:prstGeom>
            <a:solidFill>
              <a:schemeClr val="lt1">
                <a:alpha val="89803"/>
              </a:schemeClr>
            </a:solidFill>
            <a:ln w="38100" cap="flat" cmpd="sng">
              <a:solidFill>
                <a:srgbClr val="6CA62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2571" y="676458"/>
              <a:ext cx="2507456" cy="3547198"/>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rgbClr val="6D99E2"/>
                </a:buClr>
                <a:buSzPts val="2500"/>
                <a:buFont typeface="Arial"/>
                <a:buChar char="•"/>
              </a:pPr>
              <a:r>
                <a:rPr lang="en-US" sz="2500">
                  <a:solidFill>
                    <a:srgbClr val="6D99E2"/>
                  </a:solidFill>
                </a:rPr>
                <a:t>Increased seizure activity without response to medications</a:t>
              </a:r>
              <a:r>
                <a:rPr lang="en-US" sz="2500" b="0" i="0" u="none" strike="noStrike" cap="none">
                  <a:solidFill>
                    <a:srgbClr val="6D99E2"/>
                  </a:solidFill>
                  <a:latin typeface="Arial"/>
                  <a:ea typeface="Arial"/>
                  <a:cs typeface="Arial"/>
                  <a:sym typeface="Arial"/>
                </a:rPr>
                <a:t> </a:t>
              </a:r>
              <a:endParaRPr sz="2500" b="0" i="0" u="none" strike="noStrike" cap="none">
                <a:solidFill>
                  <a:srgbClr val="6D99E2"/>
                </a:solidFill>
                <a:latin typeface="Arial"/>
                <a:ea typeface="Arial"/>
                <a:cs typeface="Arial"/>
                <a:sym typeface="Arial"/>
              </a:endParaRPr>
            </a:p>
          </p:txBody>
        </p:sp>
        <p:sp>
          <p:nvSpPr>
            <p:cNvPr id="201" name="Google Shape;201;p24"/>
            <p:cNvSpPr/>
            <p:nvPr/>
          </p:nvSpPr>
          <p:spPr>
            <a:xfrm>
              <a:off x="2861071" y="168728"/>
              <a:ext cx="2507456" cy="720000"/>
            </a:xfrm>
            <a:prstGeom prst="rect">
              <a:avLst/>
            </a:prstGeom>
            <a:solidFill>
              <a:schemeClr val="lt1"/>
            </a:solidFill>
            <a:ln w="25400" cap="flat" cmpd="sng">
              <a:solidFill>
                <a:srgbClr val="6CA6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2861071" y="168728"/>
              <a:ext cx="2507456" cy="720000"/>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None/>
              </a:pPr>
              <a:r>
                <a:rPr lang="en-US" sz="2500">
                  <a:solidFill>
                    <a:schemeClr val="lt1"/>
                  </a:solidFill>
                  <a:latin typeface="Arial"/>
                  <a:ea typeface="Arial"/>
                  <a:cs typeface="Arial"/>
                  <a:sym typeface="Arial"/>
                </a:rPr>
                <a:t>Sign/symptom: </a:t>
              </a:r>
              <a:endParaRPr sz="2500">
                <a:solidFill>
                  <a:schemeClr val="lt1"/>
                </a:solidFill>
                <a:latin typeface="Arial"/>
                <a:ea typeface="Arial"/>
                <a:cs typeface="Arial"/>
                <a:sym typeface="Arial"/>
              </a:endParaRPr>
            </a:p>
          </p:txBody>
        </p:sp>
        <p:sp>
          <p:nvSpPr>
            <p:cNvPr id="203" name="Google Shape;203;p24"/>
            <p:cNvSpPr/>
            <p:nvPr/>
          </p:nvSpPr>
          <p:spPr>
            <a:xfrm>
              <a:off x="2861071" y="676458"/>
              <a:ext cx="2507456" cy="3547198"/>
            </a:xfrm>
            <a:prstGeom prst="rect">
              <a:avLst/>
            </a:prstGeom>
            <a:solidFill>
              <a:schemeClr val="lt1">
                <a:alpha val="89803"/>
              </a:schemeClr>
            </a:solidFill>
            <a:ln w="25400" cap="flat" cmpd="sng">
              <a:solidFill>
                <a:srgbClr val="6CA62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txBox="1"/>
            <p:nvPr/>
          </p:nvSpPr>
          <p:spPr>
            <a:xfrm>
              <a:off x="2861071" y="676458"/>
              <a:ext cx="2507456" cy="3547198"/>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rgbClr val="6D99E2"/>
                </a:buClr>
                <a:buSzPts val="2500"/>
                <a:buFont typeface="Arial"/>
                <a:buChar char="•"/>
              </a:pPr>
              <a:r>
                <a:rPr lang="en-US" sz="2500">
                  <a:solidFill>
                    <a:srgbClr val="6D99E2"/>
                  </a:solidFill>
                </a:rPr>
                <a:t>Any respiratory illness symptoms (increased WOB, SOB, wheezing, etc)</a:t>
              </a:r>
              <a:r>
                <a:rPr lang="en-US" sz="2500" b="0" i="0" u="none" strike="noStrike" cap="none">
                  <a:solidFill>
                    <a:srgbClr val="6D99E2"/>
                  </a:solidFill>
                  <a:latin typeface="Arial"/>
                  <a:ea typeface="Arial"/>
                  <a:cs typeface="Arial"/>
                  <a:sym typeface="Arial"/>
                </a:rPr>
                <a:t> and fever</a:t>
              </a:r>
              <a:endParaRPr sz="2500" b="0" i="0" u="none" strike="noStrike" cap="none">
                <a:solidFill>
                  <a:srgbClr val="6D99E2"/>
                </a:solidFill>
                <a:latin typeface="Arial"/>
                <a:ea typeface="Arial"/>
                <a:cs typeface="Arial"/>
                <a:sym typeface="Arial"/>
              </a:endParaRPr>
            </a:p>
          </p:txBody>
        </p:sp>
        <p:sp>
          <p:nvSpPr>
            <p:cNvPr id="205" name="Google Shape;205;p24"/>
            <p:cNvSpPr/>
            <p:nvPr/>
          </p:nvSpPr>
          <p:spPr>
            <a:xfrm>
              <a:off x="5719572" y="168728"/>
              <a:ext cx="2507456" cy="720000"/>
            </a:xfrm>
            <a:prstGeom prst="rect">
              <a:avLst/>
            </a:prstGeom>
            <a:solidFill>
              <a:schemeClr val="lt1"/>
            </a:solidFill>
            <a:ln w="28575" cap="flat" cmpd="sng">
              <a:solidFill>
                <a:srgbClr val="6CA6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txBox="1"/>
            <p:nvPr/>
          </p:nvSpPr>
          <p:spPr>
            <a:xfrm>
              <a:off x="5719572" y="168728"/>
              <a:ext cx="2507456" cy="720000"/>
            </a:xfrm>
            <a:prstGeom prst="rect">
              <a:avLst/>
            </a:prstGeom>
            <a:noFill/>
            <a:ln>
              <a:noFill/>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None/>
              </a:pPr>
              <a:r>
                <a:rPr lang="en-US" sz="2500">
                  <a:solidFill>
                    <a:schemeClr val="lt1"/>
                  </a:solidFill>
                  <a:latin typeface="Arial"/>
                  <a:ea typeface="Arial"/>
                  <a:cs typeface="Arial"/>
                  <a:sym typeface="Arial"/>
                </a:rPr>
                <a:t>Sign/symptom: </a:t>
              </a:r>
              <a:endParaRPr sz="2500">
                <a:solidFill>
                  <a:schemeClr val="lt1"/>
                </a:solidFill>
                <a:latin typeface="Arial"/>
                <a:ea typeface="Arial"/>
                <a:cs typeface="Arial"/>
                <a:sym typeface="Arial"/>
              </a:endParaRPr>
            </a:p>
          </p:txBody>
        </p:sp>
        <p:sp>
          <p:nvSpPr>
            <p:cNvPr id="207" name="Google Shape;207;p24"/>
            <p:cNvSpPr/>
            <p:nvPr/>
          </p:nvSpPr>
          <p:spPr>
            <a:xfrm>
              <a:off x="5719572" y="676458"/>
              <a:ext cx="2507456" cy="3547198"/>
            </a:xfrm>
            <a:prstGeom prst="rect">
              <a:avLst/>
            </a:prstGeom>
            <a:solidFill>
              <a:schemeClr val="lt1">
                <a:alpha val="89803"/>
              </a:schemeClr>
            </a:solidFill>
            <a:ln w="38100" cap="flat" cmpd="sng">
              <a:solidFill>
                <a:srgbClr val="6CA62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txBox="1"/>
            <p:nvPr/>
          </p:nvSpPr>
          <p:spPr>
            <a:xfrm>
              <a:off x="5719572" y="676458"/>
              <a:ext cx="2507456" cy="3547198"/>
            </a:xfrm>
            <a:prstGeom prst="rect">
              <a:avLst/>
            </a:prstGeom>
            <a:noFill/>
            <a:ln>
              <a:noFill/>
            </a:ln>
          </p:spPr>
          <p:txBody>
            <a:bodyPr spcFirstLastPara="1" wrap="square" lIns="133350" tIns="133350" rIns="177800" bIns="200025" anchor="t" anchorCtr="0">
              <a:noAutofit/>
            </a:bodyPr>
            <a:lstStyle/>
            <a:p>
              <a:pPr marL="228600" marR="0" lvl="1" indent="-228600" algn="l" rtl="0">
                <a:lnSpc>
                  <a:spcPct val="90000"/>
                </a:lnSpc>
                <a:spcBef>
                  <a:spcPts val="0"/>
                </a:spcBef>
                <a:spcAft>
                  <a:spcPts val="0"/>
                </a:spcAft>
                <a:buClr>
                  <a:srgbClr val="6D99E2"/>
                </a:buClr>
                <a:buSzPts val="2500"/>
                <a:buFont typeface="Arial"/>
                <a:buChar char="•"/>
              </a:pPr>
              <a:r>
                <a:rPr lang="en-US" sz="2500">
                  <a:solidFill>
                    <a:srgbClr val="6D99E2"/>
                  </a:solidFill>
                </a:rPr>
                <a:t>Inability to tolerate feeds through G-Tube</a:t>
              </a:r>
              <a:r>
                <a:rPr lang="en-US" sz="2500" b="0" i="0" u="none" strike="noStrike" cap="none">
                  <a:solidFill>
                    <a:srgbClr val="6D99E2"/>
                  </a:solidFill>
                  <a:latin typeface="Arial"/>
                  <a:ea typeface="Arial"/>
                  <a:cs typeface="Arial"/>
                  <a:sym typeface="Arial"/>
                </a:rPr>
                <a:t> </a:t>
              </a:r>
              <a:endParaRPr sz="2500" b="0" i="0" u="none" strike="noStrike" cap="none">
                <a:solidFill>
                  <a:srgbClr val="6D99E2"/>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p:nvPr/>
        </p:nvSpPr>
        <p:spPr>
          <a:xfrm>
            <a:off x="662895" y="158296"/>
            <a:ext cx="9376455" cy="47624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2800"/>
              <a:buFont typeface="Arial"/>
              <a:buNone/>
            </a:pPr>
            <a:r>
              <a:rPr lang="en-US" sz="2800" b="0" i="0">
                <a:solidFill>
                  <a:srgbClr val="0C0C0C"/>
                </a:solidFill>
                <a:latin typeface="Arial"/>
                <a:ea typeface="Arial"/>
                <a:cs typeface="Arial"/>
                <a:sym typeface="Arial"/>
              </a:rPr>
              <a:t>Immediate Plan of Care:</a:t>
            </a:r>
            <a:endParaRPr sz="2800" b="0" i="0">
              <a:solidFill>
                <a:srgbClr val="0C0C0C"/>
              </a:solidFill>
              <a:latin typeface="Arial"/>
              <a:ea typeface="Arial"/>
              <a:cs typeface="Arial"/>
              <a:sym typeface="Arial"/>
            </a:endParaRPr>
          </a:p>
        </p:txBody>
      </p:sp>
      <p:grpSp>
        <p:nvGrpSpPr>
          <p:cNvPr id="214" name="Google Shape;214;p25"/>
          <p:cNvGrpSpPr/>
          <p:nvPr/>
        </p:nvGrpSpPr>
        <p:grpSpPr>
          <a:xfrm>
            <a:off x="542925" y="802667"/>
            <a:ext cx="10801350" cy="5252665"/>
            <a:chOff x="0" y="2567"/>
            <a:chExt cx="8610600" cy="5252665"/>
          </a:xfrm>
        </p:grpSpPr>
        <p:sp>
          <p:nvSpPr>
            <p:cNvPr id="215" name="Google Shape;215;p25"/>
            <p:cNvSpPr/>
            <p:nvPr/>
          </p:nvSpPr>
          <p:spPr>
            <a:xfrm>
              <a:off x="0" y="2567"/>
              <a:ext cx="8610600" cy="5252665"/>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256414" y="258981"/>
              <a:ext cx="8097772" cy="473983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2400">
                  <a:solidFill>
                    <a:schemeClr val="dk2"/>
                  </a:solidFill>
                  <a:latin typeface="Arial"/>
                  <a:ea typeface="Arial"/>
                  <a:cs typeface="Arial"/>
                  <a:sym typeface="Arial"/>
                </a:rPr>
                <a:t>What is your immediate plan for this patient? </a:t>
              </a:r>
              <a:endParaRPr sz="2400">
                <a:solidFill>
                  <a:schemeClr val="dk2"/>
                </a:solidFill>
                <a:latin typeface="Arial"/>
                <a:ea typeface="Arial"/>
                <a:cs typeface="Arial"/>
                <a:sym typeface="Arial"/>
              </a:endParaRPr>
            </a:p>
            <a:p>
              <a:pPr marL="0" marR="0" lvl="0" indent="0" algn="l" rtl="0">
                <a:lnSpc>
                  <a:spcPct val="90000"/>
                </a:lnSpc>
                <a:spcBef>
                  <a:spcPts val="0"/>
                </a:spcBef>
                <a:spcAft>
                  <a:spcPts val="0"/>
                </a:spcAft>
                <a:buNone/>
              </a:pPr>
              <a:endParaRPr sz="2400">
                <a:solidFill>
                  <a:srgbClr val="6D99E2"/>
                </a:solidFill>
              </a:endParaRPr>
            </a:p>
            <a:p>
              <a:pPr marL="0" marR="0" lvl="0" indent="0" algn="l" rtl="0">
                <a:lnSpc>
                  <a:spcPct val="90000"/>
                </a:lnSpc>
                <a:spcBef>
                  <a:spcPts val="0"/>
                </a:spcBef>
                <a:spcAft>
                  <a:spcPts val="0"/>
                </a:spcAft>
                <a:buNone/>
              </a:pPr>
              <a:r>
                <a:rPr lang="en-US" sz="2400">
                  <a:solidFill>
                    <a:srgbClr val="6D99E2"/>
                  </a:solidFill>
                </a:rPr>
                <a:t>Current priority is to establish home-based services for PT, OT, speech and vision. Because of her suppressed immune system, it is important that she is able to receive these services at home to reduce risk of illness.</a:t>
              </a:r>
              <a:endParaRPr sz="2400">
                <a:solidFill>
                  <a:srgbClr val="6D99E2"/>
                </a:solidFill>
              </a:endParaRPr>
            </a:p>
            <a:p>
              <a:pPr marL="0" lvl="0" indent="0" algn="l" rtl="0">
                <a:lnSpc>
                  <a:spcPct val="90000"/>
                </a:lnSpc>
                <a:spcBef>
                  <a:spcPts val="0"/>
                </a:spcBef>
                <a:spcAft>
                  <a:spcPts val="0"/>
                </a:spcAft>
                <a:buClr>
                  <a:schemeClr val="dk1"/>
                </a:buClr>
                <a:buFont typeface="Arial"/>
                <a:buNone/>
              </a:pPr>
              <a:endParaRPr sz="2400">
                <a:solidFill>
                  <a:srgbClr val="6D99E2"/>
                </a:solidFill>
              </a:endParaRPr>
            </a:p>
            <a:p>
              <a:pPr marL="0" marR="0" lvl="0" indent="0" algn="l" rtl="0">
                <a:lnSpc>
                  <a:spcPct val="90000"/>
                </a:lnSpc>
                <a:spcBef>
                  <a:spcPts val="0"/>
                </a:spcBef>
                <a:spcAft>
                  <a:spcPts val="0"/>
                </a:spcAft>
                <a:buNone/>
              </a:pPr>
              <a:r>
                <a:rPr lang="en-US" sz="2400">
                  <a:solidFill>
                    <a:srgbClr val="6D99E2"/>
                  </a:solidFill>
                </a:rPr>
                <a:t>In addition, will continue to support parents and coordinate assistance for them such as respite care. Due to their health, age and small family support system, caring has becoming more difficult over the years.  </a:t>
              </a:r>
              <a:br>
                <a:rPr lang="en-US" sz="2400">
                  <a:solidFill>
                    <a:schemeClr val="dk2"/>
                  </a:solidFill>
                  <a:latin typeface="Arial"/>
                  <a:ea typeface="Arial"/>
                  <a:cs typeface="Arial"/>
                  <a:sym typeface="Arial"/>
                </a:rPr>
              </a:br>
              <a:br>
                <a:rPr lang="en-US" sz="2400">
                  <a:solidFill>
                    <a:schemeClr val="dk2"/>
                  </a:solidFill>
                  <a:latin typeface="Arial"/>
                  <a:ea typeface="Arial"/>
                  <a:cs typeface="Arial"/>
                  <a:sym typeface="Arial"/>
                </a:rPr>
              </a:br>
              <a:endParaRPr sz="2400">
                <a:solidFill>
                  <a:schemeClr val="dk2"/>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Custom 4">
      <a:dk1>
        <a:srgbClr val="000000"/>
      </a:dk1>
      <a:lt1>
        <a:srgbClr val="FFFFFF"/>
      </a:lt1>
      <a:dk2>
        <a:srgbClr val="4B4B4B"/>
      </a:dk2>
      <a:lt2>
        <a:srgbClr val="EBEBEB"/>
      </a:lt2>
      <a:accent1>
        <a:srgbClr val="95D600"/>
      </a:accent1>
      <a:accent2>
        <a:srgbClr val="00A8E1"/>
      </a:accent2>
      <a:accent3>
        <a:srgbClr val="F3E106"/>
      </a:accent3>
      <a:accent4>
        <a:srgbClr val="FF9800"/>
      </a:accent4>
      <a:accent5>
        <a:srgbClr val="255CB8"/>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Raleway Medium</vt:lpstr>
      <vt:lpstr>Calibri</vt:lpstr>
      <vt:lpstr>Raleway Light</vt:lpstr>
      <vt:lpstr>Arial</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Gail</dc:creator>
  <cp:lastModifiedBy>Davis, Gail</cp:lastModifiedBy>
  <cp:revision>1</cp:revision>
  <dcterms:modified xsi:type="dcterms:W3CDTF">2020-05-19T19:12:00Z</dcterms:modified>
</cp:coreProperties>
</file>